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85" r:id="rId4"/>
    <p:sldId id="278" r:id="rId5"/>
    <p:sldId id="279" r:id="rId6"/>
    <p:sldId id="286" r:id="rId7"/>
    <p:sldId id="287" r:id="rId8"/>
    <p:sldId id="284" r:id="rId9"/>
    <p:sldId id="281" r:id="rId10"/>
    <p:sldId id="283" r:id="rId11"/>
    <p:sldId id="289" r:id="rId12"/>
    <p:sldId id="273" r:id="rId13"/>
    <p:sldId id="288" r:id="rId14"/>
    <p:sldId id="290" r:id="rId15"/>
  </p:sldIdLst>
  <p:sldSz cx="9144000" cy="6858000" type="screen4x3"/>
  <p:notesSz cx="6645275" cy="97758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7"/>
    <a:srgbClr val="729B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93" autoAdjust="0"/>
  </p:normalViewPr>
  <p:slideViewPr>
    <p:cSldViewPr>
      <p:cViewPr varScale="1">
        <p:scale>
          <a:sx n="80" d="100"/>
          <a:sy n="80" d="100"/>
        </p:scale>
        <p:origin x="-1450" y="-77"/>
      </p:cViewPr>
      <p:guideLst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EEAEF-5B8D-4893-90F1-FFBA2C4A105F}" type="datetimeFigureOut">
              <a:rPr lang="nl-BE" smtClean="0"/>
              <a:pPr/>
              <a:t>23/04/2015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7502-7C4B-46B1-B88A-E9D3E492D9E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14D7A5-3309-49E7-9FCE-BDAB5559A500}" type="datetimeFigureOut">
              <a:rPr lang="fr-BE"/>
              <a:pPr>
                <a:defRPr/>
              </a:pPr>
              <a:t>23/04/2015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5163" y="4643438"/>
            <a:ext cx="5314950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24D71D-07D8-44B2-B0CF-8DBDE1C091FC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/>
          </p:cNvSpPr>
          <p:nvPr userDrawn="1"/>
        </p:nvSpPr>
        <p:spPr bwMode="auto">
          <a:xfrm>
            <a:off x="755650" y="1455927"/>
            <a:ext cx="7772400" cy="1569660"/>
          </a:xfrm>
          <a:prstGeom prst="rect">
            <a:avLst/>
          </a:prstGeom>
          <a:solidFill>
            <a:srgbClr val="729BC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B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algn="ctr">
              <a:defRPr/>
            </a:pP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Federaal </a:t>
            </a:r>
            <a:r>
              <a:rPr lang="nl-BE" sz="2400" b="1" dirty="0">
                <a:solidFill>
                  <a:schemeClr val="bg1"/>
                </a:solidFill>
                <a:latin typeface="Verdana" pitchFamily="34" charset="0"/>
              </a:rPr>
              <a:t>agentschap voor geneesmiddelen en </a:t>
            </a:r>
            <a:r>
              <a:rPr lang="nl-BE" sz="2400" b="1" dirty="0" smtClean="0">
                <a:solidFill>
                  <a:schemeClr val="bg1"/>
                </a:solidFill>
                <a:latin typeface="Verdana" pitchFamily="34" charset="0"/>
              </a:rPr>
              <a:t>gezondheidsproducten</a:t>
            </a:r>
          </a:p>
          <a:p>
            <a:pPr algn="ctr">
              <a:defRPr/>
            </a:pPr>
            <a:endParaRPr lang="fr-B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Image 8" descr="afmps Logo Fr Nl - Acronym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697538"/>
            <a:ext cx="16525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152128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575757"/>
                </a:solidFill>
                <a:latin typeface="Bryant Light Alternate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0" y="692150"/>
            <a:ext cx="684213" cy="5113338"/>
          </a:xfrm>
          <a:prstGeom prst="rect">
            <a:avLst/>
          </a:prstGeom>
          <a:solidFill>
            <a:srgbClr val="729BC8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BE" dirty="0"/>
          </a:p>
        </p:txBody>
      </p:sp>
      <p:pic>
        <p:nvPicPr>
          <p:cNvPr id="9" name="Picture 2" descr="D:\DidCreat\AFMPS - FAGG\Template Word PP\symbol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6035675"/>
            <a:ext cx="457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exte 7"/>
          <p:cNvSpPr>
            <a:spLocks/>
          </p:cNvSpPr>
          <p:nvPr userDrawn="1"/>
        </p:nvSpPr>
        <p:spPr bwMode="auto">
          <a:xfrm>
            <a:off x="900113" y="6165850"/>
            <a:ext cx="45354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None/>
            </a:pPr>
            <a:r>
              <a:rPr lang="fr-BE" sz="900" dirty="0" smtClean="0">
                <a:solidFill>
                  <a:srgbClr val="A6A6A6"/>
                </a:solidFill>
                <a:latin typeface="Verdana" pitchFamily="34" charset="0"/>
              </a:rPr>
              <a:t>Campagne </a:t>
            </a:r>
            <a:r>
              <a:rPr lang="fr-BE" sz="900" dirty="0" err="1" smtClean="0">
                <a:solidFill>
                  <a:srgbClr val="A6A6A6"/>
                </a:solidFill>
                <a:latin typeface="Verdana" pitchFamily="34" charset="0"/>
              </a:rPr>
              <a:t>generische</a:t>
            </a:r>
            <a:r>
              <a:rPr lang="fr-BE" sz="900" dirty="0" smtClean="0">
                <a:solidFill>
                  <a:srgbClr val="A6A6A6"/>
                </a:solidFill>
                <a:latin typeface="Verdana" pitchFamily="34" charset="0"/>
              </a:rPr>
              <a:t> </a:t>
            </a:r>
            <a:r>
              <a:rPr lang="fr-BE" sz="900" dirty="0" err="1" smtClean="0">
                <a:solidFill>
                  <a:srgbClr val="A6A6A6"/>
                </a:solidFill>
                <a:latin typeface="Verdana" pitchFamily="34" charset="0"/>
              </a:rPr>
              <a:t>geneesmiddelen</a:t>
            </a:r>
            <a:endParaRPr lang="fr-BE" sz="900" dirty="0">
              <a:solidFill>
                <a:srgbClr val="A6A6A6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None/>
            </a:pPr>
            <a:r>
              <a:rPr lang="fr-BE" sz="900" dirty="0" err="1" smtClean="0">
                <a:solidFill>
                  <a:srgbClr val="A6A6A6"/>
                </a:solidFill>
                <a:latin typeface="Verdana" pitchFamily="34" charset="0"/>
              </a:rPr>
              <a:t>federaal</a:t>
            </a:r>
            <a:r>
              <a:rPr lang="fr-BE" sz="900" baseline="0" dirty="0" smtClean="0">
                <a:solidFill>
                  <a:srgbClr val="A6A6A6"/>
                </a:solidFill>
                <a:latin typeface="Verdana" pitchFamily="34" charset="0"/>
              </a:rPr>
              <a:t> </a:t>
            </a:r>
            <a:r>
              <a:rPr lang="fr-BE" sz="900" baseline="0" dirty="0" err="1" smtClean="0">
                <a:solidFill>
                  <a:srgbClr val="A6A6A6"/>
                </a:solidFill>
                <a:latin typeface="Verdana" pitchFamily="34" charset="0"/>
              </a:rPr>
              <a:t>agentschap</a:t>
            </a:r>
            <a:r>
              <a:rPr lang="fr-BE" sz="900" baseline="0" dirty="0" smtClean="0">
                <a:solidFill>
                  <a:srgbClr val="A6A6A6"/>
                </a:solidFill>
                <a:latin typeface="Verdana" pitchFamily="34" charset="0"/>
              </a:rPr>
              <a:t> </a:t>
            </a:r>
            <a:r>
              <a:rPr lang="fr-BE" sz="900" baseline="0" dirty="0" err="1" smtClean="0">
                <a:solidFill>
                  <a:srgbClr val="A6A6A6"/>
                </a:solidFill>
                <a:latin typeface="Verdana" pitchFamily="34" charset="0"/>
              </a:rPr>
              <a:t>voor</a:t>
            </a:r>
            <a:r>
              <a:rPr lang="fr-BE" sz="900" baseline="0" dirty="0" smtClean="0">
                <a:solidFill>
                  <a:srgbClr val="A6A6A6"/>
                </a:solidFill>
                <a:latin typeface="Verdana" pitchFamily="34" charset="0"/>
              </a:rPr>
              <a:t> </a:t>
            </a:r>
            <a:r>
              <a:rPr lang="fr-BE" sz="900" baseline="0" dirty="0" err="1" smtClean="0">
                <a:solidFill>
                  <a:srgbClr val="A6A6A6"/>
                </a:solidFill>
                <a:latin typeface="Verdana" pitchFamily="34" charset="0"/>
              </a:rPr>
              <a:t>geneesmiddelen</a:t>
            </a:r>
            <a:r>
              <a:rPr lang="fr-BE" sz="900" baseline="0" dirty="0" smtClean="0">
                <a:solidFill>
                  <a:srgbClr val="A6A6A6"/>
                </a:solidFill>
                <a:latin typeface="Verdana" pitchFamily="34" charset="0"/>
              </a:rPr>
              <a:t> en </a:t>
            </a:r>
            <a:r>
              <a:rPr lang="fr-BE" sz="900" baseline="0" dirty="0" err="1" smtClean="0">
                <a:solidFill>
                  <a:srgbClr val="A6A6A6"/>
                </a:solidFill>
                <a:latin typeface="Verdana" pitchFamily="34" charset="0"/>
              </a:rPr>
              <a:t>gezondheidsproducten</a:t>
            </a:r>
            <a:endParaRPr lang="fr-BE" sz="900" baseline="0" dirty="0" smtClean="0">
              <a:solidFill>
                <a:srgbClr val="A6A6A6"/>
              </a:solidFill>
              <a:latin typeface="Verdana" pitchFamily="34" charset="0"/>
            </a:endParaRPr>
          </a:p>
        </p:txBody>
      </p:sp>
      <p:sp>
        <p:nvSpPr>
          <p:cNvPr id="11" name="Espace réservé du texte 7"/>
          <p:cNvSpPr>
            <a:spLocks/>
          </p:cNvSpPr>
          <p:nvPr userDrawn="1"/>
        </p:nvSpPr>
        <p:spPr bwMode="auto">
          <a:xfrm>
            <a:off x="3779838" y="6165850"/>
            <a:ext cx="4537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>
              <a:buFont typeface="Arial" charset="0"/>
              <a:buNone/>
            </a:pPr>
            <a:r>
              <a:rPr lang="nl-BE" sz="900" dirty="0" smtClean="0">
                <a:solidFill>
                  <a:srgbClr val="A6A6A6"/>
                </a:solidFill>
                <a:latin typeface="Verdana" pitchFamily="34" charset="0"/>
              </a:rPr>
              <a:t>24.04.2015</a:t>
            </a:r>
            <a:endParaRPr lang="nl-BE" sz="900" dirty="0">
              <a:solidFill>
                <a:srgbClr val="A6A6A6"/>
              </a:solidFill>
              <a:latin typeface="Verdana" pitchFamily="34" charset="0"/>
            </a:endParaRPr>
          </a:p>
        </p:txBody>
      </p:sp>
      <p:sp>
        <p:nvSpPr>
          <p:cNvPr id="19" name="Sous-titre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6552728" cy="50405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040085" y="2132608"/>
            <a:ext cx="6470650" cy="360288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/>
          </p:nvPr>
        </p:nvSpPr>
        <p:spPr>
          <a:xfrm>
            <a:off x="1032817" y="2636912"/>
            <a:ext cx="6562725" cy="360363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rgbClr val="57575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5"/>
          </p:nvPr>
        </p:nvSpPr>
        <p:spPr>
          <a:xfrm>
            <a:off x="1046187" y="693068"/>
            <a:ext cx="6564313" cy="6477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6"/>
          </p:nvPr>
        </p:nvSpPr>
        <p:spPr>
          <a:xfrm>
            <a:off x="1032023" y="3212976"/>
            <a:ext cx="6564313" cy="433387"/>
          </a:xfrm>
        </p:spPr>
        <p:txBody>
          <a:bodyPr>
            <a:normAutofit/>
          </a:bodyPr>
          <a:lstStyle>
            <a:lvl1pPr marL="0" indent="0">
              <a:buNone/>
              <a:defRPr sz="900" u="sng" baseline="0">
                <a:solidFill>
                  <a:srgbClr val="729BC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idCreat\AFMPS - FAGG\Template Word PP\b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5" y="6288088"/>
            <a:ext cx="4540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>
            <a:spLocks/>
          </p:cNvSpPr>
          <p:nvPr userDrawn="1"/>
        </p:nvSpPr>
        <p:spPr bwMode="auto">
          <a:xfrm>
            <a:off x="685800" y="2807577"/>
            <a:ext cx="7772400" cy="884070"/>
          </a:xfrm>
          <a:prstGeom prst="rect">
            <a:avLst/>
          </a:prstGeom>
          <a:solidFill>
            <a:srgbClr val="729BC8"/>
          </a:solidFill>
          <a:ln w="9525">
            <a:noFill/>
            <a:miter lim="800000"/>
            <a:headEnd/>
            <a:tailEnd/>
          </a:ln>
        </p:spPr>
        <p:txBody>
          <a:bodyPr tIns="72000" bIns="72000" anchor="ctr">
            <a:spAutoFit/>
          </a:bodyPr>
          <a:lstStyle/>
          <a:p>
            <a:pPr algn="ctr">
              <a:defRPr/>
            </a:pPr>
            <a:r>
              <a:rPr lang="fr-BE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l-BE" sz="2400" b="1" dirty="0">
                <a:solidFill>
                  <a:schemeClr val="bg1"/>
                </a:solidFill>
                <a:latin typeface="Verdana" pitchFamily="34" charset="0"/>
              </a:rPr>
              <a:t>Uw geneesmiddelen en gezondheidsproducten, onze zorg</a:t>
            </a:r>
            <a:endParaRPr lang="fr-B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Image 8" descr="afmps Logo Fr Nl - Acronym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697538"/>
            <a:ext cx="16525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2EBC22-D0BE-4B30-A9A6-42F988BC4651}" type="datetime1">
              <a:rPr lang="fr-BE"/>
              <a:pPr>
                <a:defRPr/>
              </a:pPr>
              <a:t>23/04/2015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F438A-C499-49EC-8780-4DF44967BD2F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generischegeneesmiddelen.b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gg.be/" TargetMode="External"/><Relationship Id="rId2" Type="http://schemas.openxmlformats.org/officeDocument/2006/relationships/hyperlink" Target="mailto:welcome@fagg-afmps.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s-titre 2"/>
          <p:cNvSpPr>
            <a:spLocks noGrp="1"/>
          </p:cNvSpPr>
          <p:nvPr>
            <p:ph type="subTitle" idx="1"/>
          </p:nvPr>
        </p:nvSpPr>
        <p:spPr>
          <a:xfrm>
            <a:off x="683418" y="3501008"/>
            <a:ext cx="7777163" cy="424260"/>
          </a:xfrm>
          <a:noFill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fr-BE" sz="2800" dirty="0" smtClean="0">
                <a:latin typeface="Verdana" pitchFamily="34" charset="0"/>
              </a:rPr>
              <a:t/>
            </a:r>
            <a:br>
              <a:rPr lang="fr-BE" sz="2800" dirty="0" smtClean="0">
                <a:latin typeface="Verdana" pitchFamily="34" charset="0"/>
              </a:rPr>
            </a:br>
            <a:endParaRPr lang="fr-BE" sz="28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BE" sz="28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BE" sz="28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2800" b="1" dirty="0" smtClean="0"/>
              <a:t>Generisch </a:t>
            </a:r>
            <a:r>
              <a:rPr lang="nl-BE" sz="2800" b="1" dirty="0" smtClean="0"/>
              <a:t>of origineel</a:t>
            </a:r>
            <a:r>
              <a:rPr lang="nl-BE" sz="2800" b="1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nl-BE" sz="2800" b="1" dirty="0" smtClean="0"/>
              <a:t>geen </a:t>
            </a:r>
            <a:r>
              <a:rPr lang="nl-BE" sz="2800" b="1" dirty="0" smtClean="0"/>
              <a:t>verschil voor </a:t>
            </a:r>
            <a:r>
              <a:rPr lang="nl-BE" sz="2800" b="1" dirty="0" smtClean="0"/>
              <a:t>uw gezondheid</a:t>
            </a:r>
          </a:p>
          <a:p>
            <a:pPr eaLnBrk="1" hangingPunct="1">
              <a:lnSpc>
                <a:spcPct val="80000"/>
              </a:lnSpc>
            </a:pPr>
            <a:endParaRPr lang="nl-BE" sz="2800" b="1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2000" dirty="0" smtClean="0">
                <a:latin typeface="Verdana" pitchFamily="34" charset="0"/>
              </a:rPr>
              <a:t>Nieuwe </a:t>
            </a:r>
            <a:r>
              <a:rPr lang="nl-BE" sz="2000" dirty="0" smtClean="0">
                <a:latin typeface="Verdana" pitchFamily="34" charset="0"/>
              </a:rPr>
              <a:t>bewustmakingscampagne van het fagg</a:t>
            </a:r>
            <a:endParaRPr lang="nl-BE" sz="20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nl-BE" sz="18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nl-BE" sz="16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1600" dirty="0" smtClean="0">
                <a:latin typeface="Verdana" pitchFamily="34" charset="0"/>
              </a:rPr>
              <a:t>Xavier </a:t>
            </a:r>
            <a:r>
              <a:rPr lang="nl-BE" sz="1600" dirty="0" smtClean="0">
                <a:latin typeface="Verdana" pitchFamily="34" charset="0"/>
              </a:rPr>
              <a:t>De Cuyper, </a:t>
            </a:r>
            <a:r>
              <a:rPr lang="nl-BE" sz="1600" dirty="0" err="1" smtClean="0">
                <a:latin typeface="Verdana" pitchFamily="34" charset="0"/>
              </a:rPr>
              <a:t>Administrateur-generaal</a:t>
            </a:r>
            <a:r>
              <a:rPr lang="nl-BE" sz="1600" dirty="0" smtClean="0">
                <a:latin typeface="Verdana" pitchFamily="34" charset="0"/>
              </a:rPr>
              <a:t/>
            </a:r>
            <a:br>
              <a:rPr lang="nl-BE" sz="1600" dirty="0" smtClean="0">
                <a:latin typeface="Verdana" pitchFamily="34" charset="0"/>
              </a:rPr>
            </a:br>
            <a:r>
              <a:rPr lang="nl-BE" sz="1600" dirty="0" smtClean="0">
                <a:latin typeface="Verdana" pitchFamily="34" charset="0"/>
              </a:rPr>
              <a:t/>
            </a:r>
            <a:br>
              <a:rPr lang="nl-BE" sz="1600" dirty="0" smtClean="0">
                <a:latin typeface="Verdana" pitchFamily="34" charset="0"/>
              </a:rPr>
            </a:br>
            <a:r>
              <a:rPr lang="nl-BE" sz="1600" dirty="0" smtClean="0">
                <a:latin typeface="Verdana" pitchFamily="34" charset="0"/>
              </a:rPr>
              <a:t>24.04.2015</a:t>
            </a:r>
            <a:endParaRPr lang="fr-BE" sz="16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Mediacampagne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4860032" y="1268760"/>
            <a:ext cx="4283968" cy="4525963"/>
          </a:xfrm>
          <a:ln>
            <a:noFill/>
          </a:ln>
        </p:spPr>
        <p:txBody>
          <a:bodyPr/>
          <a:lstStyle/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Advertenties</a:t>
            </a: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Brochure</a:t>
            </a: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Schermen bij apothekers</a:t>
            </a: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  <p:pic>
        <p:nvPicPr>
          <p:cNvPr id="16387" name="Picture 3" descr="G:\Campagnes d'info\Generische geneesmiddelen 2014\visuals\advertentie goed gevoel\MG_advertentie_300x210_NL_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731039" cy="3862561"/>
          </a:xfrm>
          <a:prstGeom prst="rect">
            <a:avLst/>
          </a:prstGeom>
          <a:noFill/>
        </p:spPr>
      </p:pic>
      <p:pic>
        <p:nvPicPr>
          <p:cNvPr id="16389" name="Picture 5" descr="G:\Campagnes d'info\Generische geneesmiddelen 2014\visuals\brochure\MG_3fold_99x210_NL_V1_P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5394">
            <a:off x="5125010" y="3949299"/>
            <a:ext cx="2592288" cy="1832326"/>
          </a:xfrm>
          <a:prstGeom prst="rect">
            <a:avLst/>
          </a:prstGeom>
          <a:noFill/>
        </p:spPr>
      </p:pic>
      <p:pic>
        <p:nvPicPr>
          <p:cNvPr id="16388" name="Picture 4" descr="G:\Campagnes d'info\Generische geneesmiddelen 2014\visuals\brochure\MG_3fold_99x210_NL_V1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7868">
            <a:off x="5009135" y="3929620"/>
            <a:ext cx="2635932" cy="186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Mediacampagne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  <a:ln>
            <a:noFill/>
          </a:ln>
        </p:spPr>
        <p:txBody>
          <a:bodyPr/>
          <a:lstStyle/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algn="ctr" eaLnBrk="1" hangingPunct="1">
              <a:buNone/>
            </a:pP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Alle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informatie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op</a:t>
            </a:r>
          </a:p>
          <a:p>
            <a:pPr algn="ctr" eaLnBrk="1" hangingPunct="1">
              <a:buNone/>
            </a:pP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/>
            </a:r>
            <a:b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</a:br>
            <a:r>
              <a:rPr lang="nl-BE" sz="2000" b="1" dirty="0" err="1" smtClean="0">
                <a:solidFill>
                  <a:srgbClr val="575757"/>
                </a:solidFill>
                <a:latin typeface="Verdana" pitchFamily="34" charset="0"/>
                <a:hlinkClick r:id="rId2"/>
              </a:rPr>
              <a:t>www.infogenerischegeneesmiddelen.be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ous-titre 1"/>
          <p:cNvSpPr>
            <a:spLocks noGrp="1"/>
          </p:cNvSpPr>
          <p:nvPr>
            <p:ph type="subTitle" idx="4294967295"/>
          </p:nvPr>
        </p:nvSpPr>
        <p:spPr>
          <a:xfrm>
            <a:off x="1042988" y="1484313"/>
            <a:ext cx="7777162" cy="42481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fr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Federaal agentschap voor geneesmiddelen en gezondheidsproducten - </a:t>
            </a:r>
            <a:r>
              <a:rPr lang="nl-BE" sz="2000" dirty="0" err="1" smtClean="0">
                <a:solidFill>
                  <a:srgbClr val="575757"/>
                </a:solidFill>
                <a:latin typeface="Verdana" pitchFamily="34" charset="0"/>
              </a:rPr>
              <a:t>fagg</a:t>
            </a:r>
            <a:endParaRPr lang="fr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Victor </a:t>
            </a:r>
            <a:r>
              <a:rPr lang="fr-BE" sz="2000" b="1" dirty="0" err="1" smtClean="0">
                <a:solidFill>
                  <a:srgbClr val="575757"/>
                </a:solidFill>
                <a:latin typeface="Verdana" pitchFamily="34" charset="0"/>
              </a:rPr>
              <a:t>Hortaplein</a:t>
            </a: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 40/40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1060 Brussel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tel.	0032 2 524 80 00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</a:rPr>
              <a:t>e-mail	 </a:t>
            </a: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  <a:hlinkClick r:id="rId2"/>
              </a:rPr>
              <a:t>welcome@fagg-afmps.be</a:t>
            </a: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fr-BE" sz="2000" b="1" i="1" dirty="0" smtClean="0">
              <a:solidFill>
                <a:srgbClr val="575757"/>
              </a:solidFill>
              <a:latin typeface="Verdana" pitchFamily="34" charset="0"/>
              <a:hlinkClick r:id="rId3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fr-BE" sz="2000" b="1" i="1" dirty="0" smtClean="0">
              <a:solidFill>
                <a:srgbClr val="575757"/>
              </a:solidFill>
              <a:latin typeface="Verdana" pitchFamily="34" charset="0"/>
              <a:hlinkClick r:id="rId3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fr-BE" sz="2000" b="1" dirty="0" smtClean="0">
                <a:solidFill>
                  <a:srgbClr val="575757"/>
                </a:solidFill>
                <a:latin typeface="Verdana" pitchFamily="34" charset="0"/>
                <a:hlinkClick r:id="rId3"/>
              </a:rPr>
              <a:t>www.fagg.be</a:t>
            </a: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fr-BE" sz="2000" b="1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  <p:sp>
        <p:nvSpPr>
          <p:cNvPr id="7171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1043608" y="692696"/>
            <a:ext cx="6564312" cy="647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BE" sz="2400" b="1" dirty="0" smtClean="0">
                <a:solidFill>
                  <a:srgbClr val="729BC8"/>
                </a:solidFill>
                <a:latin typeface="Verdana" pitchFamily="34" charset="0"/>
              </a:rPr>
              <a:t>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G:\Campagnes d'info\Generische geneesmiddelen 2014\visuals\affiche\MG_affiche_A3_NL_007 zonder onderk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7791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G:\Campagnes d'info\Generische geneesmiddelen 2014\visuals\affiche\MG_affiche_A3_NL_007 zonder onderk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7791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8064822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Generische geneesmiddelen: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context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Alleenrecht gedurende 10 jaar om geneesmiddel op de markt te brengen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Nadien mogen ook andere bedrijven dit geneesmiddel maken en op de markt brengen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  <a:b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</a:b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Dit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zijn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generische geneesmiddelen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Generische geneesmiddelen: 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een gelijkwaardig alternatief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Generische geneesmiddelen bevatten: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dezelfde werkzame stoffen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die op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dezelfde manier werken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voor uw gezondheid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maakt het niet uit of het om een generisch of origineel geneesmiddel gaat.</a:t>
            </a:r>
          </a:p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Generische geneesmiddelen: 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dezelfde eisen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Alle geneesmiddelen moeten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kwaliteitsvol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,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veilig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en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doeltreffend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zijn. </a:t>
            </a: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Zowel generische als originele geneesmiddelen moeten voldoen aan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dezelfde hoge eisen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</a:t>
            </a: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Een generische geneesmiddel is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gelijkwaardig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aan het origineel: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dezelfde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samenstelling van de werkzame stoffen;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dezelfde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farmaceutische vorm (bijvoorbeeld tablet, zalf of spray);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dezelfde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hoeveelheid aan werkzame stoffen in het lichaam.</a:t>
            </a:r>
          </a:p>
          <a:p>
            <a:pPr eaLnBrk="1" hangingPunct="1">
              <a:buNone/>
            </a:pPr>
            <a:r>
              <a:rPr lang="nl-BE" sz="16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Generische geneesmiddelen: 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dezelfde opvolging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  <a:p>
            <a:pPr eaLnBrk="1" hangingPunct="1">
              <a:buNone/>
            </a:pP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Het fagg volgt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systematisch de risico’s en de bijwerkingen op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van alle geneesmiddelen.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Het aantal meldingen van bijwerkingen van generische en originele geneesmiddelen is vergelijkbaar.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Generische geneesmiddelen: 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dezelfde controles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606425" y="1340768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	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Er is een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controle van alle stappen in het productieproces: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onderzoek en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ontwikkeling,</a:t>
            </a: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farmaceutische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grondstof,</a:t>
            </a: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productieproces,</a:t>
            </a: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verpakking en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etikettering,</a:t>
            </a: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distributie,</a:t>
            </a: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a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flevering.</a:t>
            </a: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Generische geneesmiddelen: </a:t>
            </a:r>
            <a:b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</a:br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waarom een campagne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Misvatting: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generische geneesmiddelen zijn van mindere kwaliteit of slechte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imitaties.</a:t>
            </a:r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Generische geneesmiddelen zijn een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gelijkwaardig alternatief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. 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Het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fagg waakt op dezelfde manier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 over hun kwaliteit, veiligheid en doeltreffendheid.</a:t>
            </a:r>
          </a:p>
          <a:p>
            <a:pPr eaLnBrk="1" hangingPunct="1"/>
            <a:endParaRPr lang="nl-BE" sz="2000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Het fagg stelt </a:t>
            </a: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dezelfde eisen </a:t>
            </a:r>
            <a:r>
              <a:rPr lang="nl-BE" sz="2000" dirty="0" smtClean="0">
                <a:solidFill>
                  <a:srgbClr val="575757"/>
                </a:solidFill>
                <a:latin typeface="Verdana" pitchFamily="34" charset="0"/>
              </a:rPr>
              <a:t>aan alle geneesmiddelen en controleert met dezelfde nauwkeurigheid.</a:t>
            </a:r>
            <a:endParaRPr lang="nl-BE" sz="1600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pPr algn="l"/>
            <a:r>
              <a:rPr lang="nl-BE" sz="2400" b="1" dirty="0" smtClean="0">
                <a:solidFill>
                  <a:srgbClr val="729BC8"/>
                </a:solidFill>
                <a:latin typeface="Verdana" pitchFamily="34" charset="0"/>
              </a:rPr>
              <a:t>Mediacampagne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600200"/>
            <a:ext cx="3816350" cy="4525963"/>
          </a:xfrm>
          <a:ln>
            <a:noFill/>
          </a:ln>
        </p:spPr>
        <p:txBody>
          <a:bodyPr/>
          <a:lstStyle/>
          <a:p>
            <a:pPr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Affiches voor </a:t>
            </a:r>
            <a:b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</a:b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artsen </a:t>
            </a:r>
            <a:b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</a:br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en apothekers</a:t>
            </a:r>
          </a:p>
          <a:p>
            <a:pPr eaLnBrk="1" hangingPunct="1">
              <a:buNone/>
            </a:pP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Bannering</a:t>
            </a: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r>
              <a:rPr lang="nl-BE" sz="2000" b="1" dirty="0" smtClean="0">
                <a:solidFill>
                  <a:srgbClr val="575757"/>
                </a:solidFill>
                <a:latin typeface="Verdana" pitchFamily="34" charset="0"/>
              </a:rPr>
              <a:t>Radiospots</a:t>
            </a:r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  <a:p>
            <a:pPr eaLnBrk="1" hangingPunct="1"/>
            <a:endParaRPr lang="nl-BE" sz="2000" b="1" dirty="0" smtClean="0">
              <a:solidFill>
                <a:srgbClr val="575757"/>
              </a:solidFill>
              <a:latin typeface="Verdana" pitchFamily="34" charset="0"/>
            </a:endParaRPr>
          </a:p>
        </p:txBody>
      </p:sp>
      <p:pic>
        <p:nvPicPr>
          <p:cNvPr id="15362" name="Picture 2" descr="G:\Campagnes d'info\Generische geneesmiddelen 2014\visuals\affiche\MG_affiche_A3_NL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667060" cy="5185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152</Words>
  <Application>Microsoft Office PowerPoint</Application>
  <PresentationFormat>Diavoorstelling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Thème Office</vt:lpstr>
      <vt:lpstr>Dia 1</vt:lpstr>
      <vt:lpstr>Dia 2</vt:lpstr>
      <vt:lpstr>Generische geneesmiddelen: context</vt:lpstr>
      <vt:lpstr>Generische geneesmiddelen:  een gelijkwaardig alternatief</vt:lpstr>
      <vt:lpstr>Generische geneesmiddelen:  dezelfde eisen</vt:lpstr>
      <vt:lpstr>Generische geneesmiddelen:  dezelfde opvolging</vt:lpstr>
      <vt:lpstr>Generische geneesmiddelen:  dezelfde controles</vt:lpstr>
      <vt:lpstr>Generische geneesmiddelen:  waarom een campagne</vt:lpstr>
      <vt:lpstr>Mediacampagne</vt:lpstr>
      <vt:lpstr>Mediacampagne</vt:lpstr>
      <vt:lpstr>Mediacampagne</vt:lpstr>
      <vt:lpstr>Dia 12</vt:lpstr>
      <vt:lpstr>Dia 13</vt:lpstr>
      <vt:lpstr>Dia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Weemaels</dc:creator>
  <cp:lastModifiedBy>aet</cp:lastModifiedBy>
  <cp:revision>102</cp:revision>
  <dcterms:created xsi:type="dcterms:W3CDTF">2012-05-07T08:00:52Z</dcterms:created>
  <dcterms:modified xsi:type="dcterms:W3CDTF">2015-04-23T16:41:37Z</dcterms:modified>
</cp:coreProperties>
</file>