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3" r:id="rId2"/>
    <p:sldId id="294" r:id="rId3"/>
    <p:sldId id="295" r:id="rId4"/>
    <p:sldId id="296" r:id="rId5"/>
    <p:sldId id="297" r:id="rId6"/>
    <p:sldId id="298" r:id="rId7"/>
    <p:sldId id="299" r:id="rId8"/>
    <p:sldId id="300" r:id="rId9"/>
    <p:sldId id="301" r:id="rId10"/>
    <p:sldId id="302" r:id="rId11"/>
    <p:sldId id="303" r:id="rId12"/>
    <p:sldId id="274" r:id="rId13"/>
    <p:sldId id="273" r:id="rId14"/>
  </p:sldIdLst>
  <p:sldSz cx="9144000" cy="6858000" type="screen4x3"/>
  <p:notesSz cx="6645275" cy="977582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1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a:srgbClr val="729BC8"/>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86" autoAdjust="0"/>
  </p:normalViewPr>
  <p:slideViewPr>
    <p:cSldViewPr>
      <p:cViewPr varScale="1">
        <p:scale>
          <a:sx n="89" d="100"/>
          <a:sy n="89" d="100"/>
        </p:scale>
        <p:origin x="1286" y="82"/>
      </p:cViewPr>
      <p:guideLst>
        <p:guide orient="horz" pos="4156"/>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79725" cy="488950"/>
          </a:xfrm>
          <a:prstGeom prst="rect">
            <a:avLst/>
          </a:prstGeom>
        </p:spPr>
        <p:txBody>
          <a:bodyPr vert="horz" lIns="91440" tIns="45720" rIns="91440" bIns="45720" rtlCol="0"/>
          <a:lstStyle>
            <a:lvl1pPr algn="l">
              <a:defRPr sz="1200"/>
            </a:lvl1pPr>
          </a:lstStyle>
          <a:p>
            <a:endParaRPr lang="fr-BE"/>
          </a:p>
        </p:txBody>
      </p:sp>
      <p:sp>
        <p:nvSpPr>
          <p:cNvPr id="3" name="Tijdelijke aanduiding voor datum 2"/>
          <p:cNvSpPr>
            <a:spLocks noGrp="1"/>
          </p:cNvSpPr>
          <p:nvPr>
            <p:ph type="dt" sz="quarter" idx="1"/>
          </p:nvPr>
        </p:nvSpPr>
        <p:spPr>
          <a:xfrm>
            <a:off x="3763963" y="0"/>
            <a:ext cx="2879725" cy="488950"/>
          </a:xfrm>
          <a:prstGeom prst="rect">
            <a:avLst/>
          </a:prstGeom>
        </p:spPr>
        <p:txBody>
          <a:bodyPr vert="horz" lIns="91440" tIns="45720" rIns="91440" bIns="45720" rtlCol="0"/>
          <a:lstStyle>
            <a:lvl1pPr algn="r">
              <a:defRPr sz="1200"/>
            </a:lvl1pPr>
          </a:lstStyle>
          <a:p>
            <a:r>
              <a:rPr lang="fr-BE" smtClean="0"/>
              <a:t>9/12/2014</a:t>
            </a:r>
            <a:endParaRPr lang="fr-BE"/>
          </a:p>
        </p:txBody>
      </p:sp>
      <p:sp>
        <p:nvSpPr>
          <p:cNvPr id="4" name="Tijdelijke aanduiding voor voettekst 3"/>
          <p:cNvSpPr>
            <a:spLocks noGrp="1"/>
          </p:cNvSpPr>
          <p:nvPr>
            <p:ph type="ftr" sz="quarter" idx="2"/>
          </p:nvPr>
        </p:nvSpPr>
        <p:spPr>
          <a:xfrm>
            <a:off x="0" y="9285288"/>
            <a:ext cx="2879725" cy="488950"/>
          </a:xfrm>
          <a:prstGeom prst="rect">
            <a:avLst/>
          </a:prstGeom>
        </p:spPr>
        <p:txBody>
          <a:bodyPr vert="horz" lIns="91440" tIns="45720" rIns="91440" bIns="45720" rtlCol="0" anchor="b"/>
          <a:lstStyle>
            <a:lvl1pPr algn="l">
              <a:defRPr sz="1200"/>
            </a:lvl1pPr>
          </a:lstStyle>
          <a:p>
            <a:endParaRPr lang="fr-BE"/>
          </a:p>
        </p:txBody>
      </p:sp>
      <p:sp>
        <p:nvSpPr>
          <p:cNvPr id="5" name="Tijdelijke aanduiding voor dianummer 4"/>
          <p:cNvSpPr>
            <a:spLocks noGrp="1"/>
          </p:cNvSpPr>
          <p:nvPr>
            <p:ph type="sldNum" sz="quarter" idx="3"/>
          </p:nvPr>
        </p:nvSpPr>
        <p:spPr>
          <a:xfrm>
            <a:off x="3763963" y="9285288"/>
            <a:ext cx="2879725" cy="488950"/>
          </a:xfrm>
          <a:prstGeom prst="rect">
            <a:avLst/>
          </a:prstGeom>
        </p:spPr>
        <p:txBody>
          <a:bodyPr vert="horz" lIns="91440" tIns="45720" rIns="91440" bIns="45720" rtlCol="0" anchor="b"/>
          <a:lstStyle>
            <a:lvl1pPr algn="r">
              <a:defRPr sz="1200"/>
            </a:lvl1pPr>
          </a:lstStyle>
          <a:p>
            <a:fld id="{DD7E4215-3CDB-4527-9FC9-5DA78D058171}" type="slidenum">
              <a:rPr lang="fr-BE" smtClean="0"/>
              <a:pPr/>
              <a:t>‹N°›</a:t>
            </a:fld>
            <a:endParaRPr lang="fr-BE"/>
          </a:p>
        </p:txBody>
      </p:sp>
    </p:spTree>
    <p:extLst>
      <p:ext uri="{BB962C8B-B14F-4D97-AF65-F5344CB8AC3E}">
        <p14:creationId xmlns:p14="http://schemas.microsoft.com/office/powerpoint/2010/main" val="397840418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79725" cy="48895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BE"/>
          </a:p>
        </p:txBody>
      </p:sp>
      <p:sp>
        <p:nvSpPr>
          <p:cNvPr id="3" name="Espace réservé de la date 2"/>
          <p:cNvSpPr>
            <a:spLocks noGrp="1"/>
          </p:cNvSpPr>
          <p:nvPr>
            <p:ph type="dt" idx="1"/>
          </p:nvPr>
        </p:nvSpPr>
        <p:spPr>
          <a:xfrm>
            <a:off x="3763963" y="0"/>
            <a:ext cx="2879725" cy="48895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r>
              <a:rPr lang="fr-BE" smtClean="0"/>
              <a:t>9/12/2014</a:t>
            </a:r>
            <a:endParaRPr lang="fr-BE" dirty="0"/>
          </a:p>
        </p:txBody>
      </p:sp>
      <p:sp>
        <p:nvSpPr>
          <p:cNvPr id="4" name="Espace réservé de l'image des diapositives 3"/>
          <p:cNvSpPr>
            <a:spLocks noGrp="1" noRot="1" noChangeAspect="1"/>
          </p:cNvSpPr>
          <p:nvPr>
            <p:ph type="sldImg" idx="2"/>
          </p:nvPr>
        </p:nvSpPr>
        <p:spPr>
          <a:xfrm>
            <a:off x="879475" y="733425"/>
            <a:ext cx="4886325" cy="3665538"/>
          </a:xfrm>
          <a:prstGeom prst="rect">
            <a:avLst/>
          </a:prstGeom>
          <a:noFill/>
          <a:ln w="12700">
            <a:solidFill>
              <a:prstClr val="black"/>
            </a:solidFill>
          </a:ln>
        </p:spPr>
        <p:txBody>
          <a:bodyPr vert="horz" lIns="91440" tIns="45720" rIns="91440" bIns="45720" rtlCol="0" anchor="ctr"/>
          <a:lstStyle/>
          <a:p>
            <a:pPr lvl="0"/>
            <a:endParaRPr lang="fr-BE" noProof="0" dirty="0"/>
          </a:p>
        </p:txBody>
      </p:sp>
      <p:sp>
        <p:nvSpPr>
          <p:cNvPr id="5" name="Espace réservé des commentaires 4"/>
          <p:cNvSpPr>
            <a:spLocks noGrp="1"/>
          </p:cNvSpPr>
          <p:nvPr>
            <p:ph type="body" sz="quarter" idx="3"/>
          </p:nvPr>
        </p:nvSpPr>
        <p:spPr>
          <a:xfrm>
            <a:off x="665163" y="4643438"/>
            <a:ext cx="5314950" cy="4398962"/>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BE" noProof="0"/>
          </a:p>
        </p:txBody>
      </p:sp>
      <p:sp>
        <p:nvSpPr>
          <p:cNvPr id="6" name="Espace réservé du pied de page 5"/>
          <p:cNvSpPr>
            <a:spLocks noGrp="1"/>
          </p:cNvSpPr>
          <p:nvPr>
            <p:ph type="ftr" sz="quarter" idx="4"/>
          </p:nvPr>
        </p:nvSpPr>
        <p:spPr>
          <a:xfrm>
            <a:off x="0" y="9285288"/>
            <a:ext cx="2879725" cy="48895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BE"/>
          </a:p>
        </p:txBody>
      </p:sp>
      <p:sp>
        <p:nvSpPr>
          <p:cNvPr id="7" name="Espace réservé du numéro de diapositive 6"/>
          <p:cNvSpPr>
            <a:spLocks noGrp="1"/>
          </p:cNvSpPr>
          <p:nvPr>
            <p:ph type="sldNum" sz="quarter" idx="5"/>
          </p:nvPr>
        </p:nvSpPr>
        <p:spPr>
          <a:xfrm>
            <a:off x="3763963" y="9285288"/>
            <a:ext cx="2879725" cy="48895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B9262B6-B522-47D5-A38F-D13AD259F57D}" type="slidenum">
              <a:rPr lang="fr-BE"/>
              <a:pPr>
                <a:defRPr/>
              </a:pPr>
              <a:t>‹N°›</a:t>
            </a:fld>
            <a:endParaRPr lang="fr-BE" dirty="0"/>
          </a:p>
        </p:txBody>
      </p:sp>
    </p:spTree>
    <p:extLst>
      <p:ext uri="{BB962C8B-B14F-4D97-AF65-F5344CB8AC3E}">
        <p14:creationId xmlns:p14="http://schemas.microsoft.com/office/powerpoint/2010/main" val="347719177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fr-BE"/>
          </a:p>
        </p:txBody>
      </p:sp>
      <p:sp>
        <p:nvSpPr>
          <p:cNvPr id="4" name="Tijdelijke aanduiding voor dianummer 3"/>
          <p:cNvSpPr>
            <a:spLocks noGrp="1"/>
          </p:cNvSpPr>
          <p:nvPr>
            <p:ph type="sldNum" sz="quarter" idx="10"/>
          </p:nvPr>
        </p:nvSpPr>
        <p:spPr/>
        <p:txBody>
          <a:bodyPr/>
          <a:lstStyle/>
          <a:p>
            <a:pPr>
              <a:defRPr/>
            </a:pPr>
            <a:fld id="{CB9262B6-B522-47D5-A38F-D13AD259F57D}" type="slidenum">
              <a:rPr lang="fr-BE" smtClean="0"/>
              <a:pPr>
                <a:defRPr/>
              </a:pPr>
              <a:t>8</a:t>
            </a:fld>
            <a:endParaRPr lang="fr-BE" dirty="0"/>
          </a:p>
        </p:txBody>
      </p:sp>
      <p:sp>
        <p:nvSpPr>
          <p:cNvPr id="5" name="Tijdelijke aanduiding voor datum 4"/>
          <p:cNvSpPr>
            <a:spLocks noGrp="1"/>
          </p:cNvSpPr>
          <p:nvPr>
            <p:ph type="dt" idx="11"/>
          </p:nvPr>
        </p:nvSpPr>
        <p:spPr/>
        <p:txBody>
          <a:bodyPr/>
          <a:lstStyle/>
          <a:p>
            <a:pPr>
              <a:defRPr/>
            </a:pPr>
            <a:r>
              <a:rPr lang="fr-BE" smtClean="0"/>
              <a:t>9/12/2014</a:t>
            </a:r>
            <a:endParaRPr lang="fr-BE" dirty="0"/>
          </a:p>
        </p:txBody>
      </p:sp>
    </p:spTree>
    <p:extLst>
      <p:ext uri="{BB962C8B-B14F-4D97-AF65-F5344CB8AC3E}">
        <p14:creationId xmlns:p14="http://schemas.microsoft.com/office/powerpoint/2010/main" val="2051571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noProof="0" dirty="0"/>
          </a:p>
        </p:txBody>
      </p:sp>
      <p:sp>
        <p:nvSpPr>
          <p:cNvPr id="4" name="Tijdelijke aanduiding voor dianummer 3"/>
          <p:cNvSpPr>
            <a:spLocks noGrp="1"/>
          </p:cNvSpPr>
          <p:nvPr>
            <p:ph type="sldNum" sz="quarter" idx="10"/>
          </p:nvPr>
        </p:nvSpPr>
        <p:spPr/>
        <p:txBody>
          <a:bodyPr/>
          <a:lstStyle/>
          <a:p>
            <a:pPr>
              <a:defRPr/>
            </a:pPr>
            <a:fld id="{CEC7B41F-2831-456A-B166-A508D7DB5F5A}" type="slidenum">
              <a:rPr lang="fr-BE" smtClean="0"/>
              <a:pPr>
                <a:defRPr/>
              </a:pPr>
              <a:t>11</a:t>
            </a:fld>
            <a:endParaRPr lang="fr-BE" dirty="0"/>
          </a:p>
        </p:txBody>
      </p:sp>
      <p:sp>
        <p:nvSpPr>
          <p:cNvPr id="5" name="Tijdelijke aanduiding voor datum 4"/>
          <p:cNvSpPr>
            <a:spLocks noGrp="1"/>
          </p:cNvSpPr>
          <p:nvPr>
            <p:ph type="dt" idx="11"/>
          </p:nvPr>
        </p:nvSpPr>
        <p:spPr/>
        <p:txBody>
          <a:bodyPr/>
          <a:lstStyle/>
          <a:p>
            <a:pPr>
              <a:defRPr/>
            </a:pPr>
            <a:r>
              <a:rPr lang="fr-BE" smtClean="0"/>
              <a:t>9/12/2014</a:t>
            </a:r>
            <a:endParaRPr lang="fr-BE" dirty="0"/>
          </a:p>
        </p:txBody>
      </p:sp>
    </p:spTree>
    <p:extLst>
      <p:ext uri="{BB962C8B-B14F-4D97-AF65-F5344CB8AC3E}">
        <p14:creationId xmlns:p14="http://schemas.microsoft.com/office/powerpoint/2010/main" val="2507647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4" name="Picture 3" descr="D:\DidCreat\AFMPS - FAGG\Template Word PP\be.jpg"/>
          <p:cNvPicPr>
            <a:picLocks noChangeAspect="1" noChangeArrowheads="1"/>
          </p:cNvPicPr>
          <p:nvPr userDrawn="1"/>
        </p:nvPicPr>
        <p:blipFill>
          <a:blip r:embed="rId3" cstate="print"/>
          <a:srcRect/>
          <a:stretch>
            <a:fillRect/>
          </a:stretch>
        </p:blipFill>
        <p:spPr bwMode="auto">
          <a:xfrm>
            <a:off x="8366125" y="6288088"/>
            <a:ext cx="454025" cy="334962"/>
          </a:xfrm>
          <a:prstGeom prst="rect">
            <a:avLst/>
          </a:prstGeom>
          <a:noFill/>
          <a:ln w="9525">
            <a:noFill/>
            <a:miter lim="800000"/>
            <a:headEnd/>
            <a:tailEnd/>
          </a:ln>
        </p:spPr>
      </p:pic>
      <p:sp>
        <p:nvSpPr>
          <p:cNvPr id="5" name="Titre 1"/>
          <p:cNvSpPr>
            <a:spLocks/>
          </p:cNvSpPr>
          <p:nvPr userDrawn="1"/>
        </p:nvSpPr>
        <p:spPr bwMode="auto">
          <a:xfrm>
            <a:off x="755650" y="1628775"/>
            <a:ext cx="7772400" cy="1511300"/>
          </a:xfrm>
          <a:prstGeom prst="rect">
            <a:avLst/>
          </a:prstGeom>
          <a:solidFill>
            <a:srgbClr val="729BC8"/>
          </a:solidFill>
          <a:ln w="9525">
            <a:noFill/>
            <a:miter lim="800000"/>
            <a:headEnd/>
            <a:tailEnd/>
          </a:ln>
        </p:spPr>
        <p:txBody>
          <a:bodyPr anchor="ctr"/>
          <a:lstStyle/>
          <a:p>
            <a:pPr algn="ctr">
              <a:defRPr/>
            </a:pPr>
            <a:r>
              <a:rPr lang="en-GB" sz="2400" b="1">
                <a:solidFill>
                  <a:schemeClr val="bg1"/>
                </a:solidFill>
                <a:latin typeface="Verdana" pitchFamily="34" charset="0"/>
              </a:rPr>
              <a:t>Federal agency for medicines and health products</a:t>
            </a:r>
          </a:p>
        </p:txBody>
      </p:sp>
      <p:pic>
        <p:nvPicPr>
          <p:cNvPr id="6" name="Image 8" descr="afmps Logo En - Acronyme.jpg"/>
          <p:cNvPicPr>
            <a:picLocks noChangeAspect="1"/>
          </p:cNvPicPr>
          <p:nvPr userDrawn="1"/>
        </p:nvPicPr>
        <p:blipFill>
          <a:blip r:embed="rId4" cstate="print"/>
          <a:srcRect/>
          <a:stretch>
            <a:fillRect/>
          </a:stretch>
        </p:blipFill>
        <p:spPr bwMode="auto">
          <a:xfrm>
            <a:off x="250825" y="5876925"/>
            <a:ext cx="1820863" cy="792163"/>
          </a:xfrm>
          <a:prstGeom prst="rect">
            <a:avLst/>
          </a:prstGeom>
          <a:noFill/>
          <a:ln w="9525">
            <a:noFill/>
            <a:miter lim="800000"/>
            <a:headEnd/>
            <a:tailEnd/>
          </a:ln>
        </p:spPr>
      </p:pic>
      <p:sp>
        <p:nvSpPr>
          <p:cNvPr id="3" name="Sous-titre 2"/>
          <p:cNvSpPr>
            <a:spLocks noGrp="1"/>
          </p:cNvSpPr>
          <p:nvPr>
            <p:ph type="subTitle" idx="1"/>
          </p:nvPr>
        </p:nvSpPr>
        <p:spPr>
          <a:xfrm>
            <a:off x="683568" y="3501008"/>
            <a:ext cx="7776864" cy="1152128"/>
          </a:xfrm>
        </p:spPr>
        <p:txBody>
          <a:bodyPr>
            <a:noAutofit/>
          </a:bodyPr>
          <a:lstStyle>
            <a:lvl1pPr marL="0" indent="0" algn="ctr">
              <a:buNone/>
              <a:defRPr sz="2400" b="0">
                <a:solidFill>
                  <a:srgbClr val="575757"/>
                </a:solidFill>
                <a:latin typeface="Bryant Light Alternate"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pic>
        <p:nvPicPr>
          <p:cNvPr id="7" name="Picture 3" descr="D:\DidCreat\AFMPS - FAGG\Template Word PP\be.jpg"/>
          <p:cNvPicPr>
            <a:picLocks noChangeAspect="1" noChangeArrowheads="1"/>
          </p:cNvPicPr>
          <p:nvPr userDrawn="1"/>
        </p:nvPicPr>
        <p:blipFill>
          <a:blip r:embed="rId2" cstate="print"/>
          <a:srcRect/>
          <a:stretch>
            <a:fillRect/>
          </a:stretch>
        </p:blipFill>
        <p:spPr bwMode="auto">
          <a:xfrm>
            <a:off x="8366125" y="6288088"/>
            <a:ext cx="454025" cy="334962"/>
          </a:xfrm>
          <a:prstGeom prst="rect">
            <a:avLst/>
          </a:prstGeom>
          <a:noFill/>
          <a:ln w="9525">
            <a:noFill/>
            <a:miter lim="800000"/>
            <a:headEnd/>
            <a:tailEnd/>
          </a:ln>
        </p:spPr>
      </p:pic>
      <p:sp>
        <p:nvSpPr>
          <p:cNvPr id="8" name="Titre 1"/>
          <p:cNvSpPr txBox="1">
            <a:spLocks/>
          </p:cNvSpPr>
          <p:nvPr userDrawn="1"/>
        </p:nvSpPr>
        <p:spPr>
          <a:xfrm>
            <a:off x="0" y="692150"/>
            <a:ext cx="684213" cy="5113338"/>
          </a:xfrm>
          <a:prstGeom prst="rect">
            <a:avLst/>
          </a:prstGeom>
          <a:solidFill>
            <a:srgbClr val="729BC8"/>
          </a:solidFill>
        </p:spPr>
        <p:txBody>
          <a:bodyPr anchor="ctr">
            <a:normAutofit/>
          </a:bodyPr>
          <a:lstStyle>
            <a:lvl1pPr algn="l" defTabSz="914400" rtl="0" eaLnBrk="1" latinLnBrk="0" hangingPunct="1">
              <a:spcBef>
                <a:spcPct val="0"/>
              </a:spcBef>
              <a:buNone/>
              <a:defRPr sz="2400" b="1" kern="1200">
                <a:solidFill>
                  <a:srgbClr val="729BC8"/>
                </a:solidFill>
                <a:latin typeface="Verdana" pitchFamily="34" charset="0"/>
                <a:ea typeface="Verdana" pitchFamily="34" charset="0"/>
                <a:cs typeface="Verdana" pitchFamily="34" charset="0"/>
              </a:defRPr>
            </a:lvl1pPr>
          </a:lstStyle>
          <a:p>
            <a:pPr fontAlgn="auto">
              <a:spcAft>
                <a:spcPts val="0"/>
              </a:spcAft>
              <a:defRPr/>
            </a:pPr>
            <a:endParaRPr lang="fr-BE" dirty="0"/>
          </a:p>
        </p:txBody>
      </p:sp>
      <p:pic>
        <p:nvPicPr>
          <p:cNvPr id="9" name="Picture 2" descr="D:\DidCreat\AFMPS - FAGG\Template Word PP\symbole.jpg"/>
          <p:cNvPicPr>
            <a:picLocks noChangeAspect="1" noChangeArrowheads="1"/>
          </p:cNvPicPr>
          <p:nvPr userDrawn="1"/>
        </p:nvPicPr>
        <p:blipFill>
          <a:blip r:embed="rId3" cstate="print"/>
          <a:srcRect/>
          <a:stretch>
            <a:fillRect/>
          </a:stretch>
        </p:blipFill>
        <p:spPr bwMode="auto">
          <a:xfrm>
            <a:off x="298450" y="6035675"/>
            <a:ext cx="457200" cy="633413"/>
          </a:xfrm>
          <a:prstGeom prst="rect">
            <a:avLst/>
          </a:prstGeom>
          <a:noFill/>
          <a:ln w="9525">
            <a:noFill/>
            <a:miter lim="800000"/>
            <a:headEnd/>
            <a:tailEnd/>
          </a:ln>
        </p:spPr>
      </p:pic>
      <p:sp>
        <p:nvSpPr>
          <p:cNvPr id="10" name="Espace réservé du texte 7"/>
          <p:cNvSpPr>
            <a:spLocks/>
          </p:cNvSpPr>
          <p:nvPr userDrawn="1"/>
        </p:nvSpPr>
        <p:spPr bwMode="auto">
          <a:xfrm>
            <a:off x="900113" y="6165850"/>
            <a:ext cx="4535487" cy="358775"/>
          </a:xfrm>
          <a:prstGeom prst="rect">
            <a:avLst/>
          </a:prstGeom>
          <a:noFill/>
          <a:ln w="9525">
            <a:noFill/>
            <a:miter lim="800000"/>
            <a:headEnd/>
            <a:tailEnd/>
          </a:ln>
        </p:spPr>
        <p:txBody>
          <a:bodyPr anchor="ctr"/>
          <a:lstStyle/>
          <a:p>
            <a:pPr>
              <a:spcBef>
                <a:spcPct val="20000"/>
              </a:spcBef>
              <a:buFont typeface="Arial" charset="0"/>
              <a:buNone/>
              <a:defRPr/>
            </a:pPr>
            <a:r>
              <a:rPr lang="en-GB" sz="600" b="1">
                <a:solidFill>
                  <a:srgbClr val="A6A6A6"/>
                </a:solidFill>
                <a:latin typeface="Verdana" pitchFamily="34" charset="0"/>
              </a:rPr>
              <a:t>Subject</a:t>
            </a:r>
          </a:p>
          <a:p>
            <a:pPr>
              <a:spcBef>
                <a:spcPct val="20000"/>
              </a:spcBef>
              <a:buFont typeface="Arial" charset="0"/>
              <a:buNone/>
              <a:defRPr/>
            </a:pPr>
            <a:r>
              <a:rPr lang="en-GB" sz="600" b="1">
                <a:solidFill>
                  <a:srgbClr val="A6A6A6"/>
                </a:solidFill>
                <a:latin typeface="Verdana" pitchFamily="34" charset="0"/>
              </a:rPr>
              <a:t>famhp/entity/Division-Unit-Cell</a:t>
            </a:r>
          </a:p>
        </p:txBody>
      </p:sp>
      <p:sp>
        <p:nvSpPr>
          <p:cNvPr id="11" name="Rectangle 10"/>
          <p:cNvSpPr>
            <a:spLocks noChangeArrowheads="1"/>
          </p:cNvSpPr>
          <p:nvPr userDrawn="1"/>
        </p:nvSpPr>
        <p:spPr bwMode="auto">
          <a:xfrm>
            <a:off x="4427538" y="6165850"/>
            <a:ext cx="3889375" cy="431800"/>
          </a:xfrm>
          <a:prstGeom prst="rect">
            <a:avLst/>
          </a:prstGeom>
          <a:noFill/>
          <a:ln w="9525">
            <a:noFill/>
            <a:miter lim="800000"/>
            <a:headEnd/>
            <a:tailEnd/>
          </a:ln>
          <a:effectLst/>
        </p:spPr>
        <p:txBody>
          <a:bodyPr wrap="none" anchor="ctr"/>
          <a:lstStyle/>
          <a:p>
            <a:pPr algn="r">
              <a:defRPr/>
            </a:pPr>
            <a:r>
              <a:rPr lang="en-GB" sz="900">
                <a:solidFill>
                  <a:srgbClr val="A6A6A6"/>
                </a:solidFill>
                <a:latin typeface="Verdana" pitchFamily="34" charset="0"/>
              </a:rPr>
              <a:t>Date</a:t>
            </a:r>
          </a:p>
          <a:p>
            <a:pPr algn="r">
              <a:defRPr/>
            </a:pPr>
            <a:fld id="{37D64FB9-EAFA-41F6-A4A6-96572D3F6808}" type="slidenum">
              <a:rPr lang="en-GB" sz="900">
                <a:solidFill>
                  <a:srgbClr val="A6A6A6"/>
                </a:solidFill>
                <a:latin typeface="Verdana" pitchFamily="34" charset="0"/>
              </a:rPr>
              <a:pPr algn="r">
                <a:defRPr/>
              </a:pPr>
              <a:t>‹N°›</a:t>
            </a:fld>
            <a:endParaRPr lang="fr-FR" sz="900">
              <a:solidFill>
                <a:srgbClr val="A6A6A6"/>
              </a:solidFill>
              <a:latin typeface="Verdana" pitchFamily="34" charset="0"/>
            </a:endParaRPr>
          </a:p>
        </p:txBody>
      </p:sp>
      <p:sp>
        <p:nvSpPr>
          <p:cNvPr id="19" name="Sous-titre 2"/>
          <p:cNvSpPr>
            <a:spLocks noGrp="1"/>
          </p:cNvSpPr>
          <p:nvPr>
            <p:ph type="subTitle" idx="1"/>
          </p:nvPr>
        </p:nvSpPr>
        <p:spPr>
          <a:xfrm>
            <a:off x="1043608" y="1484784"/>
            <a:ext cx="6552728" cy="504056"/>
          </a:xfrm>
        </p:spPr>
        <p:txBody>
          <a:bodyPr>
            <a:normAutofit/>
          </a:bodyPr>
          <a:lstStyle>
            <a:lvl1pPr marL="0" indent="0" algn="l">
              <a:buNone/>
              <a:defRPr sz="1600" b="1">
                <a:solidFill>
                  <a:srgbClr val="575757"/>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r-BE" dirty="0"/>
          </a:p>
        </p:txBody>
      </p:sp>
      <p:sp>
        <p:nvSpPr>
          <p:cNvPr id="21" name="Espace réservé du texte 20"/>
          <p:cNvSpPr>
            <a:spLocks noGrp="1"/>
          </p:cNvSpPr>
          <p:nvPr>
            <p:ph type="body" sz="quarter" idx="13"/>
          </p:nvPr>
        </p:nvSpPr>
        <p:spPr>
          <a:xfrm>
            <a:off x="1040085" y="2132608"/>
            <a:ext cx="6470650" cy="360288"/>
          </a:xfrm>
        </p:spPr>
        <p:txBody>
          <a:bodyPr>
            <a:normAutofit/>
          </a:bodyPr>
          <a:lstStyle>
            <a:lvl1pPr marL="0" indent="0">
              <a:buNone/>
              <a:defRPr sz="1000" b="1" baseline="0">
                <a:solidFill>
                  <a:srgbClr val="729BC8"/>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26" name="Espace réservé du texte 25"/>
          <p:cNvSpPr>
            <a:spLocks noGrp="1"/>
          </p:cNvSpPr>
          <p:nvPr>
            <p:ph type="body" sz="quarter" idx="14"/>
          </p:nvPr>
        </p:nvSpPr>
        <p:spPr>
          <a:xfrm>
            <a:off x="1032817" y="2636912"/>
            <a:ext cx="6562725" cy="360363"/>
          </a:xfrm>
        </p:spPr>
        <p:txBody>
          <a:bodyPr>
            <a:normAutofit/>
          </a:bodyPr>
          <a:lstStyle>
            <a:lvl1pPr marL="0" indent="0">
              <a:buNone/>
              <a:defRPr sz="900" baseline="0">
                <a:solidFill>
                  <a:srgbClr val="575757"/>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28" name="Espace réservé du texte 27"/>
          <p:cNvSpPr>
            <a:spLocks noGrp="1"/>
          </p:cNvSpPr>
          <p:nvPr>
            <p:ph type="body" sz="quarter" idx="15"/>
          </p:nvPr>
        </p:nvSpPr>
        <p:spPr>
          <a:xfrm>
            <a:off x="1046187" y="693068"/>
            <a:ext cx="6564313" cy="647700"/>
          </a:xfrm>
        </p:spPr>
        <p:txBody>
          <a:bodyPr>
            <a:normAutofit/>
          </a:bodyPr>
          <a:lstStyle>
            <a:lvl1pPr marL="0" indent="0">
              <a:buNone/>
              <a:defRPr sz="2400" b="1" baseline="0">
                <a:solidFill>
                  <a:srgbClr val="729BC8"/>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30" name="Espace réservé du texte 29"/>
          <p:cNvSpPr>
            <a:spLocks noGrp="1"/>
          </p:cNvSpPr>
          <p:nvPr>
            <p:ph type="body" sz="quarter" idx="16"/>
          </p:nvPr>
        </p:nvSpPr>
        <p:spPr>
          <a:xfrm>
            <a:off x="1032023" y="3212976"/>
            <a:ext cx="6564313" cy="433387"/>
          </a:xfrm>
        </p:spPr>
        <p:txBody>
          <a:bodyPr>
            <a:normAutofit/>
          </a:bodyPr>
          <a:lstStyle>
            <a:lvl1pPr marL="0" indent="0">
              <a:buNone/>
              <a:defRPr sz="900" u="sng" baseline="0">
                <a:solidFill>
                  <a:srgbClr val="729BC8"/>
                </a:solidFill>
                <a:latin typeface="Verdana" pitchFamily="34" charset="0"/>
                <a:ea typeface="Verdana" pitchFamily="34" charset="0"/>
                <a:cs typeface="Verdana" pitchFamily="34" charset="0"/>
              </a:defRPr>
            </a:lvl1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merciement">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2" name="Picture 3" descr="D:\DidCreat\AFMPS - FAGG\Template Word PP\be.jpg"/>
          <p:cNvPicPr>
            <a:picLocks noChangeAspect="1" noChangeArrowheads="1"/>
          </p:cNvPicPr>
          <p:nvPr userDrawn="1"/>
        </p:nvPicPr>
        <p:blipFill>
          <a:blip r:embed="rId3" cstate="print"/>
          <a:srcRect/>
          <a:stretch>
            <a:fillRect/>
          </a:stretch>
        </p:blipFill>
        <p:spPr bwMode="auto">
          <a:xfrm>
            <a:off x="8366125" y="6288088"/>
            <a:ext cx="454025" cy="334962"/>
          </a:xfrm>
          <a:prstGeom prst="rect">
            <a:avLst/>
          </a:prstGeom>
          <a:noFill/>
          <a:ln w="9525">
            <a:noFill/>
            <a:miter lim="800000"/>
            <a:headEnd/>
            <a:tailEnd/>
          </a:ln>
        </p:spPr>
      </p:pic>
      <p:sp>
        <p:nvSpPr>
          <p:cNvPr id="3" name="Titre 1"/>
          <p:cNvSpPr>
            <a:spLocks/>
          </p:cNvSpPr>
          <p:nvPr userDrawn="1"/>
        </p:nvSpPr>
        <p:spPr bwMode="auto">
          <a:xfrm>
            <a:off x="685800" y="2708275"/>
            <a:ext cx="7772400" cy="1441450"/>
          </a:xfrm>
          <a:prstGeom prst="rect">
            <a:avLst/>
          </a:prstGeom>
          <a:solidFill>
            <a:srgbClr val="729BC8"/>
          </a:solidFill>
          <a:ln w="9525">
            <a:noFill/>
            <a:miter lim="800000"/>
            <a:headEnd/>
            <a:tailEnd/>
          </a:ln>
        </p:spPr>
        <p:txBody>
          <a:bodyPr anchor="ctr"/>
          <a:lstStyle/>
          <a:p>
            <a:pPr algn="ctr">
              <a:defRPr/>
            </a:pPr>
            <a:r>
              <a:rPr lang="en-GB" sz="2400" b="1">
                <a:solidFill>
                  <a:schemeClr val="bg1"/>
                </a:solidFill>
                <a:latin typeface="Verdana" pitchFamily="34" charset="0"/>
              </a:rPr>
              <a:t>Your medicines and health products,</a:t>
            </a:r>
            <a:br>
              <a:rPr lang="en-GB" sz="2400" b="1">
                <a:solidFill>
                  <a:schemeClr val="bg1"/>
                </a:solidFill>
                <a:latin typeface="Verdana" pitchFamily="34" charset="0"/>
              </a:rPr>
            </a:br>
            <a:r>
              <a:rPr lang="en-GB" sz="2400" b="1">
                <a:solidFill>
                  <a:schemeClr val="bg1"/>
                </a:solidFill>
                <a:latin typeface="Verdana" pitchFamily="34" charset="0"/>
              </a:rPr>
              <a:t>our concern</a:t>
            </a:r>
          </a:p>
        </p:txBody>
      </p:sp>
      <p:pic>
        <p:nvPicPr>
          <p:cNvPr id="4" name="Image 8" descr="afmps Logo En - Acronyme.jpg"/>
          <p:cNvPicPr>
            <a:picLocks noChangeAspect="1"/>
          </p:cNvPicPr>
          <p:nvPr userDrawn="1"/>
        </p:nvPicPr>
        <p:blipFill>
          <a:blip r:embed="rId4" cstate="print"/>
          <a:srcRect/>
          <a:stretch>
            <a:fillRect/>
          </a:stretch>
        </p:blipFill>
        <p:spPr bwMode="auto">
          <a:xfrm>
            <a:off x="250825" y="5876925"/>
            <a:ext cx="1820863" cy="79216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endParaRPr lang="fr-BE"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12C54F9-EAC4-4EA6-BECF-A28D73E5CAA4}" type="datetime1">
              <a:rPr lang="fr-BE"/>
              <a:pPr>
                <a:defRPr/>
              </a:pPr>
              <a:t>8/11/2017</a:t>
            </a:fld>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C35AF4F-B7D6-4100-8B8F-75C6B7A115DC}" type="slidenum">
              <a:rPr lang="fr-BE"/>
              <a:pPr>
                <a:defRPr/>
              </a:pPr>
              <a:t>‹N°›</a:t>
            </a:fld>
            <a:endParaRPr lang="fr-BE" dirty="0"/>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fmps.be/" TargetMode="External"/><Relationship Id="rId2" Type="http://schemas.openxmlformats.org/officeDocument/2006/relationships/hyperlink" Target="http://www.fagg.b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Chantal.Lambrechts@fagg-afmps.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ous-titre 2"/>
          <p:cNvSpPr>
            <a:spLocks noGrp="1"/>
          </p:cNvSpPr>
          <p:nvPr>
            <p:ph type="subTitle" idx="1"/>
          </p:nvPr>
        </p:nvSpPr>
        <p:spPr>
          <a:xfrm>
            <a:off x="755650" y="3500438"/>
            <a:ext cx="7777163" cy="1872778"/>
          </a:xfrm>
          <a:noFill/>
        </p:spPr>
        <p:txBody>
          <a:bodyPr anchor="ctr"/>
          <a:lstStyle/>
          <a:p>
            <a:pPr eaLnBrk="1" hangingPunct="1"/>
            <a:r>
              <a:rPr lang="en-GB" sz="1800" b="1" dirty="0" smtClean="0">
                <a:latin typeface="Verdana" pitchFamily="34" charset="0"/>
              </a:rPr>
              <a:t>Responsible for Information and Publicity</a:t>
            </a:r>
          </a:p>
          <a:p>
            <a:pPr eaLnBrk="1" hangingPunct="1"/>
            <a:endParaRPr lang="en-GB" sz="1800" b="1" dirty="0" smtClean="0">
              <a:latin typeface="Verdana" pitchFamily="34" charset="0"/>
            </a:endParaRPr>
          </a:p>
          <a:p>
            <a:pPr eaLnBrk="1" hangingPunct="1"/>
            <a:r>
              <a:rPr lang="en-GB" sz="1800" b="1" dirty="0" smtClean="0">
                <a:latin typeface="Verdana" pitchFamily="34" charset="0"/>
              </a:rPr>
              <a:t>Josiane Van der Elst</a:t>
            </a:r>
          </a:p>
          <a:p>
            <a:pPr eaLnBrk="1" hangingPunct="1"/>
            <a:r>
              <a:rPr lang="en-GB" sz="1800" b="1" dirty="0" smtClean="0">
                <a:latin typeface="Verdana" pitchFamily="34" charset="0"/>
              </a:rPr>
              <a:t>Director General Inspection</a:t>
            </a:r>
          </a:p>
          <a:p>
            <a:pPr eaLnBrk="1" hangingPunct="1"/>
            <a:r>
              <a:rPr lang="en-GB" sz="1800" b="1" dirty="0" smtClean="0">
                <a:latin typeface="Verdana" pitchFamily="34" charset="0"/>
              </a:rPr>
              <a:t>BRAS meeting 9</a:t>
            </a:r>
            <a:r>
              <a:rPr lang="en-GB" sz="1800" b="1" baseline="30000" dirty="0" smtClean="0">
                <a:latin typeface="Verdana" pitchFamily="34" charset="0"/>
              </a:rPr>
              <a:t>th</a:t>
            </a:r>
            <a:r>
              <a:rPr lang="en-GB" sz="1800" b="1" dirty="0" smtClean="0">
                <a:latin typeface="Verdana" pitchFamily="34" charset="0"/>
              </a:rPr>
              <a:t> of December 2014</a:t>
            </a:r>
          </a:p>
          <a:p>
            <a:pPr eaLnBrk="1" hangingPunct="1"/>
            <a:endParaRPr lang="en-GB" sz="1800" dirty="0" smtClean="0">
              <a:latin typeface="Verdana"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smtClean="0"/>
              <a:t>4. Granting of an agreement number as RIP (3)</a:t>
            </a:r>
          </a:p>
          <a:p>
            <a:endParaRPr lang="en-US"/>
          </a:p>
        </p:txBody>
      </p:sp>
      <p:sp>
        <p:nvSpPr>
          <p:cNvPr id="7" name="Tijdelijke aanduiding voor tekst 6"/>
          <p:cNvSpPr>
            <a:spLocks noGrp="1"/>
          </p:cNvSpPr>
          <p:nvPr>
            <p:ph type="body" sz="quarter" idx="14"/>
          </p:nvPr>
        </p:nvSpPr>
        <p:spPr>
          <a:xfrm>
            <a:off x="755576" y="1556792"/>
            <a:ext cx="7776864" cy="4320480"/>
          </a:xfrm>
        </p:spPr>
        <p:txBody>
          <a:bodyPr>
            <a:normAutofit/>
          </a:bodyPr>
          <a:lstStyle/>
          <a:p>
            <a:r>
              <a:rPr lang="en-US" sz="1800" dirty="0" smtClean="0"/>
              <a:t>All these documents (including personal request) have to be </a:t>
            </a:r>
            <a:r>
              <a:rPr lang="en-US" sz="1800" b="1" dirty="0" smtClean="0"/>
              <a:t>sent by postal mail </a:t>
            </a:r>
            <a:r>
              <a:rPr lang="en-US" sz="1800" dirty="0" smtClean="0"/>
              <a:t>to the following address : </a:t>
            </a:r>
          </a:p>
          <a:p>
            <a:endParaRPr lang="en-US" sz="1800" dirty="0" smtClean="0"/>
          </a:p>
          <a:p>
            <a:r>
              <a:rPr lang="en-US" sz="1800" dirty="0" smtClean="0"/>
              <a:t>(Publicity@fagg-afmps.be) </a:t>
            </a:r>
          </a:p>
          <a:p>
            <a:r>
              <a:rPr lang="en-US" sz="1800" b="1" dirty="0" smtClean="0"/>
              <a:t>F</a:t>
            </a:r>
            <a:r>
              <a:rPr lang="en-US" sz="1800" dirty="0" smtClean="0"/>
              <a:t>ederal </a:t>
            </a:r>
            <a:r>
              <a:rPr lang="en-US" sz="1800" b="1" dirty="0" smtClean="0"/>
              <a:t>A</a:t>
            </a:r>
            <a:r>
              <a:rPr lang="en-US" sz="1800" dirty="0" smtClean="0"/>
              <a:t>gency for </a:t>
            </a:r>
            <a:r>
              <a:rPr lang="en-US" sz="1800" b="1" dirty="0" smtClean="0"/>
              <a:t>M</a:t>
            </a:r>
            <a:r>
              <a:rPr lang="en-US" sz="1800" dirty="0" smtClean="0"/>
              <a:t>edicines and </a:t>
            </a:r>
            <a:r>
              <a:rPr lang="en-US" sz="1800" b="1" dirty="0" smtClean="0"/>
              <a:t>H</a:t>
            </a:r>
            <a:r>
              <a:rPr lang="en-US" sz="1800" dirty="0" smtClean="0"/>
              <a:t>ealth </a:t>
            </a:r>
            <a:r>
              <a:rPr lang="en-US" sz="1800" b="1" dirty="0" smtClean="0"/>
              <a:t>P</a:t>
            </a:r>
            <a:r>
              <a:rPr lang="en-US" sz="1800" dirty="0" smtClean="0"/>
              <a:t>roducts </a:t>
            </a:r>
            <a:br>
              <a:rPr lang="en-US" sz="1800" dirty="0" smtClean="0"/>
            </a:br>
            <a:r>
              <a:rPr lang="en-US" sz="1800" dirty="0" smtClean="0"/>
              <a:t>EUROSTATION building, block 2 </a:t>
            </a:r>
            <a:br>
              <a:rPr lang="en-US" sz="1800" dirty="0" smtClean="0"/>
            </a:br>
            <a:r>
              <a:rPr lang="en-US" sz="1800" dirty="0" smtClean="0"/>
              <a:t>place Victor </a:t>
            </a:r>
            <a:r>
              <a:rPr lang="en-US" sz="1800" dirty="0" err="1" smtClean="0"/>
              <a:t>Horta</a:t>
            </a:r>
            <a:r>
              <a:rPr lang="en-US" sz="1800" dirty="0" smtClean="0"/>
              <a:t>, 40/ 40 </a:t>
            </a:r>
            <a:br>
              <a:rPr lang="en-US" sz="1800" dirty="0" smtClean="0"/>
            </a:br>
            <a:r>
              <a:rPr lang="en-US" sz="1800" dirty="0" smtClean="0"/>
              <a:t>1060 Brussels</a:t>
            </a:r>
          </a:p>
          <a:p>
            <a:endParaRPr lang="en-US" sz="1800" dirty="0" smtClean="0"/>
          </a:p>
          <a:p>
            <a:r>
              <a:rPr lang="en-US" sz="1800" dirty="0" smtClean="0"/>
              <a:t/>
            </a:r>
            <a:br>
              <a:rPr lang="en-US" sz="1800" dirty="0" smtClean="0"/>
            </a:br>
            <a:r>
              <a:rPr lang="en-US" sz="1800" dirty="0" smtClean="0">
                <a:solidFill>
                  <a:schemeClr val="tx1"/>
                </a:solidFill>
              </a:rPr>
              <a:t>Personal</a:t>
            </a:r>
            <a:r>
              <a:rPr lang="en-US" sz="1800" dirty="0" smtClean="0"/>
              <a:t> contact details (address, phone number, email) are required.</a:t>
            </a:r>
          </a:p>
          <a:p>
            <a:endParaRPr lang="en-US" sz="1800" dirty="0" smtClean="0"/>
          </a:p>
          <a:p>
            <a:endParaRPr lang="en-US" sz="1800" dirty="0" smtClean="0"/>
          </a:p>
          <a:p>
            <a:endParaRPr lang="en-US" sz="1800" dirty="0" smtClean="0"/>
          </a:p>
          <a:p>
            <a:endParaRPr lang="en-US"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dirty="0" smtClean="0"/>
              <a:t>4. Granting of an agreement number as RIP (4)</a:t>
            </a:r>
            <a:endParaRPr lang="en-US" dirty="0"/>
          </a:p>
        </p:txBody>
      </p:sp>
      <p:sp>
        <p:nvSpPr>
          <p:cNvPr id="7" name="Tijdelijke aanduiding voor tekst 6"/>
          <p:cNvSpPr>
            <a:spLocks noGrp="1"/>
          </p:cNvSpPr>
          <p:nvPr>
            <p:ph type="body" sz="quarter" idx="14"/>
          </p:nvPr>
        </p:nvSpPr>
        <p:spPr>
          <a:xfrm>
            <a:off x="827584" y="1340768"/>
            <a:ext cx="7776864" cy="4320480"/>
          </a:xfrm>
        </p:spPr>
        <p:txBody>
          <a:bodyPr>
            <a:normAutofit/>
          </a:bodyPr>
          <a:lstStyle/>
          <a:p>
            <a:endParaRPr lang="en-US" sz="1800" dirty="0" smtClean="0"/>
          </a:p>
          <a:p>
            <a:r>
              <a:rPr lang="en-US" sz="1800" dirty="0" smtClean="0"/>
              <a:t>If the conditions are fulfilled:</a:t>
            </a:r>
          </a:p>
          <a:p>
            <a:pPr>
              <a:buFont typeface="Arial" pitchFamily="34" charset="0"/>
              <a:buChar char="•"/>
            </a:pPr>
            <a:r>
              <a:rPr lang="en-US" sz="1800" dirty="0" smtClean="0"/>
              <a:t> An agreement number is communicated by post to the personal  </a:t>
            </a:r>
          </a:p>
          <a:p>
            <a:r>
              <a:rPr lang="en-US" sz="1800" dirty="0" smtClean="0"/>
              <a:t>  address of the applicant.</a:t>
            </a:r>
          </a:p>
          <a:p>
            <a:pPr>
              <a:buFont typeface="Arial" pitchFamily="34" charset="0"/>
              <a:buChar char="•"/>
            </a:pPr>
            <a:r>
              <a:rPr lang="en-US" sz="1800" dirty="0" smtClean="0"/>
              <a:t> The agreement is published in the Belgian Monitor (annual </a:t>
            </a:r>
          </a:p>
          <a:p>
            <a:r>
              <a:rPr lang="en-US" sz="1800" dirty="0" smtClean="0"/>
              <a:t>  publication)</a:t>
            </a:r>
          </a:p>
          <a:p>
            <a:pPr>
              <a:buFontTx/>
              <a:buChar char="-"/>
            </a:pPr>
            <a:endParaRPr lang="en-US" sz="1800" dirty="0" smtClean="0"/>
          </a:p>
          <a:p>
            <a:r>
              <a:rPr lang="en-US" sz="1800" dirty="0" smtClean="0"/>
              <a:t>The agreement number is personal. It is not linked to a company. A RIP can work for different companies.</a:t>
            </a:r>
          </a:p>
          <a:p>
            <a:endParaRPr lang="en-US" sz="1800" dirty="0" smtClean="0"/>
          </a:p>
          <a:p>
            <a:r>
              <a:rPr lang="en-US" sz="1800" dirty="0" smtClean="0"/>
              <a:t>The agreement number is valid during the career of the person except when this person is the object of a procedure of suspension or of withdrawal of his agreement.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ous-titre 1"/>
          <p:cNvSpPr>
            <a:spLocks noGrp="1"/>
          </p:cNvSpPr>
          <p:nvPr>
            <p:ph type="subTitle" idx="4294967295"/>
          </p:nvPr>
        </p:nvSpPr>
        <p:spPr>
          <a:xfrm>
            <a:off x="1042988" y="1484313"/>
            <a:ext cx="7777162" cy="4248150"/>
          </a:xfrm>
          <a:solidFill>
            <a:srgbClr val="FFFFFF"/>
          </a:solidFill>
        </p:spPr>
        <p:txBody>
          <a:bodyPr/>
          <a:lstStyle/>
          <a:p>
            <a:pPr marL="0" indent="0" algn="ctr" eaLnBrk="1" hangingPunct="1">
              <a:lnSpc>
                <a:spcPct val="90000"/>
              </a:lnSpc>
              <a:buFont typeface="Arial" charset="0"/>
              <a:buNone/>
            </a:pPr>
            <a:r>
              <a:rPr lang="fr-BE" sz="2000" dirty="0" err="1" smtClean="0">
                <a:solidFill>
                  <a:srgbClr val="575757"/>
                </a:solidFill>
                <a:latin typeface="Verdana" pitchFamily="34" charset="0"/>
              </a:rPr>
              <a:t>Federal</a:t>
            </a:r>
            <a:r>
              <a:rPr lang="fr-BE" sz="2000" dirty="0" smtClean="0">
                <a:solidFill>
                  <a:srgbClr val="575757"/>
                </a:solidFill>
                <a:latin typeface="Verdana" pitchFamily="34" charset="0"/>
              </a:rPr>
              <a:t> </a:t>
            </a:r>
            <a:r>
              <a:rPr lang="fr-BE" sz="2000" dirty="0" err="1" smtClean="0">
                <a:solidFill>
                  <a:srgbClr val="575757"/>
                </a:solidFill>
                <a:latin typeface="Verdana" pitchFamily="34" charset="0"/>
              </a:rPr>
              <a:t>agency</a:t>
            </a:r>
            <a:r>
              <a:rPr lang="fr-BE" sz="2000" dirty="0" smtClean="0">
                <a:solidFill>
                  <a:srgbClr val="575757"/>
                </a:solidFill>
                <a:latin typeface="Verdana" pitchFamily="34" charset="0"/>
              </a:rPr>
              <a:t> for </a:t>
            </a:r>
            <a:r>
              <a:rPr lang="fr-BE" sz="2000" dirty="0" err="1" smtClean="0">
                <a:solidFill>
                  <a:srgbClr val="575757"/>
                </a:solidFill>
                <a:latin typeface="Verdana" pitchFamily="34" charset="0"/>
              </a:rPr>
              <a:t>medicines</a:t>
            </a:r>
            <a:r>
              <a:rPr lang="fr-BE" sz="2000" dirty="0" smtClean="0">
                <a:solidFill>
                  <a:srgbClr val="575757"/>
                </a:solidFill>
                <a:latin typeface="Verdana" pitchFamily="34" charset="0"/>
              </a:rPr>
              <a:t> and </a:t>
            </a:r>
            <a:r>
              <a:rPr lang="fr-BE" sz="2000" dirty="0" err="1" smtClean="0">
                <a:solidFill>
                  <a:srgbClr val="575757"/>
                </a:solidFill>
                <a:latin typeface="Verdana" pitchFamily="34" charset="0"/>
              </a:rPr>
              <a:t>health</a:t>
            </a:r>
            <a:r>
              <a:rPr lang="fr-BE" sz="2000" dirty="0" smtClean="0">
                <a:solidFill>
                  <a:srgbClr val="575757"/>
                </a:solidFill>
                <a:latin typeface="Verdana" pitchFamily="34" charset="0"/>
              </a:rPr>
              <a:t> </a:t>
            </a:r>
            <a:r>
              <a:rPr lang="fr-BE" sz="2000" dirty="0" err="1" smtClean="0">
                <a:solidFill>
                  <a:srgbClr val="575757"/>
                </a:solidFill>
                <a:latin typeface="Verdana" pitchFamily="34" charset="0"/>
              </a:rPr>
              <a:t>products</a:t>
            </a:r>
            <a:r>
              <a:rPr lang="fr-BE" sz="2000" dirty="0" smtClean="0">
                <a:solidFill>
                  <a:srgbClr val="575757"/>
                </a:solidFill>
                <a:latin typeface="Verdana" pitchFamily="34" charset="0"/>
              </a:rPr>
              <a:t> - </a:t>
            </a:r>
            <a:r>
              <a:rPr lang="fr-BE" sz="2000" dirty="0" err="1" smtClean="0">
                <a:solidFill>
                  <a:srgbClr val="575757"/>
                </a:solidFill>
                <a:latin typeface="Verdana" pitchFamily="34" charset="0"/>
              </a:rPr>
              <a:t>famhp</a:t>
            </a:r>
            <a:endParaRPr lang="fr-BE" sz="2000" dirty="0" smtClean="0">
              <a:solidFill>
                <a:srgbClr val="575757"/>
              </a:solidFill>
              <a:latin typeface="Verdana" pitchFamily="34" charset="0"/>
            </a:endParaRPr>
          </a:p>
          <a:p>
            <a:pPr marL="0" indent="0" algn="ctr" eaLnBrk="1" hangingPunct="1">
              <a:lnSpc>
                <a:spcPct val="90000"/>
              </a:lnSpc>
              <a:buFont typeface="Arial" charset="0"/>
              <a:buNone/>
            </a:pP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r>
              <a:rPr lang="fr-BE" sz="2000" b="1" dirty="0" smtClean="0">
                <a:solidFill>
                  <a:srgbClr val="575757"/>
                </a:solidFill>
                <a:latin typeface="Verdana" pitchFamily="34" charset="0"/>
              </a:rPr>
              <a:t>Place Victor Horta 40/40 </a:t>
            </a:r>
          </a:p>
          <a:p>
            <a:pPr marL="0" indent="0" algn="ctr" eaLnBrk="1" hangingPunct="1">
              <a:lnSpc>
                <a:spcPct val="90000"/>
              </a:lnSpc>
              <a:buFont typeface="Arial" charset="0"/>
              <a:buNone/>
            </a:pPr>
            <a:r>
              <a:rPr lang="fr-BE" sz="2000" b="1" dirty="0" smtClean="0">
                <a:solidFill>
                  <a:srgbClr val="575757"/>
                </a:solidFill>
                <a:latin typeface="Verdana" pitchFamily="34" charset="0"/>
              </a:rPr>
              <a:t>1060 Bruxelles</a:t>
            </a:r>
          </a:p>
          <a:p>
            <a:pPr marL="0" indent="0" algn="ctr" eaLnBrk="1" hangingPunct="1">
              <a:lnSpc>
                <a:spcPct val="90000"/>
              </a:lnSpc>
              <a:buFont typeface="Arial" charset="0"/>
              <a:buNone/>
            </a:pP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r>
              <a:rPr lang="fr-BE" sz="2000" b="1" dirty="0" smtClean="0">
                <a:solidFill>
                  <a:srgbClr val="575757"/>
                </a:solidFill>
                <a:latin typeface="Verdana" pitchFamily="34" charset="0"/>
              </a:rPr>
              <a:t>tel.	0032 </a:t>
            </a:r>
            <a:r>
              <a:rPr lang="fr-BE" sz="2000" b="1" smtClean="0">
                <a:solidFill>
                  <a:srgbClr val="575757"/>
                </a:solidFill>
                <a:latin typeface="Verdana" pitchFamily="34" charset="0"/>
              </a:rPr>
              <a:t>2 </a:t>
            </a:r>
            <a:r>
              <a:rPr lang="fr-BE" sz="2000" b="1" smtClean="0">
                <a:solidFill>
                  <a:srgbClr val="575757"/>
                </a:solidFill>
                <a:latin typeface="Verdana" pitchFamily="34" charset="0"/>
              </a:rPr>
              <a:t>528 </a:t>
            </a:r>
            <a:r>
              <a:rPr lang="fr-BE" sz="2000" b="1" dirty="0">
                <a:solidFill>
                  <a:srgbClr val="575757"/>
                </a:solidFill>
                <a:latin typeface="Verdana" pitchFamily="34" charset="0"/>
              </a:rPr>
              <a:t>4</a:t>
            </a:r>
            <a:r>
              <a:rPr lang="fr-BE" sz="2000" b="1" dirty="0" smtClean="0">
                <a:solidFill>
                  <a:srgbClr val="575757"/>
                </a:solidFill>
                <a:latin typeface="Verdana" pitchFamily="34" charset="0"/>
              </a:rPr>
              <a:t>0 00</a:t>
            </a:r>
          </a:p>
          <a:p>
            <a:pPr marL="0" indent="0" algn="ctr" eaLnBrk="1" hangingPunct="1">
              <a:lnSpc>
                <a:spcPct val="90000"/>
              </a:lnSpc>
              <a:buFont typeface="Arial" charset="0"/>
              <a:buNone/>
            </a:pPr>
            <a:r>
              <a:rPr lang="fr-BE" sz="2000" b="1" dirty="0" smtClean="0">
                <a:solidFill>
                  <a:srgbClr val="575757"/>
                </a:solidFill>
                <a:latin typeface="Verdana" pitchFamily="34" charset="0"/>
              </a:rPr>
              <a:t>fax	0032 2 528 40 01</a:t>
            </a:r>
          </a:p>
          <a:p>
            <a:pPr marL="0" indent="0" algn="ctr" eaLnBrk="1" hangingPunct="1">
              <a:lnSpc>
                <a:spcPct val="90000"/>
              </a:lnSpc>
              <a:buFont typeface="Arial" charset="0"/>
              <a:buNone/>
            </a:pP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r>
              <a:rPr lang="fr-BE" sz="2000" b="1" dirty="0" smtClean="0">
                <a:solidFill>
                  <a:srgbClr val="575757"/>
                </a:solidFill>
                <a:latin typeface="Verdana" pitchFamily="34" charset="0"/>
              </a:rPr>
              <a:t>Central point of contact RIP</a:t>
            </a:r>
          </a:p>
          <a:p>
            <a:pPr marL="0" indent="0" algn="ctr" eaLnBrk="1" hangingPunct="1">
              <a:lnSpc>
                <a:spcPct val="90000"/>
              </a:lnSpc>
              <a:buFont typeface="Arial" charset="0"/>
              <a:buNone/>
            </a:pPr>
            <a:r>
              <a:rPr lang="fr-BE" sz="2000" i="1" dirty="0" smtClean="0">
                <a:solidFill>
                  <a:srgbClr val="575757"/>
                </a:solidFill>
                <a:latin typeface="Verdana" pitchFamily="34" charset="0"/>
                <a:hlinkClick r:id="rId2"/>
              </a:rPr>
              <a:t>Publicity@afmps.be</a:t>
            </a:r>
          </a:p>
          <a:p>
            <a:pPr marL="0" indent="0" algn="ctr" eaLnBrk="1" hangingPunct="1">
              <a:lnSpc>
                <a:spcPct val="90000"/>
              </a:lnSpc>
              <a:spcBef>
                <a:spcPct val="0"/>
              </a:spcBef>
              <a:buFont typeface="Arial" charset="0"/>
              <a:buNone/>
            </a:pPr>
            <a:r>
              <a:rPr lang="fr-BE" sz="2000" b="1" dirty="0" smtClean="0">
                <a:solidFill>
                  <a:srgbClr val="575757"/>
                </a:solidFill>
                <a:latin typeface="Verdana" pitchFamily="34" charset="0"/>
                <a:hlinkClick r:id="rId3"/>
              </a:rPr>
              <a:t>www.afmps.be</a:t>
            </a:r>
            <a:endParaRPr lang="fr-BE" sz="2000" b="1" dirty="0" smtClean="0">
              <a:solidFill>
                <a:srgbClr val="000066"/>
              </a:solidFill>
              <a:latin typeface="Verdana" pitchFamily="34" charset="0"/>
            </a:endParaRPr>
          </a:p>
        </p:txBody>
      </p:sp>
      <p:sp>
        <p:nvSpPr>
          <p:cNvPr id="21507" name="Espace réservé du texte 4"/>
          <p:cNvSpPr>
            <a:spLocks noGrp="1"/>
          </p:cNvSpPr>
          <p:nvPr>
            <p:ph type="body" sz="quarter" idx="4294967295"/>
          </p:nvPr>
        </p:nvSpPr>
        <p:spPr>
          <a:xfrm>
            <a:off x="1046163" y="693738"/>
            <a:ext cx="6564312" cy="647700"/>
          </a:xfrm>
          <a:solidFill>
            <a:srgbClr val="FFFFFF"/>
          </a:solidFill>
        </p:spPr>
        <p:txBody>
          <a:bodyPr/>
          <a:lstStyle/>
          <a:p>
            <a:pPr marL="0" indent="0" eaLnBrk="1" hangingPunct="1">
              <a:buFont typeface="Arial" charset="0"/>
              <a:buNone/>
            </a:pPr>
            <a:r>
              <a:rPr lang="fr-BE" sz="2000" smtClean="0">
                <a:solidFill>
                  <a:srgbClr val="729BC8"/>
                </a:solidFill>
                <a:latin typeface="Verdana" pitchFamily="34" charset="0"/>
              </a:rPr>
              <a:t>Contact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755650" y="274638"/>
            <a:ext cx="7931150" cy="1143000"/>
          </a:xfrm>
        </p:spPr>
        <p:txBody>
          <a:bodyPr/>
          <a:lstStyle/>
          <a:p>
            <a:pPr algn="l"/>
            <a:r>
              <a:rPr lang="fr-BE" sz="2400" b="1" dirty="0" smtClean="0">
                <a:solidFill>
                  <a:srgbClr val="729BC8"/>
                </a:solidFill>
                <a:latin typeface="Verdana" pitchFamily="34" charset="0"/>
              </a:rPr>
              <a:t>Table of contents</a:t>
            </a:r>
            <a:endParaRPr lang="nl-BE" sz="2400" b="1" dirty="0" smtClean="0">
              <a:solidFill>
                <a:srgbClr val="729BC8"/>
              </a:solidFill>
              <a:latin typeface="Verdana" pitchFamily="34" charset="0"/>
            </a:endParaRPr>
          </a:p>
        </p:txBody>
      </p:sp>
      <p:sp>
        <p:nvSpPr>
          <p:cNvPr id="14339" name="Rectangle 3"/>
          <p:cNvSpPr>
            <a:spLocks noGrp="1" noChangeArrowheads="1"/>
          </p:cNvSpPr>
          <p:nvPr>
            <p:ph type="body" idx="4294967295"/>
          </p:nvPr>
        </p:nvSpPr>
        <p:spPr>
          <a:xfrm>
            <a:off x="755650" y="1600200"/>
            <a:ext cx="7931150" cy="4525963"/>
          </a:xfrm>
        </p:spPr>
        <p:txBody>
          <a:bodyPr/>
          <a:lstStyle/>
          <a:p>
            <a:pPr marL="457200" indent="-457200" eaLnBrk="1" hangingPunct="1">
              <a:buAutoNum type="arabicPeriod"/>
            </a:pPr>
            <a:r>
              <a:rPr lang="fr-BE" sz="2000" b="1" dirty="0" err="1" smtClean="0">
                <a:solidFill>
                  <a:srgbClr val="575757"/>
                </a:solidFill>
                <a:latin typeface="Verdana" pitchFamily="34" charset="0"/>
              </a:rPr>
              <a:t>Legal</a:t>
            </a:r>
            <a:r>
              <a:rPr lang="fr-BE" sz="2000" b="1" dirty="0" smtClean="0">
                <a:solidFill>
                  <a:srgbClr val="575757"/>
                </a:solidFill>
                <a:latin typeface="Verdana" pitchFamily="34" charset="0"/>
              </a:rPr>
              <a:t> </a:t>
            </a:r>
            <a:r>
              <a:rPr lang="fr-BE" sz="2000" b="1" dirty="0" err="1" smtClean="0">
                <a:solidFill>
                  <a:srgbClr val="575757"/>
                </a:solidFill>
                <a:latin typeface="Verdana" pitchFamily="34" charset="0"/>
              </a:rPr>
              <a:t>Context</a:t>
            </a:r>
            <a:endParaRPr lang="fr-BE" sz="2000" b="1" dirty="0" smtClean="0">
              <a:solidFill>
                <a:srgbClr val="575757"/>
              </a:solidFill>
              <a:latin typeface="Verdana" pitchFamily="34" charset="0"/>
            </a:endParaRPr>
          </a:p>
          <a:p>
            <a:pPr eaLnBrk="1" hangingPunct="1">
              <a:buNone/>
            </a:pPr>
            <a:r>
              <a:rPr lang="fr-BE" sz="2000" b="1" dirty="0" smtClean="0">
                <a:solidFill>
                  <a:srgbClr val="575757"/>
                </a:solidFill>
                <a:latin typeface="Verdana" pitchFamily="34" charset="0"/>
              </a:rPr>
              <a:t>2. Obligation of the Marketing Autorisation </a:t>
            </a:r>
            <a:r>
              <a:rPr lang="fr-BE" sz="2000" b="1" dirty="0" err="1" smtClean="0">
                <a:solidFill>
                  <a:srgbClr val="575757"/>
                </a:solidFill>
                <a:latin typeface="Verdana" pitchFamily="34" charset="0"/>
              </a:rPr>
              <a:t>Holder</a:t>
            </a:r>
            <a:endParaRPr lang="fr-BE" sz="2000" b="1" dirty="0" smtClean="0">
              <a:solidFill>
                <a:srgbClr val="575757"/>
              </a:solidFill>
              <a:latin typeface="Verdana" pitchFamily="34" charset="0"/>
            </a:endParaRPr>
          </a:p>
          <a:p>
            <a:pPr eaLnBrk="1" hangingPunct="1">
              <a:buNone/>
            </a:pPr>
            <a:r>
              <a:rPr lang="fr-BE" sz="2000" b="1" dirty="0" smtClean="0">
                <a:solidFill>
                  <a:srgbClr val="575757"/>
                </a:solidFill>
                <a:latin typeface="Verdana" pitchFamily="34" charset="0"/>
              </a:rPr>
              <a:t>3. </a:t>
            </a:r>
            <a:r>
              <a:rPr lang="fr-BE" sz="2000" b="1" dirty="0" err="1" smtClean="0">
                <a:solidFill>
                  <a:srgbClr val="575757"/>
                </a:solidFill>
                <a:latin typeface="Verdana" pitchFamily="34" charset="0"/>
              </a:rPr>
              <a:t>Functions</a:t>
            </a:r>
            <a:r>
              <a:rPr lang="fr-BE" sz="2000" b="1" dirty="0" smtClean="0">
                <a:solidFill>
                  <a:srgbClr val="575757"/>
                </a:solidFill>
                <a:latin typeface="Verdana" pitchFamily="34" charset="0"/>
              </a:rPr>
              <a:t> and </a:t>
            </a:r>
            <a:r>
              <a:rPr lang="fr-BE" sz="2000" b="1" dirty="0" err="1" smtClean="0">
                <a:solidFill>
                  <a:srgbClr val="575757"/>
                </a:solidFill>
                <a:latin typeface="Verdana" pitchFamily="34" charset="0"/>
              </a:rPr>
              <a:t>duties</a:t>
            </a:r>
            <a:r>
              <a:rPr lang="fr-BE" sz="2000" b="1" dirty="0" smtClean="0">
                <a:solidFill>
                  <a:srgbClr val="575757"/>
                </a:solidFill>
                <a:latin typeface="Verdana" pitchFamily="34" charset="0"/>
              </a:rPr>
              <a:t> of the </a:t>
            </a:r>
            <a:r>
              <a:rPr lang="fr-BE" sz="2000" b="1" dirty="0" err="1" smtClean="0">
                <a:solidFill>
                  <a:srgbClr val="575757"/>
                </a:solidFill>
                <a:latin typeface="Verdana" pitchFamily="34" charset="0"/>
              </a:rPr>
              <a:t>Responsible</a:t>
            </a:r>
            <a:r>
              <a:rPr lang="fr-BE" sz="2000" b="1" dirty="0" smtClean="0">
                <a:solidFill>
                  <a:srgbClr val="575757"/>
                </a:solidFill>
                <a:latin typeface="Verdana" pitchFamily="34" charset="0"/>
              </a:rPr>
              <a:t> for Information and </a:t>
            </a:r>
            <a:r>
              <a:rPr lang="fr-BE" sz="2000" b="1" dirty="0" err="1" smtClean="0">
                <a:solidFill>
                  <a:srgbClr val="575757"/>
                </a:solidFill>
                <a:latin typeface="Verdana" pitchFamily="34" charset="0"/>
              </a:rPr>
              <a:t>Publicity</a:t>
            </a:r>
            <a:endParaRPr lang="fr-BE" sz="2000" b="1" dirty="0" smtClean="0">
              <a:solidFill>
                <a:srgbClr val="575757"/>
              </a:solidFill>
              <a:latin typeface="Verdana" pitchFamily="34" charset="0"/>
            </a:endParaRPr>
          </a:p>
          <a:p>
            <a:pPr eaLnBrk="1" hangingPunct="1">
              <a:buNone/>
            </a:pPr>
            <a:r>
              <a:rPr lang="fr-BE" sz="2000" b="1" dirty="0" smtClean="0">
                <a:solidFill>
                  <a:srgbClr val="575757"/>
                </a:solidFill>
                <a:latin typeface="Verdana" pitchFamily="34" charset="0"/>
              </a:rPr>
              <a:t>4. </a:t>
            </a:r>
            <a:r>
              <a:rPr lang="en-US" sz="2000" b="1" dirty="0" smtClean="0">
                <a:solidFill>
                  <a:srgbClr val="575757"/>
                </a:solidFill>
                <a:latin typeface="Verdana"/>
                <a:ea typeface="Verdana"/>
                <a:cs typeface="Verdana"/>
              </a:rPr>
              <a:t>Granting of an agreement number as RIP </a:t>
            </a:r>
            <a:endParaRPr lang="fr-BE" sz="2000" b="1" dirty="0" smtClean="0">
              <a:solidFill>
                <a:srgbClr val="575757"/>
              </a:solidFill>
              <a:latin typeface="Verdana" pitchFamily="34" charset="0"/>
            </a:endParaRPr>
          </a:p>
          <a:p>
            <a:pPr eaLnBrk="1" hangingPunct="1">
              <a:buNone/>
            </a:pPr>
            <a:endParaRPr lang="nl-BE" sz="2000" b="1" dirty="0" smtClean="0">
              <a:solidFill>
                <a:srgbClr val="575757"/>
              </a:solidFill>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lstStyle/>
          <a:p>
            <a:r>
              <a:rPr lang="fr-BE" dirty="0" smtClean="0"/>
              <a:t>1. </a:t>
            </a:r>
            <a:r>
              <a:rPr lang="fr-BE" dirty="0" err="1" smtClean="0"/>
              <a:t>Legal</a:t>
            </a:r>
            <a:r>
              <a:rPr lang="fr-BE" dirty="0" smtClean="0"/>
              <a:t> </a:t>
            </a:r>
            <a:r>
              <a:rPr lang="fr-BE" dirty="0" err="1" smtClean="0"/>
              <a:t>Context</a:t>
            </a:r>
            <a:endParaRPr lang="nl-BE" dirty="0"/>
          </a:p>
        </p:txBody>
      </p:sp>
      <p:sp>
        <p:nvSpPr>
          <p:cNvPr id="7" name="Tijdelijke aanduiding voor tekst 6"/>
          <p:cNvSpPr>
            <a:spLocks noGrp="1"/>
          </p:cNvSpPr>
          <p:nvPr>
            <p:ph type="body" sz="quarter" idx="14"/>
          </p:nvPr>
        </p:nvSpPr>
        <p:spPr>
          <a:xfrm>
            <a:off x="899592" y="1196752"/>
            <a:ext cx="7776864" cy="4176464"/>
          </a:xfrm>
        </p:spPr>
        <p:txBody>
          <a:bodyPr>
            <a:normAutofit/>
          </a:bodyPr>
          <a:lstStyle/>
          <a:p>
            <a:endParaRPr lang="en-US" sz="1800" dirty="0" smtClean="0"/>
          </a:p>
          <a:p>
            <a:pPr>
              <a:buFont typeface="Arial" pitchFamily="34" charset="0"/>
              <a:buChar char="•"/>
            </a:pPr>
            <a:r>
              <a:rPr lang="en-US" sz="1800" dirty="0" smtClean="0"/>
              <a:t> The Directive 2001/83/EC of the European Parliament and of  </a:t>
            </a:r>
          </a:p>
          <a:p>
            <a:r>
              <a:rPr lang="en-US" sz="1800" dirty="0" smtClean="0"/>
              <a:t>  the Council of 6/11/2001 on the Community Code relating to </a:t>
            </a:r>
          </a:p>
          <a:p>
            <a:r>
              <a:rPr lang="en-US" sz="1800" dirty="0" smtClean="0"/>
              <a:t>  Medicinal Products For Human </a:t>
            </a:r>
            <a:r>
              <a:rPr lang="en-US" sz="1800" dirty="0" smtClean="0">
                <a:solidFill>
                  <a:schemeClr val="tx1"/>
                </a:solidFill>
              </a:rPr>
              <a:t>Use, article 98.</a:t>
            </a:r>
            <a:br>
              <a:rPr lang="en-US" sz="1800" dirty="0" smtClean="0">
                <a:solidFill>
                  <a:schemeClr val="tx1"/>
                </a:solidFill>
              </a:rPr>
            </a:br>
            <a:r>
              <a:rPr lang="en-US" sz="1800" dirty="0" smtClean="0">
                <a:solidFill>
                  <a:schemeClr val="tx1"/>
                </a:solidFill>
              </a:rPr>
              <a:t> </a:t>
            </a:r>
          </a:p>
          <a:p>
            <a:pPr>
              <a:buFont typeface="Wingdings" pitchFamily="2" charset="2"/>
              <a:buChar char="§"/>
            </a:pPr>
            <a:endParaRPr lang="en-US" sz="1800" dirty="0" smtClean="0">
              <a:solidFill>
                <a:schemeClr val="tx1"/>
              </a:solidFill>
            </a:endParaRPr>
          </a:p>
          <a:p>
            <a:pPr>
              <a:buFont typeface="Arial" pitchFamily="34" charset="0"/>
              <a:buChar char="•"/>
            </a:pPr>
            <a:r>
              <a:rPr lang="en-US" sz="1800" dirty="0" smtClean="0">
                <a:solidFill>
                  <a:schemeClr val="tx1"/>
                </a:solidFill>
              </a:rPr>
              <a:t> The Law on the medicinal products of 25/03/1964, article 9.</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smtClean="0">
              <a:solidFill>
                <a:schemeClr val="tx1"/>
              </a:solidFill>
            </a:endParaRPr>
          </a:p>
          <a:p>
            <a:pPr>
              <a:buFont typeface="Arial" pitchFamily="34" charset="0"/>
              <a:buChar char="•"/>
            </a:pPr>
            <a:r>
              <a:rPr lang="en-US" sz="2000" dirty="0" smtClean="0">
                <a:solidFill>
                  <a:schemeClr val="tx1"/>
                </a:solidFill>
              </a:rPr>
              <a:t> </a:t>
            </a:r>
            <a:r>
              <a:rPr lang="en-US" sz="1800" dirty="0" smtClean="0">
                <a:solidFill>
                  <a:schemeClr val="tx1"/>
                </a:solidFill>
              </a:rPr>
              <a:t>The Royal Decree related to the information and advertising for </a:t>
            </a:r>
          </a:p>
          <a:p>
            <a:r>
              <a:rPr lang="en-US" sz="1800" dirty="0" smtClean="0">
                <a:solidFill>
                  <a:schemeClr val="tx1"/>
                </a:solidFill>
              </a:rPr>
              <a:t>  human use medicinal products of 07/04/1995, articles 11, 13,  </a:t>
            </a:r>
          </a:p>
          <a:p>
            <a:r>
              <a:rPr lang="en-US" sz="1800" dirty="0" smtClean="0">
                <a:solidFill>
                  <a:schemeClr val="tx1"/>
                </a:solidFill>
              </a:rPr>
              <a:t>  14, 15, 17 &amp; 18. </a:t>
            </a:r>
            <a:endParaRPr lang="nl-BE" sz="18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a:xfrm>
            <a:off x="1046187" y="693068"/>
            <a:ext cx="7774285" cy="647700"/>
          </a:xfrm>
        </p:spPr>
        <p:txBody>
          <a:bodyPr>
            <a:normAutofit/>
          </a:bodyPr>
          <a:lstStyle/>
          <a:p>
            <a:r>
              <a:rPr lang="fr-BE" dirty="0" smtClean="0"/>
              <a:t>2. Obligation of the MAH (1)</a:t>
            </a:r>
            <a:endParaRPr lang="nl-BE" dirty="0"/>
          </a:p>
        </p:txBody>
      </p:sp>
      <p:sp>
        <p:nvSpPr>
          <p:cNvPr id="7" name="Tijdelijke aanduiding voor tekst 6"/>
          <p:cNvSpPr>
            <a:spLocks noGrp="1"/>
          </p:cNvSpPr>
          <p:nvPr>
            <p:ph type="body" sz="quarter" idx="14"/>
          </p:nvPr>
        </p:nvSpPr>
        <p:spPr>
          <a:xfrm>
            <a:off x="899592" y="1484784"/>
            <a:ext cx="7776864" cy="4320480"/>
          </a:xfrm>
        </p:spPr>
        <p:txBody>
          <a:bodyPr>
            <a:normAutofit/>
          </a:bodyPr>
          <a:lstStyle/>
          <a:p>
            <a:pPr>
              <a:buFont typeface="Wingdings" pitchFamily="2" charset="2"/>
              <a:buChar char="§"/>
            </a:pPr>
            <a:r>
              <a:rPr lang="en-US" sz="1800" dirty="0" smtClean="0"/>
              <a:t> </a:t>
            </a:r>
            <a:r>
              <a:rPr lang="en-US" sz="1800" dirty="0" smtClean="0">
                <a:solidFill>
                  <a:schemeClr val="tx1"/>
                </a:solidFill>
              </a:rPr>
              <a:t>The Marketing </a:t>
            </a:r>
            <a:r>
              <a:rPr lang="en-US" sz="1800" dirty="0" err="1" smtClean="0">
                <a:solidFill>
                  <a:schemeClr val="tx1"/>
                </a:solidFill>
              </a:rPr>
              <a:t>Authorisation</a:t>
            </a:r>
            <a:r>
              <a:rPr lang="en-US" sz="1800" dirty="0" smtClean="0">
                <a:solidFill>
                  <a:schemeClr val="tx1"/>
                </a:solidFill>
              </a:rPr>
              <a:t> Holder must appoint a person </a:t>
            </a:r>
          </a:p>
          <a:p>
            <a:r>
              <a:rPr lang="en-US" sz="1800" dirty="0" smtClean="0">
                <a:solidFill>
                  <a:schemeClr val="tx1"/>
                </a:solidFill>
              </a:rPr>
              <a:t>  responsible for information and publicity (RIP).</a:t>
            </a:r>
          </a:p>
          <a:p>
            <a:endParaRPr lang="en-US" sz="1800" dirty="0" smtClean="0">
              <a:solidFill>
                <a:schemeClr val="tx1"/>
              </a:solidFill>
            </a:endParaRPr>
          </a:p>
          <a:p>
            <a:pPr>
              <a:buFont typeface="Wingdings" pitchFamily="2" charset="2"/>
              <a:buChar char="§"/>
            </a:pPr>
            <a:r>
              <a:rPr lang="en-US" sz="1800" dirty="0" smtClean="0">
                <a:solidFill>
                  <a:schemeClr val="tx1"/>
                </a:solidFill>
              </a:rPr>
              <a:t> The MAH must communicate the name of the RIP to the </a:t>
            </a:r>
          </a:p>
          <a:p>
            <a:r>
              <a:rPr lang="en-US" sz="1800" dirty="0" smtClean="0">
                <a:solidFill>
                  <a:schemeClr val="tx1"/>
                </a:solidFill>
              </a:rPr>
              <a:t>  FAMHP (he can be member of the company or a consultant).</a:t>
            </a:r>
          </a:p>
          <a:p>
            <a:pPr>
              <a:buFont typeface="Wingdings" pitchFamily="2" charset="2"/>
              <a:buChar char="§"/>
            </a:pPr>
            <a:endParaRPr lang="en-US" sz="1800" dirty="0" smtClean="0">
              <a:solidFill>
                <a:schemeClr val="tx1"/>
              </a:solidFill>
            </a:endParaRPr>
          </a:p>
          <a:p>
            <a:pPr>
              <a:buFont typeface="Wingdings" pitchFamily="2" charset="2"/>
              <a:buChar char="§"/>
            </a:pPr>
            <a:r>
              <a:rPr lang="en-US" sz="1800" dirty="0" smtClean="0">
                <a:solidFill>
                  <a:schemeClr val="tx1"/>
                </a:solidFill>
              </a:rPr>
              <a:t> Any change must be notified to the FAMHP</a:t>
            </a:r>
          </a:p>
          <a:p>
            <a:pPr>
              <a:buFont typeface="Wingdings" pitchFamily="2" charset="2"/>
              <a:buChar char="§"/>
            </a:pPr>
            <a:endParaRPr lang="en-US" sz="1800" dirty="0" smtClean="0">
              <a:solidFill>
                <a:schemeClr val="tx1"/>
              </a:solidFill>
            </a:endParaRPr>
          </a:p>
          <a:p>
            <a:pPr>
              <a:buFont typeface="Wingdings" pitchFamily="2" charset="2"/>
              <a:buChar char="§"/>
            </a:pPr>
            <a:r>
              <a:rPr lang="en-US" sz="1800" dirty="0" smtClean="0">
                <a:solidFill>
                  <a:schemeClr val="tx1"/>
                </a:solidFill>
              </a:rPr>
              <a:t> When the RIP is absent (illness, vacation,…), his replacement </a:t>
            </a:r>
          </a:p>
          <a:p>
            <a:r>
              <a:rPr lang="en-US" sz="1800" dirty="0" smtClean="0">
                <a:solidFill>
                  <a:schemeClr val="tx1"/>
                </a:solidFill>
              </a:rPr>
              <a:t>  must be notified to the FAMHP.</a:t>
            </a:r>
          </a:p>
          <a:p>
            <a:pPr>
              <a:buFont typeface="Wingdings" pitchFamily="2" charset="2"/>
              <a:buChar char="§"/>
            </a:pPr>
            <a:endParaRPr lang="en-US" sz="1800" dirty="0" smtClean="0">
              <a:solidFill>
                <a:schemeClr val="tx1"/>
              </a:solidFill>
            </a:endParaRPr>
          </a:p>
          <a:p>
            <a:pPr>
              <a:buFont typeface="Wingdings" pitchFamily="2" charset="2"/>
              <a:buChar char="§"/>
            </a:pPr>
            <a:r>
              <a:rPr lang="en-US" sz="1800" dirty="0" smtClean="0">
                <a:solidFill>
                  <a:schemeClr val="tx1"/>
                </a:solidFill>
              </a:rPr>
              <a:t> Only O</a:t>
            </a:r>
            <a:r>
              <a:rPr lang="en-US" sz="1800" u="sng" dirty="0" smtClean="0">
                <a:solidFill>
                  <a:schemeClr val="tx1"/>
                </a:solidFill>
              </a:rPr>
              <a:t>NE</a:t>
            </a:r>
            <a:r>
              <a:rPr lang="en-US" sz="1800" dirty="0" smtClean="0">
                <a:solidFill>
                  <a:schemeClr val="tx1"/>
                </a:solidFill>
              </a:rPr>
              <a:t> RIP by MAH.</a:t>
            </a:r>
            <a:endParaRPr lang="en-US" sz="1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a:xfrm>
            <a:off x="1046187" y="693068"/>
            <a:ext cx="7774285" cy="647700"/>
          </a:xfrm>
        </p:spPr>
        <p:txBody>
          <a:bodyPr>
            <a:normAutofit/>
          </a:bodyPr>
          <a:lstStyle/>
          <a:p>
            <a:r>
              <a:rPr lang="fr-BE" dirty="0" smtClean="0"/>
              <a:t>2. Obligation of the MAH (2)</a:t>
            </a:r>
            <a:endParaRPr lang="nl-BE" dirty="0"/>
          </a:p>
        </p:txBody>
      </p:sp>
      <p:sp>
        <p:nvSpPr>
          <p:cNvPr id="7" name="Tijdelijke aanduiding voor tekst 6"/>
          <p:cNvSpPr>
            <a:spLocks noGrp="1"/>
          </p:cNvSpPr>
          <p:nvPr>
            <p:ph type="body" sz="quarter" idx="14"/>
          </p:nvPr>
        </p:nvSpPr>
        <p:spPr>
          <a:xfrm>
            <a:off x="899592" y="1484784"/>
            <a:ext cx="7776864" cy="4320480"/>
          </a:xfrm>
        </p:spPr>
        <p:txBody>
          <a:bodyPr>
            <a:normAutofit/>
          </a:bodyPr>
          <a:lstStyle/>
          <a:p>
            <a:r>
              <a:rPr lang="en-US" sz="1800" dirty="0" smtClean="0"/>
              <a:t>The assignment of a Responsible for Information and Publicity </a:t>
            </a:r>
            <a:r>
              <a:rPr lang="en-US" sz="1800" dirty="0" smtClean="0">
                <a:solidFill>
                  <a:schemeClr val="tx1"/>
                </a:solidFill>
              </a:rPr>
              <a:t>must be sent by postal mail to </a:t>
            </a:r>
          </a:p>
          <a:p>
            <a:pPr>
              <a:buFont typeface="Wingdings" pitchFamily="2" charset="2"/>
              <a:buChar char="§"/>
            </a:pPr>
            <a:endParaRPr lang="en-US" sz="1800" dirty="0" smtClean="0">
              <a:solidFill>
                <a:schemeClr val="tx1"/>
              </a:solidFill>
            </a:endParaRPr>
          </a:p>
          <a:p>
            <a:r>
              <a:rPr lang="en-US" sz="1800" dirty="0" smtClean="0"/>
              <a:t>Nicolas Culquin(Nicolas.culquin</a:t>
            </a:r>
            <a:r>
              <a:rPr lang="en-US" sz="1800" dirty="0" smtClean="0">
                <a:hlinkClick r:id="rId2"/>
              </a:rPr>
              <a:t>@fagg-afmps.be</a:t>
            </a:r>
            <a:r>
              <a:rPr lang="en-US" sz="1800" dirty="0" smtClean="0"/>
              <a:t>)</a:t>
            </a:r>
          </a:p>
          <a:p>
            <a:r>
              <a:rPr lang="en-US" sz="1800" b="1" dirty="0" smtClean="0"/>
              <a:t>F</a:t>
            </a:r>
            <a:r>
              <a:rPr lang="en-US" sz="1800" dirty="0" smtClean="0"/>
              <a:t>ederal </a:t>
            </a:r>
            <a:r>
              <a:rPr lang="en-US" sz="1800" b="1" dirty="0" smtClean="0"/>
              <a:t>A</a:t>
            </a:r>
            <a:r>
              <a:rPr lang="en-US" sz="1800" dirty="0" smtClean="0"/>
              <a:t>gency for </a:t>
            </a:r>
            <a:r>
              <a:rPr lang="en-US" sz="1800" b="1" dirty="0" smtClean="0"/>
              <a:t>M</a:t>
            </a:r>
            <a:r>
              <a:rPr lang="en-US" sz="1800" dirty="0" smtClean="0"/>
              <a:t>edicines and </a:t>
            </a:r>
            <a:r>
              <a:rPr lang="en-US" sz="1800" b="1" dirty="0" smtClean="0"/>
              <a:t>H</a:t>
            </a:r>
            <a:r>
              <a:rPr lang="en-US" sz="1800" dirty="0" smtClean="0"/>
              <a:t>ealth </a:t>
            </a:r>
            <a:r>
              <a:rPr lang="en-US" sz="1800" b="1" dirty="0" smtClean="0"/>
              <a:t>P</a:t>
            </a:r>
            <a:r>
              <a:rPr lang="en-US" sz="1800" dirty="0" smtClean="0"/>
              <a:t>roducts </a:t>
            </a:r>
            <a:br>
              <a:rPr lang="en-US" sz="1800" dirty="0" smtClean="0"/>
            </a:br>
            <a:r>
              <a:rPr lang="en-US" sz="1800" dirty="0" smtClean="0"/>
              <a:t>EUROSTATION building, block 2 </a:t>
            </a:r>
            <a:br>
              <a:rPr lang="en-US" sz="1800" dirty="0" smtClean="0"/>
            </a:br>
            <a:r>
              <a:rPr lang="en-US" sz="1800" dirty="0" smtClean="0"/>
              <a:t>place Victor </a:t>
            </a:r>
            <a:r>
              <a:rPr lang="en-US" sz="1800" dirty="0" err="1" smtClean="0"/>
              <a:t>Horta</a:t>
            </a:r>
            <a:r>
              <a:rPr lang="en-US" sz="1800" dirty="0" smtClean="0"/>
              <a:t>, 40/ 40 </a:t>
            </a:r>
            <a:br>
              <a:rPr lang="en-US" sz="1800" dirty="0" smtClean="0"/>
            </a:br>
            <a:r>
              <a:rPr lang="en-US" sz="1800" dirty="0" smtClean="0"/>
              <a:t>1060 Brussels</a:t>
            </a:r>
          </a:p>
          <a:p>
            <a:endParaRPr lang="en-US" sz="1800" dirty="0" smtClean="0">
              <a:solidFill>
                <a:schemeClr val="tx1"/>
              </a:solidFill>
            </a:endParaRPr>
          </a:p>
          <a:p>
            <a:r>
              <a:rPr lang="en-US" sz="1800" dirty="0" smtClean="0">
                <a:solidFill>
                  <a:schemeClr val="tx1"/>
                </a:solidFill>
              </a:rPr>
              <a:t>In this letter to the FAMHP the company must communicate the name, agreement number and start date of the RIP.</a:t>
            </a:r>
          </a:p>
          <a:p>
            <a:r>
              <a:rPr lang="en-US" sz="1800" dirty="0" smtClean="0">
                <a:solidFill>
                  <a:schemeClr val="tx1"/>
                </a:solidFill>
              </a:rPr>
              <a:t>This statement must be signed by the General Manager of the MAH and the assigned RIP.</a:t>
            </a:r>
          </a:p>
          <a:p>
            <a:endParaRPr lang="en-US" sz="1800" dirty="0" smtClean="0"/>
          </a:p>
          <a:p>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85000" lnSpcReduction="10000"/>
          </a:bodyPr>
          <a:lstStyle/>
          <a:p>
            <a:r>
              <a:rPr lang="en-US" dirty="0" smtClean="0"/>
              <a:t>3. Functions and duties of the Responsible for Information and Publicity (1)</a:t>
            </a:r>
            <a:endParaRPr lang="en-US" dirty="0"/>
          </a:p>
        </p:txBody>
      </p:sp>
      <p:sp>
        <p:nvSpPr>
          <p:cNvPr id="7" name="Tijdelijke aanduiding voor tekst 6"/>
          <p:cNvSpPr>
            <a:spLocks noGrp="1"/>
          </p:cNvSpPr>
          <p:nvPr>
            <p:ph type="body" sz="quarter" idx="14"/>
          </p:nvPr>
        </p:nvSpPr>
        <p:spPr>
          <a:xfrm>
            <a:off x="899592" y="1844824"/>
            <a:ext cx="7776864" cy="4176464"/>
          </a:xfrm>
        </p:spPr>
        <p:txBody>
          <a:bodyPr>
            <a:normAutofit/>
          </a:bodyPr>
          <a:lstStyle/>
          <a:p>
            <a:r>
              <a:rPr lang="en-US" sz="1800" u="sng" dirty="0" smtClean="0">
                <a:solidFill>
                  <a:schemeClr val="tx1"/>
                </a:solidFill>
              </a:rPr>
              <a:t>Responsibilities of the RIP include:</a:t>
            </a:r>
          </a:p>
          <a:p>
            <a:endParaRPr lang="en-US" sz="1800" dirty="0" smtClean="0">
              <a:solidFill>
                <a:schemeClr val="tx1"/>
              </a:solidFill>
            </a:endParaRPr>
          </a:p>
          <a:p>
            <a:pPr>
              <a:buFont typeface="Arial" pitchFamily="34" charset="0"/>
              <a:buChar char="•"/>
            </a:pPr>
            <a:r>
              <a:rPr lang="en-US" sz="1800" dirty="0" smtClean="0">
                <a:solidFill>
                  <a:schemeClr val="tx1"/>
                </a:solidFill>
              </a:rPr>
              <a:t> Verification of the compliance of the SPC, the leaflets and their     </a:t>
            </a:r>
          </a:p>
          <a:p>
            <a:r>
              <a:rPr lang="en-US" sz="1800" dirty="0" smtClean="0">
                <a:solidFill>
                  <a:schemeClr val="tx1"/>
                </a:solidFill>
              </a:rPr>
              <a:t>  translations</a:t>
            </a:r>
            <a:br>
              <a:rPr lang="en-US" sz="1800" dirty="0" smtClean="0">
                <a:solidFill>
                  <a:schemeClr val="tx1"/>
                </a:solidFill>
              </a:rPr>
            </a:br>
            <a:endParaRPr lang="en-US" sz="1800" dirty="0" smtClean="0">
              <a:solidFill>
                <a:schemeClr val="tx1"/>
              </a:solidFill>
            </a:endParaRPr>
          </a:p>
          <a:p>
            <a:pPr lvl="1">
              <a:buNone/>
            </a:pPr>
            <a:r>
              <a:rPr lang="en-US" sz="1800" i="1" dirty="0" smtClean="0">
                <a:latin typeface="Verdana" pitchFamily="34" charset="0"/>
                <a:ea typeface="Verdana" pitchFamily="34" charset="0"/>
                <a:cs typeface="Verdana" pitchFamily="34" charset="0"/>
                <a:sym typeface="Wingdings" pitchFamily="2" charset="2"/>
              </a:rPr>
              <a:t>Must sign the « Declaration of Conformity » for registration </a:t>
            </a:r>
          </a:p>
          <a:p>
            <a:pPr lvl="1">
              <a:buNone/>
            </a:pPr>
            <a:r>
              <a:rPr lang="en-US" sz="1800" i="1" dirty="0" smtClean="0">
                <a:latin typeface="Verdana" pitchFamily="34" charset="0"/>
                <a:ea typeface="Verdana" pitchFamily="34" charset="0"/>
                <a:cs typeface="Verdana" pitchFamily="34" charset="0"/>
                <a:sym typeface="Wingdings" pitchFamily="2" charset="2"/>
              </a:rPr>
              <a:t>of variations on a marketing authorization (OZB 469).</a:t>
            </a:r>
          </a:p>
          <a:p>
            <a:pPr>
              <a:buFont typeface="Arial" pitchFamily="34" charset="0"/>
              <a:buChar char="•"/>
            </a:pPr>
            <a:endParaRPr lang="en-US" sz="1800" dirty="0" smtClean="0">
              <a:solidFill>
                <a:schemeClr val="tx1"/>
              </a:solidFill>
              <a:sym typeface="Wingdings" pitchFamily="2" charset="2"/>
            </a:endParaRPr>
          </a:p>
          <a:p>
            <a:pPr>
              <a:buFont typeface="Arial" pitchFamily="34" charset="0"/>
              <a:buChar char="•"/>
            </a:pPr>
            <a:r>
              <a:rPr lang="en-US" sz="1800" dirty="0" smtClean="0">
                <a:solidFill>
                  <a:schemeClr val="tx1"/>
                </a:solidFill>
                <a:sym typeface="Wingdings" pitchFamily="2" charset="2"/>
              </a:rPr>
              <a:t> Gives final approval on advertising projects</a:t>
            </a:r>
          </a:p>
          <a:p>
            <a:pPr>
              <a:buFont typeface="Arial" pitchFamily="34" charset="0"/>
              <a:buChar char="•"/>
            </a:pPr>
            <a:endParaRPr lang="en-US" sz="1800" dirty="0" smtClean="0">
              <a:solidFill>
                <a:schemeClr val="tx1"/>
              </a:solidFill>
              <a:sym typeface="Wingdings" pitchFamily="2" charset="2"/>
            </a:endParaRPr>
          </a:p>
          <a:p>
            <a:pPr>
              <a:buFont typeface="Arial" pitchFamily="34" charset="0"/>
              <a:buChar char="•"/>
            </a:pPr>
            <a:r>
              <a:rPr lang="en-US" sz="1800" dirty="0" smtClean="0">
                <a:solidFill>
                  <a:schemeClr val="tx1"/>
                </a:solidFill>
                <a:sym typeface="Wingdings" pitchFamily="2" charset="2"/>
              </a:rPr>
              <a:t> Oversees the training of medicinal representatives who visit doctors, pharmacists and other healthcare professionals.</a:t>
            </a:r>
            <a:endParaRPr lang="en-US" sz="18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85000" lnSpcReduction="10000"/>
          </a:bodyPr>
          <a:lstStyle/>
          <a:p>
            <a:r>
              <a:rPr lang="en-US" dirty="0" smtClean="0"/>
              <a:t>3. Functions and duties of the Responsible for Information and Publicity (2)</a:t>
            </a:r>
            <a:endParaRPr lang="en-US" dirty="0"/>
          </a:p>
        </p:txBody>
      </p:sp>
      <p:sp>
        <p:nvSpPr>
          <p:cNvPr id="7" name="Tijdelijke aanduiding voor tekst 6"/>
          <p:cNvSpPr>
            <a:spLocks noGrp="1"/>
          </p:cNvSpPr>
          <p:nvPr>
            <p:ph type="body" sz="quarter" idx="14"/>
          </p:nvPr>
        </p:nvSpPr>
        <p:spPr>
          <a:xfrm>
            <a:off x="899592" y="1700808"/>
            <a:ext cx="7776864" cy="4320480"/>
          </a:xfrm>
        </p:spPr>
        <p:txBody>
          <a:bodyPr>
            <a:normAutofit lnSpcReduction="10000"/>
          </a:bodyPr>
          <a:lstStyle/>
          <a:p>
            <a:pPr>
              <a:buFont typeface="Arial" pitchFamily="34" charset="0"/>
              <a:buChar char="•"/>
            </a:pPr>
            <a:r>
              <a:rPr lang="en-US" sz="1800" dirty="0" smtClean="0"/>
              <a:t> Ensures </a:t>
            </a:r>
            <a:r>
              <a:rPr lang="en-US" sz="1800" dirty="0" smtClean="0">
                <a:solidFill>
                  <a:schemeClr val="tx1"/>
                </a:solidFill>
              </a:rPr>
              <a:t>compliances of regulations on « samples » </a:t>
            </a:r>
          </a:p>
          <a:p>
            <a:r>
              <a:rPr lang="en-US" sz="1400" dirty="0" smtClean="0">
                <a:solidFill>
                  <a:schemeClr val="tx1"/>
                </a:solidFill>
              </a:rPr>
              <a:t>  (RD 11/01/1993 on fixing the conditions in which the delivery of medicines for  </a:t>
            </a:r>
          </a:p>
          <a:p>
            <a:r>
              <a:rPr lang="en-US" sz="1400" dirty="0" smtClean="0">
                <a:solidFill>
                  <a:schemeClr val="tx1"/>
                </a:solidFill>
              </a:rPr>
              <a:t>  human use in the form of samples can be made)</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 Establishes an appropriate internal procedure for approving </a:t>
            </a:r>
          </a:p>
          <a:p>
            <a:r>
              <a:rPr lang="en-US" sz="1800" dirty="0" smtClean="0">
                <a:solidFill>
                  <a:schemeClr val="tx1"/>
                </a:solidFill>
              </a:rPr>
              <a:t>  advertising and various promotional activities</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 Responsible for the information provided by his company ( ex.: </a:t>
            </a:r>
          </a:p>
          <a:p>
            <a:r>
              <a:rPr lang="en-US" sz="1800" dirty="0" smtClean="0">
                <a:solidFill>
                  <a:schemeClr val="tx1"/>
                </a:solidFill>
              </a:rPr>
              <a:t>  questions from patients, professionals,…)</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 Ensures compliance of regulations on « premiums or </a:t>
            </a:r>
          </a:p>
          <a:p>
            <a:r>
              <a:rPr lang="en-US" sz="1800" dirty="0" smtClean="0">
                <a:solidFill>
                  <a:schemeClr val="tx1"/>
                </a:solidFill>
              </a:rPr>
              <a:t>  advantages » </a:t>
            </a:r>
          </a:p>
          <a:p>
            <a:r>
              <a:rPr lang="en-US" sz="1800" dirty="0" smtClean="0">
                <a:solidFill>
                  <a:schemeClr val="tx1"/>
                </a:solidFill>
              </a:rPr>
              <a:t>  </a:t>
            </a:r>
            <a:r>
              <a:rPr lang="en-US" sz="1400" dirty="0" smtClean="0">
                <a:solidFill>
                  <a:schemeClr val="tx1"/>
                </a:solidFill>
              </a:rPr>
              <a:t>(RD 07/04/1995  on the information and publicity concerning human medicines,  </a:t>
            </a:r>
          </a:p>
          <a:p>
            <a:r>
              <a:rPr lang="en-US" sz="1400" dirty="0" smtClean="0">
                <a:solidFill>
                  <a:schemeClr val="tx1"/>
                </a:solidFill>
              </a:rPr>
              <a:t>   articles13 § 4, 15 and Law of 25/03/1964 on Medicines, article 10)</a:t>
            </a:r>
            <a:endParaRPr lang="en-US" sz="1800" dirty="0"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dirty="0" smtClean="0"/>
              <a:t>4. Granting of an agreement number as RIP (1)</a:t>
            </a:r>
            <a:endParaRPr lang="en-US" dirty="0"/>
          </a:p>
        </p:txBody>
      </p:sp>
      <p:sp>
        <p:nvSpPr>
          <p:cNvPr id="7" name="Tijdelijke aanduiding voor tekst 6"/>
          <p:cNvSpPr>
            <a:spLocks noGrp="1"/>
          </p:cNvSpPr>
          <p:nvPr>
            <p:ph type="body" sz="quarter" idx="14"/>
          </p:nvPr>
        </p:nvSpPr>
        <p:spPr>
          <a:xfrm>
            <a:off x="971600" y="1700808"/>
            <a:ext cx="7776864" cy="4320480"/>
          </a:xfrm>
        </p:spPr>
        <p:txBody>
          <a:bodyPr>
            <a:normAutofit fontScale="92500"/>
          </a:bodyPr>
          <a:lstStyle/>
          <a:p>
            <a:pPr algn="just"/>
            <a:r>
              <a:rPr lang="en-US" sz="1800" u="sng" dirty="0" smtClean="0">
                <a:solidFill>
                  <a:srgbClr val="FF0000"/>
                </a:solidFill>
              </a:rPr>
              <a:t> </a:t>
            </a:r>
            <a:r>
              <a:rPr lang="en-US" sz="1800" u="sng" dirty="0" smtClean="0">
                <a:solidFill>
                  <a:schemeClr val="tx1"/>
                </a:solidFill>
              </a:rPr>
              <a:t>Conditions:</a:t>
            </a:r>
          </a:p>
          <a:p>
            <a:pPr algn="just"/>
            <a:endParaRPr lang="en-US" sz="1800" dirty="0" smtClean="0">
              <a:solidFill>
                <a:schemeClr val="tx1"/>
              </a:solidFill>
            </a:endParaRPr>
          </a:p>
          <a:p>
            <a:pPr algn="just">
              <a:buFont typeface="Arial" pitchFamily="34" charset="0"/>
              <a:buChar char="•"/>
            </a:pPr>
            <a:r>
              <a:rPr lang="en-US" sz="1800" dirty="0" smtClean="0">
                <a:solidFill>
                  <a:schemeClr val="tx1"/>
                </a:solidFill>
              </a:rPr>
              <a:t> Holder of a legal diploma of pharmacist, doctor or veterinarian</a:t>
            </a:r>
          </a:p>
          <a:p>
            <a:pPr algn="just"/>
            <a:endParaRPr lang="en-US" sz="1800" dirty="0" smtClean="0">
              <a:solidFill>
                <a:schemeClr val="tx1"/>
              </a:solidFill>
            </a:endParaRPr>
          </a:p>
          <a:p>
            <a:pPr algn="just">
              <a:buFont typeface="Arial" pitchFamily="34" charset="0"/>
              <a:buChar char="•"/>
            </a:pPr>
            <a:r>
              <a:rPr lang="en-US" sz="1800" dirty="0" smtClean="0">
                <a:solidFill>
                  <a:schemeClr val="tx1"/>
                </a:solidFill>
              </a:rPr>
              <a:t> The EC nationals, holders of an equivalent diploma can also be approved as RIP with a EU/EEA recognition of his professional title.									</a:t>
            </a:r>
            <a:br>
              <a:rPr lang="en-US" sz="1800" dirty="0" smtClean="0">
                <a:solidFill>
                  <a:schemeClr val="tx1"/>
                </a:solidFill>
              </a:rPr>
            </a:br>
            <a:r>
              <a:rPr lang="en-US" sz="1800" dirty="0" smtClean="0">
                <a:solidFill>
                  <a:schemeClr val="tx1"/>
                </a:solidFill>
              </a:rPr>
              <a:t>The Request for recognition EU/EEA professional title must be obtained from the Unit of International Mobility of Healthcare Professionals, FPS Public Health, Directorate General Primary Healthcare and Crisis Management.</a:t>
            </a:r>
          </a:p>
          <a:p>
            <a:pPr algn="just">
              <a:buFont typeface="Arial" pitchFamily="34" charset="0"/>
              <a:buChar char="•"/>
            </a:pPr>
            <a:endParaRPr lang="en-US" sz="1800" dirty="0" smtClean="0">
              <a:solidFill>
                <a:schemeClr val="tx1"/>
              </a:solidFill>
            </a:endParaRPr>
          </a:p>
          <a:p>
            <a:pPr algn="just">
              <a:buFont typeface="Arial" pitchFamily="34" charset="0"/>
              <a:buChar char="•"/>
            </a:pPr>
            <a:r>
              <a:rPr lang="en-US" sz="1800" dirty="0" smtClean="0">
                <a:solidFill>
                  <a:schemeClr val="tx1"/>
                </a:solidFill>
              </a:rPr>
              <a:t> Justification of an experience of at least one year in the field of the pharmaceutical information (veterinarians: 5 years before 29/08/1984 – RD 07/04/1995, article 13)</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smtClean="0"/>
              <a:t>4. Granting of an agreement number as RIP (2)</a:t>
            </a:r>
            <a:endParaRPr lang="en-US"/>
          </a:p>
        </p:txBody>
      </p:sp>
      <p:sp>
        <p:nvSpPr>
          <p:cNvPr id="7" name="Tijdelijke aanduiding voor tekst 6"/>
          <p:cNvSpPr>
            <a:spLocks noGrp="1"/>
          </p:cNvSpPr>
          <p:nvPr>
            <p:ph type="body" sz="quarter" idx="14"/>
          </p:nvPr>
        </p:nvSpPr>
        <p:spPr>
          <a:xfrm>
            <a:off x="899592" y="1700808"/>
            <a:ext cx="7776864" cy="4320480"/>
          </a:xfrm>
        </p:spPr>
        <p:txBody>
          <a:bodyPr>
            <a:normAutofit lnSpcReduction="10000"/>
          </a:bodyPr>
          <a:lstStyle/>
          <a:p>
            <a:pPr>
              <a:buFont typeface="Arial" pitchFamily="34" charset="0"/>
              <a:buChar char="•"/>
            </a:pPr>
            <a:r>
              <a:rPr lang="en-US" sz="1800" dirty="0" smtClean="0"/>
              <a:t> </a:t>
            </a:r>
            <a:r>
              <a:rPr lang="en-US" sz="1800" dirty="0" smtClean="0">
                <a:solidFill>
                  <a:schemeClr val="tx1"/>
                </a:solidFill>
              </a:rPr>
              <a:t>The file to be introduced must contain the following documents:</a:t>
            </a:r>
          </a:p>
          <a:p>
            <a:endParaRPr lang="en-US" sz="1800" dirty="0" smtClean="0">
              <a:solidFill>
                <a:schemeClr val="tx1"/>
              </a:solidFill>
            </a:endParaRPr>
          </a:p>
          <a:p>
            <a:pPr marL="342900" indent="-342900">
              <a:buFont typeface="+mj-lt"/>
              <a:buAutoNum type="arabicPeriod"/>
            </a:pPr>
            <a:r>
              <a:rPr lang="en-US" sz="1800" dirty="0" smtClean="0">
                <a:solidFill>
                  <a:schemeClr val="tx1"/>
                </a:solidFill>
              </a:rPr>
              <a:t>A personal request</a:t>
            </a:r>
          </a:p>
          <a:p>
            <a:pPr marL="342900" indent="-342900">
              <a:buFont typeface="+mj-lt"/>
              <a:buAutoNum type="arabicPeriod"/>
            </a:pPr>
            <a:endParaRPr lang="en-US" sz="1800" dirty="0" smtClean="0">
              <a:solidFill>
                <a:schemeClr val="tx1"/>
              </a:solidFill>
            </a:endParaRPr>
          </a:p>
          <a:p>
            <a:pPr marL="342900" indent="-342900">
              <a:buFont typeface="+mj-lt"/>
              <a:buAutoNum type="arabicPeriod"/>
            </a:pPr>
            <a:r>
              <a:rPr lang="en-US" sz="1800" dirty="0" smtClean="0">
                <a:solidFill>
                  <a:schemeClr val="tx1"/>
                </a:solidFill>
              </a:rPr>
              <a:t>Curriculum Vitae </a:t>
            </a:r>
          </a:p>
          <a:p>
            <a:pPr marL="342900" indent="-342900">
              <a:buFont typeface="+mj-lt"/>
              <a:buAutoNum type="arabicPeriod"/>
            </a:pPr>
            <a:endParaRPr lang="en-US" sz="1800" dirty="0" smtClean="0">
              <a:solidFill>
                <a:schemeClr val="tx1"/>
              </a:solidFill>
            </a:endParaRPr>
          </a:p>
          <a:p>
            <a:pPr marL="342900" indent="-342900">
              <a:buFont typeface="+mj-lt"/>
              <a:buAutoNum type="arabicPeriod"/>
            </a:pPr>
            <a:r>
              <a:rPr lang="en-US" sz="1800" dirty="0" smtClean="0">
                <a:solidFill>
                  <a:schemeClr val="tx1"/>
                </a:solidFill>
              </a:rPr>
              <a:t>A copy of the diploma of pharmacist, doctor or veterinarian</a:t>
            </a:r>
          </a:p>
          <a:p>
            <a:pPr marL="342900" indent="-342900">
              <a:buFont typeface="+mj-lt"/>
              <a:buAutoNum type="arabicPeriod"/>
            </a:pPr>
            <a:endParaRPr lang="en-US" sz="1800" dirty="0" smtClean="0">
              <a:solidFill>
                <a:schemeClr val="tx1"/>
              </a:solidFill>
            </a:endParaRPr>
          </a:p>
          <a:p>
            <a:pPr marL="342900" indent="-342900">
              <a:buFont typeface="+mj-lt"/>
              <a:buAutoNum type="arabicPeriod"/>
            </a:pPr>
            <a:r>
              <a:rPr lang="en-US" sz="1800" dirty="0" smtClean="0">
                <a:solidFill>
                  <a:schemeClr val="tx1"/>
                </a:solidFill>
              </a:rPr>
              <a:t>A justification of at least one year of experience in the field of the pharmaceutical information by the presentation of descriptive certificate of the accomplished tasks. This certificate is delivered by the General Manager of the company in which this experience was acquired or a RIP who has an agreement number since more than one year.</a:t>
            </a:r>
          </a:p>
          <a:p>
            <a:pPr marL="342900" indent="-342900">
              <a:buFont typeface="+mj-lt"/>
              <a:buAutoNum type="arabicPeriod"/>
            </a:pPr>
            <a:endParaRPr lang="en-US" sz="1800" dirty="0" smtClean="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2035</TotalTime>
  <Words>573</Words>
  <Application>Microsoft Office PowerPoint</Application>
  <PresentationFormat>Affichage à l'écran (4:3)</PresentationFormat>
  <Paragraphs>123</Paragraphs>
  <Slides>13</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Bryant Light Alternate</vt:lpstr>
      <vt:lpstr>Calibri</vt:lpstr>
      <vt:lpstr>Verdana</vt:lpstr>
      <vt:lpstr>Wingdings</vt:lpstr>
      <vt:lpstr>Thème Office</vt:lpstr>
      <vt:lpstr>Présentation PowerPoint</vt:lpstr>
      <vt:lpstr>Table of contents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Didier Weemaels</dc:creator>
  <cp:lastModifiedBy>Culquin Nicolas</cp:lastModifiedBy>
  <cp:revision>221</cp:revision>
  <dcterms:created xsi:type="dcterms:W3CDTF">2012-05-07T08:00:52Z</dcterms:created>
  <dcterms:modified xsi:type="dcterms:W3CDTF">2017-11-08T10:41:49Z</dcterms:modified>
</cp:coreProperties>
</file>