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717" r:id="rId1"/>
  </p:sldMasterIdLst>
  <p:notesMasterIdLst>
    <p:notesMasterId r:id="rId47"/>
  </p:notesMasterIdLst>
  <p:sldIdLst>
    <p:sldId id="256" r:id="rId2"/>
    <p:sldId id="257" r:id="rId3"/>
    <p:sldId id="341" r:id="rId4"/>
    <p:sldId id="282" r:id="rId5"/>
    <p:sldId id="263" r:id="rId6"/>
    <p:sldId id="316" r:id="rId7"/>
    <p:sldId id="258" r:id="rId8"/>
    <p:sldId id="265" r:id="rId9"/>
    <p:sldId id="350" r:id="rId10"/>
    <p:sldId id="264" r:id="rId11"/>
    <p:sldId id="351" r:id="rId12"/>
    <p:sldId id="352" r:id="rId13"/>
    <p:sldId id="353" r:id="rId14"/>
    <p:sldId id="354" r:id="rId15"/>
    <p:sldId id="355" r:id="rId16"/>
    <p:sldId id="281" r:id="rId17"/>
    <p:sldId id="275" r:id="rId18"/>
    <p:sldId id="321" r:id="rId19"/>
    <p:sldId id="303" r:id="rId20"/>
    <p:sldId id="309" r:id="rId21"/>
    <p:sldId id="317" r:id="rId22"/>
    <p:sldId id="308" r:id="rId23"/>
    <p:sldId id="318" r:id="rId24"/>
    <p:sldId id="356" r:id="rId25"/>
    <p:sldId id="270" r:id="rId26"/>
    <p:sldId id="301" r:id="rId27"/>
    <p:sldId id="276" r:id="rId28"/>
    <p:sldId id="362" r:id="rId29"/>
    <p:sldId id="274" r:id="rId30"/>
    <p:sldId id="358" r:id="rId31"/>
    <p:sldId id="357" r:id="rId32"/>
    <p:sldId id="305" r:id="rId33"/>
    <p:sldId id="334" r:id="rId34"/>
    <p:sldId id="337" r:id="rId35"/>
    <p:sldId id="338" r:id="rId36"/>
    <p:sldId id="330" r:id="rId37"/>
    <p:sldId id="359" r:id="rId38"/>
    <p:sldId id="360" r:id="rId39"/>
    <p:sldId id="361" r:id="rId40"/>
    <p:sldId id="307" r:id="rId41"/>
    <p:sldId id="345" r:id="rId42"/>
    <p:sldId id="332" r:id="rId43"/>
    <p:sldId id="346" r:id="rId44"/>
    <p:sldId id="298" r:id="rId45"/>
    <p:sldId id="34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77FDA-72A5-7F40-A3C6-3098140347C6}" v="17" dt="2023-03-16T10:19:09.76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86"/>
  </p:normalViewPr>
  <p:slideViewPr>
    <p:cSldViewPr snapToGrid="0">
      <p:cViewPr varScale="1">
        <p:scale>
          <a:sx n="112" d="100"/>
          <a:sy n="112" d="100"/>
        </p:scale>
        <p:origin x="456"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VAN SCHAREN" userId="68c9ed8f-39cb-4389-bcc6-ad9135e84676" providerId="ADAL" clId="{A7F77FDA-72A5-7F40-A3C6-3098140347C6}"/>
    <pc:docChg chg="modSld">
      <pc:chgData name="Audrey VAN SCHAREN" userId="68c9ed8f-39cb-4389-bcc6-ad9135e84676" providerId="ADAL" clId="{A7F77FDA-72A5-7F40-A3C6-3098140347C6}" dt="2023-03-16T10:19:37.148" v="25" actId="20577"/>
      <pc:docMkLst>
        <pc:docMk/>
      </pc:docMkLst>
      <pc:sldChg chg="modSp">
        <pc:chgData name="Audrey VAN SCHAREN" userId="68c9ed8f-39cb-4389-bcc6-ad9135e84676" providerId="ADAL" clId="{A7F77FDA-72A5-7F40-A3C6-3098140347C6}" dt="2023-03-16T10:19:09.769" v="16" actId="20577"/>
        <pc:sldMkLst>
          <pc:docMk/>
          <pc:sldMk cId="1258167127" sldId="317"/>
        </pc:sldMkLst>
        <pc:graphicFrameChg chg="mod">
          <ac:chgData name="Audrey VAN SCHAREN" userId="68c9ed8f-39cb-4389-bcc6-ad9135e84676" providerId="ADAL" clId="{A7F77FDA-72A5-7F40-A3C6-3098140347C6}" dt="2023-03-16T10:19:09.769" v="16" actId="20577"/>
          <ac:graphicFrameMkLst>
            <pc:docMk/>
            <pc:sldMk cId="1258167127" sldId="317"/>
            <ac:graphicFrameMk id="24" creationId="{86A6E15D-711C-4E3F-5CF0-35F51FA4A358}"/>
          </ac:graphicFrameMkLst>
        </pc:graphicFrameChg>
      </pc:sldChg>
      <pc:sldChg chg="modSp mod">
        <pc:chgData name="Audrey VAN SCHAREN" userId="68c9ed8f-39cb-4389-bcc6-ad9135e84676" providerId="ADAL" clId="{A7F77FDA-72A5-7F40-A3C6-3098140347C6}" dt="2023-03-16T10:19:37.148" v="25" actId="20577"/>
        <pc:sldMkLst>
          <pc:docMk/>
          <pc:sldMk cId="2668926007" sldId="332"/>
        </pc:sldMkLst>
        <pc:spChg chg="mod">
          <ac:chgData name="Audrey VAN SCHAREN" userId="68c9ed8f-39cb-4389-bcc6-ad9135e84676" providerId="ADAL" clId="{A7F77FDA-72A5-7F40-A3C6-3098140347C6}" dt="2023-03-16T10:19:37.148" v="25" actId="20577"/>
          <ac:spMkLst>
            <pc:docMk/>
            <pc:sldMk cId="2668926007" sldId="332"/>
            <ac:spMk id="2" creationId="{9EEA2A52-4FA2-6E9F-FEB2-2E029F5FC9D3}"/>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21C62-D118-48EA-86DD-85D09343E01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B541682C-2055-489C-AA27-F7F88C0C0EF1}">
      <dgm:prSet/>
      <dgm:spPr/>
      <dgm:t>
        <a:bodyPr/>
        <a:lstStyle/>
        <a:p>
          <a:r>
            <a:rPr lang="en-GB" b="0" i="0" dirty="0"/>
            <a:t>Include ‘trial at a glance’</a:t>
          </a:r>
          <a:endParaRPr lang="en-US" dirty="0"/>
        </a:p>
      </dgm:t>
    </dgm:pt>
    <dgm:pt modelId="{A03B1F8F-F680-4530-9A27-5D3C8E8A13DE}" type="parTrans" cxnId="{D84E912F-D826-413C-9897-E4788AF02C07}">
      <dgm:prSet/>
      <dgm:spPr/>
      <dgm:t>
        <a:bodyPr/>
        <a:lstStyle/>
        <a:p>
          <a:endParaRPr lang="en-US"/>
        </a:p>
      </dgm:t>
    </dgm:pt>
    <dgm:pt modelId="{B3CBCE5F-71A7-4B20-A340-019DF07FF914}" type="sibTrans" cxnId="{D84E912F-D826-413C-9897-E4788AF02C07}">
      <dgm:prSet/>
      <dgm:spPr/>
      <dgm:t>
        <a:bodyPr/>
        <a:lstStyle/>
        <a:p>
          <a:endParaRPr lang="en-US"/>
        </a:p>
      </dgm:t>
    </dgm:pt>
    <dgm:pt modelId="{2BBFF7F9-B279-4E5B-8328-36D022FF2D86}">
      <dgm:prSet/>
      <dgm:spPr/>
      <dgm:t>
        <a:bodyPr/>
        <a:lstStyle/>
        <a:p>
          <a:r>
            <a:rPr lang="en-GB" b="0" i="0"/>
            <a:t>Time needed to fill out the questionnaires</a:t>
          </a:r>
          <a:endParaRPr lang="en-US"/>
        </a:p>
      </dgm:t>
    </dgm:pt>
    <dgm:pt modelId="{6D046223-BC10-461A-B33C-70A228466EB4}" type="parTrans" cxnId="{5459C6E1-472A-4BB6-8495-7C35B763BC81}">
      <dgm:prSet/>
      <dgm:spPr/>
      <dgm:t>
        <a:bodyPr/>
        <a:lstStyle/>
        <a:p>
          <a:endParaRPr lang="en-US"/>
        </a:p>
      </dgm:t>
    </dgm:pt>
    <dgm:pt modelId="{819053DB-EF4D-4A7B-A1B2-E4338D9A3AFB}" type="sibTrans" cxnId="{5459C6E1-472A-4BB6-8495-7C35B763BC81}">
      <dgm:prSet/>
      <dgm:spPr/>
      <dgm:t>
        <a:bodyPr/>
        <a:lstStyle/>
        <a:p>
          <a:endParaRPr lang="en-US"/>
        </a:p>
      </dgm:t>
    </dgm:pt>
    <dgm:pt modelId="{9A815356-8D96-4174-8792-9F7B0F715FDD}">
      <dgm:prSet/>
      <dgm:spPr/>
      <dgm:t>
        <a:bodyPr/>
        <a:lstStyle/>
        <a:p>
          <a:r>
            <a:rPr lang="en-GB" b="0" i="0" dirty="0"/>
            <a:t>Request to use the template</a:t>
          </a:r>
          <a:endParaRPr lang="en-US" dirty="0"/>
        </a:p>
      </dgm:t>
    </dgm:pt>
    <dgm:pt modelId="{9FE54F1F-7FC6-4FC7-8F77-A2330EF83D8D}" type="parTrans" cxnId="{2DBC63C3-2174-47AB-8F82-784036DDF576}">
      <dgm:prSet/>
      <dgm:spPr/>
      <dgm:t>
        <a:bodyPr/>
        <a:lstStyle/>
        <a:p>
          <a:endParaRPr lang="en-US"/>
        </a:p>
      </dgm:t>
    </dgm:pt>
    <dgm:pt modelId="{AABB56A4-C049-4B74-9D12-E9A26834114A}" type="sibTrans" cxnId="{2DBC63C3-2174-47AB-8F82-784036DDF576}">
      <dgm:prSet/>
      <dgm:spPr/>
      <dgm:t>
        <a:bodyPr/>
        <a:lstStyle/>
        <a:p>
          <a:endParaRPr lang="en-US"/>
        </a:p>
      </dgm:t>
    </dgm:pt>
    <dgm:pt modelId="{9CD2F16E-BE7F-4CE3-A1E8-B0545A480CB9}">
      <dgm:prSet/>
      <dgm:spPr/>
      <dgm:t>
        <a:bodyPr/>
        <a:lstStyle/>
        <a:p>
          <a:r>
            <a:rPr lang="en-GB" b="0" i="0"/>
            <a:t>Foreign legislation</a:t>
          </a:r>
          <a:endParaRPr lang="en-US"/>
        </a:p>
      </dgm:t>
    </dgm:pt>
    <dgm:pt modelId="{84C67EE5-4202-454D-B78F-6B2B77524D37}" type="parTrans" cxnId="{72625037-834F-4A45-A286-7233C086FF4C}">
      <dgm:prSet/>
      <dgm:spPr/>
      <dgm:t>
        <a:bodyPr/>
        <a:lstStyle/>
        <a:p>
          <a:endParaRPr lang="en-US"/>
        </a:p>
      </dgm:t>
    </dgm:pt>
    <dgm:pt modelId="{7D356C9C-C879-44A6-A61C-403F0F3B4798}" type="sibTrans" cxnId="{72625037-834F-4A45-A286-7233C086FF4C}">
      <dgm:prSet/>
      <dgm:spPr/>
      <dgm:t>
        <a:bodyPr/>
        <a:lstStyle/>
        <a:p>
          <a:endParaRPr lang="en-US"/>
        </a:p>
      </dgm:t>
    </dgm:pt>
    <dgm:pt modelId="{10BA587C-041D-48A4-BB5C-1189A8B6C8F0}">
      <dgm:prSet/>
      <dgm:spPr/>
      <dgm:t>
        <a:bodyPr/>
        <a:lstStyle/>
        <a:p>
          <a:r>
            <a:rPr lang="en-GB" b="0" i="0"/>
            <a:t>Wrong EC mentioned</a:t>
          </a:r>
          <a:endParaRPr lang="en-US"/>
        </a:p>
      </dgm:t>
    </dgm:pt>
    <dgm:pt modelId="{22ABFD09-DD8A-473A-967B-040FFD44901B}" type="parTrans" cxnId="{E9D83DBC-6689-4C15-85AC-9B5BE61C351C}">
      <dgm:prSet/>
      <dgm:spPr/>
      <dgm:t>
        <a:bodyPr/>
        <a:lstStyle/>
        <a:p>
          <a:endParaRPr lang="en-US"/>
        </a:p>
      </dgm:t>
    </dgm:pt>
    <dgm:pt modelId="{752DA4C1-6232-4CFE-9807-41832BCBA42C}" type="sibTrans" cxnId="{E9D83DBC-6689-4C15-85AC-9B5BE61C351C}">
      <dgm:prSet/>
      <dgm:spPr/>
      <dgm:t>
        <a:bodyPr/>
        <a:lstStyle/>
        <a:p>
          <a:endParaRPr lang="en-US"/>
        </a:p>
      </dgm:t>
    </dgm:pt>
    <dgm:pt modelId="{C1B424F5-6E1F-434E-8CB8-DCDDC591777B}">
      <dgm:prSet/>
      <dgm:spPr/>
      <dgm:t>
        <a:bodyPr/>
        <a:lstStyle/>
        <a:p>
          <a:r>
            <a:rPr lang="en-GB" b="0" i="0"/>
            <a:t>Specify the applicable legislation</a:t>
          </a:r>
          <a:endParaRPr lang="en-US"/>
        </a:p>
      </dgm:t>
    </dgm:pt>
    <dgm:pt modelId="{3D927E74-AFBE-4324-9DBC-C524BACDF5F9}" type="parTrans" cxnId="{5A2F648D-0D6F-4487-8047-F74B25E6D6F9}">
      <dgm:prSet/>
      <dgm:spPr/>
      <dgm:t>
        <a:bodyPr/>
        <a:lstStyle/>
        <a:p>
          <a:endParaRPr lang="en-US"/>
        </a:p>
      </dgm:t>
    </dgm:pt>
    <dgm:pt modelId="{6F63EB96-39AE-423C-8F52-BA04418BB3E9}" type="sibTrans" cxnId="{5A2F648D-0D6F-4487-8047-F74B25E6D6F9}">
      <dgm:prSet/>
      <dgm:spPr/>
      <dgm:t>
        <a:bodyPr/>
        <a:lstStyle/>
        <a:p>
          <a:endParaRPr lang="en-US"/>
        </a:p>
      </dgm:t>
    </dgm:pt>
    <dgm:pt modelId="{2A7FE772-5CA9-4111-B0D9-2D55F1782243}">
      <dgm:prSet/>
      <dgm:spPr/>
      <dgm:t>
        <a:bodyPr/>
        <a:lstStyle/>
        <a:p>
          <a:r>
            <a:rPr lang="en-GB" b="0" i="0"/>
            <a:t>Update legislation to GDPR and law 2018</a:t>
          </a:r>
          <a:endParaRPr lang="en-US"/>
        </a:p>
      </dgm:t>
    </dgm:pt>
    <dgm:pt modelId="{0B25E61F-9E1A-4B18-BE56-1C4E238EEE7F}" type="parTrans" cxnId="{47BA8792-3404-47E8-90B0-AFE768407524}">
      <dgm:prSet/>
      <dgm:spPr/>
      <dgm:t>
        <a:bodyPr/>
        <a:lstStyle/>
        <a:p>
          <a:endParaRPr lang="en-US"/>
        </a:p>
      </dgm:t>
    </dgm:pt>
    <dgm:pt modelId="{7C58D22E-C8E4-4719-B4CE-3285C792F6D1}" type="sibTrans" cxnId="{47BA8792-3404-47E8-90B0-AFE768407524}">
      <dgm:prSet/>
      <dgm:spPr/>
      <dgm:t>
        <a:bodyPr/>
        <a:lstStyle/>
        <a:p>
          <a:endParaRPr lang="en-US"/>
        </a:p>
      </dgm:t>
    </dgm:pt>
    <dgm:pt modelId="{E0C0DF68-D498-4754-896C-DC54B6493F6D}">
      <dgm:prSet/>
      <dgm:spPr/>
      <dgm:t>
        <a:bodyPr/>
        <a:lstStyle/>
        <a:p>
          <a:r>
            <a:rPr lang="en-GB" b="0" i="0" dirty="0"/>
            <a:t>Missing documents</a:t>
          </a:r>
          <a:endParaRPr lang="en-US" dirty="0"/>
        </a:p>
      </dgm:t>
    </dgm:pt>
    <dgm:pt modelId="{E5C2B39D-6B51-48EA-9FD5-944B339D3187}" type="parTrans" cxnId="{27AF33C4-62A1-4144-A0A7-2A6A7DBFAC8D}">
      <dgm:prSet/>
      <dgm:spPr/>
      <dgm:t>
        <a:bodyPr/>
        <a:lstStyle/>
        <a:p>
          <a:endParaRPr lang="en-US"/>
        </a:p>
      </dgm:t>
    </dgm:pt>
    <dgm:pt modelId="{AC66BD08-4A79-415F-B7BC-AE00F91A543E}" type="sibTrans" cxnId="{27AF33C4-62A1-4144-A0A7-2A6A7DBFAC8D}">
      <dgm:prSet/>
      <dgm:spPr/>
      <dgm:t>
        <a:bodyPr/>
        <a:lstStyle/>
        <a:p>
          <a:endParaRPr lang="en-US"/>
        </a:p>
      </dgm:t>
    </dgm:pt>
    <dgm:pt modelId="{91EAB867-2AB6-46C6-AD52-0889FD0336BB}">
      <dgm:prSet/>
      <dgm:spPr/>
      <dgm:t>
        <a:bodyPr/>
        <a:lstStyle/>
        <a:p>
          <a:r>
            <a:rPr lang="en-GB" b="0" i="0"/>
            <a:t>Clarify anonimisation or pseudonimisation</a:t>
          </a:r>
          <a:endParaRPr lang="en-US"/>
        </a:p>
      </dgm:t>
    </dgm:pt>
    <dgm:pt modelId="{0C0706AF-3A9B-4F04-B47C-1AE002A74B98}" type="parTrans" cxnId="{8EB0A7E8-79AC-4B4D-A448-6C0C84C5ECEB}">
      <dgm:prSet/>
      <dgm:spPr/>
      <dgm:t>
        <a:bodyPr/>
        <a:lstStyle/>
        <a:p>
          <a:endParaRPr lang="en-US"/>
        </a:p>
      </dgm:t>
    </dgm:pt>
    <dgm:pt modelId="{F3DC4986-CAA8-4E70-A5CB-2DCCCB13D010}" type="sibTrans" cxnId="{8EB0A7E8-79AC-4B4D-A448-6C0C84C5ECEB}">
      <dgm:prSet/>
      <dgm:spPr/>
      <dgm:t>
        <a:bodyPr/>
        <a:lstStyle/>
        <a:p>
          <a:endParaRPr lang="en-US"/>
        </a:p>
      </dgm:t>
    </dgm:pt>
    <dgm:pt modelId="{0FE065B9-D81E-4025-9F70-0FD78398B912}">
      <dgm:prSet/>
      <dgm:spPr/>
      <dgm:t>
        <a:bodyPr/>
        <a:lstStyle/>
        <a:p>
          <a:r>
            <a:rPr lang="en-GB" b="0" i="0" dirty="0"/>
            <a:t>Duration of the insurance is not long enough</a:t>
          </a:r>
          <a:endParaRPr lang="en-US" dirty="0"/>
        </a:p>
      </dgm:t>
    </dgm:pt>
    <dgm:pt modelId="{68F0038A-37C4-4466-9243-A3EE31BDC080}" type="parTrans" cxnId="{548452EE-F3C3-45F9-8F96-D535EEB341CA}">
      <dgm:prSet/>
      <dgm:spPr/>
      <dgm:t>
        <a:bodyPr/>
        <a:lstStyle/>
        <a:p>
          <a:endParaRPr lang="en-US"/>
        </a:p>
      </dgm:t>
    </dgm:pt>
    <dgm:pt modelId="{58E17578-2414-467E-9C3E-424D23811A3A}" type="sibTrans" cxnId="{548452EE-F3C3-45F9-8F96-D535EEB341CA}">
      <dgm:prSet/>
      <dgm:spPr/>
      <dgm:t>
        <a:bodyPr/>
        <a:lstStyle/>
        <a:p>
          <a:endParaRPr lang="en-US"/>
        </a:p>
      </dgm:t>
    </dgm:pt>
    <dgm:pt modelId="{ECC72929-0ACB-7B4A-A131-9FED603AB51A}">
      <dgm:prSet/>
      <dgm:spPr/>
      <dgm:t>
        <a:bodyPr/>
        <a:lstStyle/>
        <a:p>
          <a:r>
            <a:rPr lang="en-US" dirty="0"/>
            <a:t>the ICF is too long</a:t>
          </a:r>
        </a:p>
      </dgm:t>
    </dgm:pt>
    <dgm:pt modelId="{F59DEA52-4A48-0A43-8D40-6412710F9F70}" type="parTrans" cxnId="{DBF0A289-85ED-6C4C-898E-9688FBC50F25}">
      <dgm:prSet/>
      <dgm:spPr/>
      <dgm:t>
        <a:bodyPr/>
        <a:lstStyle/>
        <a:p>
          <a:endParaRPr lang="nl-NL"/>
        </a:p>
      </dgm:t>
    </dgm:pt>
    <dgm:pt modelId="{9C9BE8E6-E967-424F-8E03-ED6AEFB1A0F7}" type="sibTrans" cxnId="{DBF0A289-85ED-6C4C-898E-9688FBC50F25}">
      <dgm:prSet/>
      <dgm:spPr/>
      <dgm:t>
        <a:bodyPr/>
        <a:lstStyle/>
        <a:p>
          <a:endParaRPr lang="nl-NL"/>
        </a:p>
      </dgm:t>
    </dgm:pt>
    <dgm:pt modelId="{0AED9D5C-D3DD-A14A-9542-1332EE2CAAA4}" type="pres">
      <dgm:prSet presAssocID="{5E821C62-D118-48EA-86DD-85D09343E01A}" presName="Name0" presStyleCnt="0">
        <dgm:presLayoutVars>
          <dgm:dir/>
          <dgm:animLvl val="lvl"/>
          <dgm:resizeHandles val="exact"/>
        </dgm:presLayoutVars>
      </dgm:prSet>
      <dgm:spPr/>
    </dgm:pt>
    <dgm:pt modelId="{685D1F4F-F28F-574F-98DE-6CC5294851A9}" type="pres">
      <dgm:prSet presAssocID="{B541682C-2055-489C-AA27-F7F88C0C0EF1}" presName="linNode" presStyleCnt="0"/>
      <dgm:spPr/>
    </dgm:pt>
    <dgm:pt modelId="{0DF8E025-80DB-9E40-AC5D-37595D109E86}" type="pres">
      <dgm:prSet presAssocID="{B541682C-2055-489C-AA27-F7F88C0C0EF1}" presName="parentText" presStyleLbl="node1" presStyleIdx="0" presStyleCnt="11">
        <dgm:presLayoutVars>
          <dgm:chMax val="1"/>
          <dgm:bulletEnabled val="1"/>
        </dgm:presLayoutVars>
      </dgm:prSet>
      <dgm:spPr/>
    </dgm:pt>
    <dgm:pt modelId="{5CA70B76-0FD4-6B47-89BA-482D11F40B86}" type="pres">
      <dgm:prSet presAssocID="{B3CBCE5F-71A7-4B20-A340-019DF07FF914}" presName="sp" presStyleCnt="0"/>
      <dgm:spPr/>
    </dgm:pt>
    <dgm:pt modelId="{EE26EC0A-31B9-0948-99BC-B69BAAD6CA78}" type="pres">
      <dgm:prSet presAssocID="{2BBFF7F9-B279-4E5B-8328-36D022FF2D86}" presName="linNode" presStyleCnt="0"/>
      <dgm:spPr/>
    </dgm:pt>
    <dgm:pt modelId="{BCDD01F1-9DA3-7B44-B018-59A34500F343}" type="pres">
      <dgm:prSet presAssocID="{2BBFF7F9-B279-4E5B-8328-36D022FF2D86}" presName="parentText" presStyleLbl="node1" presStyleIdx="1" presStyleCnt="11">
        <dgm:presLayoutVars>
          <dgm:chMax val="1"/>
          <dgm:bulletEnabled val="1"/>
        </dgm:presLayoutVars>
      </dgm:prSet>
      <dgm:spPr/>
    </dgm:pt>
    <dgm:pt modelId="{70EB0E04-5CE3-6242-852E-9C65508C0E51}" type="pres">
      <dgm:prSet presAssocID="{819053DB-EF4D-4A7B-A1B2-E4338D9A3AFB}" presName="sp" presStyleCnt="0"/>
      <dgm:spPr/>
    </dgm:pt>
    <dgm:pt modelId="{176878BD-854A-BB4E-A580-DA0EE2B509A4}" type="pres">
      <dgm:prSet presAssocID="{9A815356-8D96-4174-8792-9F7B0F715FDD}" presName="linNode" presStyleCnt="0"/>
      <dgm:spPr/>
    </dgm:pt>
    <dgm:pt modelId="{A0695733-FE27-3B4A-B632-C823AD7810CE}" type="pres">
      <dgm:prSet presAssocID="{9A815356-8D96-4174-8792-9F7B0F715FDD}" presName="parentText" presStyleLbl="node1" presStyleIdx="2" presStyleCnt="11">
        <dgm:presLayoutVars>
          <dgm:chMax val="1"/>
          <dgm:bulletEnabled val="1"/>
        </dgm:presLayoutVars>
      </dgm:prSet>
      <dgm:spPr/>
    </dgm:pt>
    <dgm:pt modelId="{7C3E65EE-4BF7-AF4D-B5E0-68DE7ABC3CB4}" type="pres">
      <dgm:prSet presAssocID="{AABB56A4-C049-4B74-9D12-E9A26834114A}" presName="sp" presStyleCnt="0"/>
      <dgm:spPr/>
    </dgm:pt>
    <dgm:pt modelId="{6391313E-86F6-D241-BE9A-022C80ABFDDD}" type="pres">
      <dgm:prSet presAssocID="{9CD2F16E-BE7F-4CE3-A1E8-B0545A480CB9}" presName="linNode" presStyleCnt="0"/>
      <dgm:spPr/>
    </dgm:pt>
    <dgm:pt modelId="{9933CC68-A003-8E40-9FCC-2B0ED31FDCA7}" type="pres">
      <dgm:prSet presAssocID="{9CD2F16E-BE7F-4CE3-A1E8-B0545A480CB9}" presName="parentText" presStyleLbl="node1" presStyleIdx="3" presStyleCnt="11">
        <dgm:presLayoutVars>
          <dgm:chMax val="1"/>
          <dgm:bulletEnabled val="1"/>
        </dgm:presLayoutVars>
      </dgm:prSet>
      <dgm:spPr/>
    </dgm:pt>
    <dgm:pt modelId="{C72EA9F8-DF81-CD45-9C0B-275F03AB41F8}" type="pres">
      <dgm:prSet presAssocID="{7D356C9C-C879-44A6-A61C-403F0F3B4798}" presName="sp" presStyleCnt="0"/>
      <dgm:spPr/>
    </dgm:pt>
    <dgm:pt modelId="{B5B2CE2C-67C2-D347-B91A-87EAC20FA242}" type="pres">
      <dgm:prSet presAssocID="{10BA587C-041D-48A4-BB5C-1189A8B6C8F0}" presName="linNode" presStyleCnt="0"/>
      <dgm:spPr/>
    </dgm:pt>
    <dgm:pt modelId="{48BF60B9-2797-1648-B808-7B844A42FFEC}" type="pres">
      <dgm:prSet presAssocID="{10BA587C-041D-48A4-BB5C-1189A8B6C8F0}" presName="parentText" presStyleLbl="node1" presStyleIdx="4" presStyleCnt="11">
        <dgm:presLayoutVars>
          <dgm:chMax val="1"/>
          <dgm:bulletEnabled val="1"/>
        </dgm:presLayoutVars>
      </dgm:prSet>
      <dgm:spPr/>
    </dgm:pt>
    <dgm:pt modelId="{C7694667-5952-3B47-A2D1-2D1229BEBB1B}" type="pres">
      <dgm:prSet presAssocID="{752DA4C1-6232-4CFE-9807-41832BCBA42C}" presName="sp" presStyleCnt="0"/>
      <dgm:spPr/>
    </dgm:pt>
    <dgm:pt modelId="{8780E29E-114C-E148-8F67-579E7517BDC2}" type="pres">
      <dgm:prSet presAssocID="{C1B424F5-6E1F-434E-8CB8-DCDDC591777B}" presName="linNode" presStyleCnt="0"/>
      <dgm:spPr/>
    </dgm:pt>
    <dgm:pt modelId="{32779A3C-CADE-D44A-A515-040C969932E9}" type="pres">
      <dgm:prSet presAssocID="{C1B424F5-6E1F-434E-8CB8-DCDDC591777B}" presName="parentText" presStyleLbl="node1" presStyleIdx="5" presStyleCnt="11">
        <dgm:presLayoutVars>
          <dgm:chMax val="1"/>
          <dgm:bulletEnabled val="1"/>
        </dgm:presLayoutVars>
      </dgm:prSet>
      <dgm:spPr/>
    </dgm:pt>
    <dgm:pt modelId="{61FBF8D5-F003-AE43-BC98-C359B79199C9}" type="pres">
      <dgm:prSet presAssocID="{6F63EB96-39AE-423C-8F52-BA04418BB3E9}" presName="sp" presStyleCnt="0"/>
      <dgm:spPr/>
    </dgm:pt>
    <dgm:pt modelId="{35B27375-FD61-174F-8215-5AD66BB2525C}" type="pres">
      <dgm:prSet presAssocID="{2A7FE772-5CA9-4111-B0D9-2D55F1782243}" presName="linNode" presStyleCnt="0"/>
      <dgm:spPr/>
    </dgm:pt>
    <dgm:pt modelId="{71613F5B-F45B-624F-993D-C1070F41A036}" type="pres">
      <dgm:prSet presAssocID="{2A7FE772-5CA9-4111-B0D9-2D55F1782243}" presName="parentText" presStyleLbl="node1" presStyleIdx="6" presStyleCnt="11">
        <dgm:presLayoutVars>
          <dgm:chMax val="1"/>
          <dgm:bulletEnabled val="1"/>
        </dgm:presLayoutVars>
      </dgm:prSet>
      <dgm:spPr/>
    </dgm:pt>
    <dgm:pt modelId="{3F0EB718-9A5D-654E-B5BC-07D2A62052A8}" type="pres">
      <dgm:prSet presAssocID="{7C58D22E-C8E4-4719-B4CE-3285C792F6D1}" presName="sp" presStyleCnt="0"/>
      <dgm:spPr/>
    </dgm:pt>
    <dgm:pt modelId="{80B6D98F-8028-4E43-B622-DC48AD66962E}" type="pres">
      <dgm:prSet presAssocID="{E0C0DF68-D498-4754-896C-DC54B6493F6D}" presName="linNode" presStyleCnt="0"/>
      <dgm:spPr/>
    </dgm:pt>
    <dgm:pt modelId="{F0E8E221-A0D8-1346-AEAC-33B3D495F964}" type="pres">
      <dgm:prSet presAssocID="{E0C0DF68-D498-4754-896C-DC54B6493F6D}" presName="parentText" presStyleLbl="node1" presStyleIdx="7" presStyleCnt="11">
        <dgm:presLayoutVars>
          <dgm:chMax val="1"/>
          <dgm:bulletEnabled val="1"/>
        </dgm:presLayoutVars>
      </dgm:prSet>
      <dgm:spPr/>
    </dgm:pt>
    <dgm:pt modelId="{3D595AD5-E1B4-EA43-9794-EEE37AFAA796}" type="pres">
      <dgm:prSet presAssocID="{AC66BD08-4A79-415F-B7BC-AE00F91A543E}" presName="sp" presStyleCnt="0"/>
      <dgm:spPr/>
    </dgm:pt>
    <dgm:pt modelId="{25F8949B-8EBD-4440-9529-0FFFE33EC77D}" type="pres">
      <dgm:prSet presAssocID="{91EAB867-2AB6-46C6-AD52-0889FD0336BB}" presName="linNode" presStyleCnt="0"/>
      <dgm:spPr/>
    </dgm:pt>
    <dgm:pt modelId="{40366845-B0DF-EA49-B773-5C1C07EF893F}" type="pres">
      <dgm:prSet presAssocID="{91EAB867-2AB6-46C6-AD52-0889FD0336BB}" presName="parentText" presStyleLbl="node1" presStyleIdx="8" presStyleCnt="11">
        <dgm:presLayoutVars>
          <dgm:chMax val="1"/>
          <dgm:bulletEnabled val="1"/>
        </dgm:presLayoutVars>
      </dgm:prSet>
      <dgm:spPr/>
    </dgm:pt>
    <dgm:pt modelId="{11C4345E-7AFD-B940-BB76-C97450E944A1}" type="pres">
      <dgm:prSet presAssocID="{F3DC4986-CAA8-4E70-A5CB-2DCCCB13D010}" presName="sp" presStyleCnt="0"/>
      <dgm:spPr/>
    </dgm:pt>
    <dgm:pt modelId="{E1082FEE-8E6F-F443-849D-ABC4CBA00D99}" type="pres">
      <dgm:prSet presAssocID="{0FE065B9-D81E-4025-9F70-0FD78398B912}" presName="linNode" presStyleCnt="0"/>
      <dgm:spPr/>
    </dgm:pt>
    <dgm:pt modelId="{692B9DCB-1B38-204E-B240-34F1057D0F57}" type="pres">
      <dgm:prSet presAssocID="{0FE065B9-D81E-4025-9F70-0FD78398B912}" presName="parentText" presStyleLbl="node1" presStyleIdx="9" presStyleCnt="11">
        <dgm:presLayoutVars>
          <dgm:chMax val="1"/>
          <dgm:bulletEnabled val="1"/>
        </dgm:presLayoutVars>
      </dgm:prSet>
      <dgm:spPr/>
    </dgm:pt>
    <dgm:pt modelId="{976B7760-2B42-234F-AB76-4E83A319345E}" type="pres">
      <dgm:prSet presAssocID="{58E17578-2414-467E-9C3E-424D23811A3A}" presName="sp" presStyleCnt="0"/>
      <dgm:spPr/>
    </dgm:pt>
    <dgm:pt modelId="{9ED9E6E9-6077-DA40-BBAA-E31F9D335A3F}" type="pres">
      <dgm:prSet presAssocID="{ECC72929-0ACB-7B4A-A131-9FED603AB51A}" presName="linNode" presStyleCnt="0"/>
      <dgm:spPr/>
    </dgm:pt>
    <dgm:pt modelId="{54C91466-7291-944D-9C9A-BA7B6925CB61}" type="pres">
      <dgm:prSet presAssocID="{ECC72929-0ACB-7B4A-A131-9FED603AB51A}" presName="parentText" presStyleLbl="node1" presStyleIdx="10" presStyleCnt="11">
        <dgm:presLayoutVars>
          <dgm:chMax val="1"/>
          <dgm:bulletEnabled val="1"/>
        </dgm:presLayoutVars>
      </dgm:prSet>
      <dgm:spPr/>
    </dgm:pt>
  </dgm:ptLst>
  <dgm:cxnLst>
    <dgm:cxn modelId="{B0AB591F-D7BC-C642-826B-4053E1086FEF}" type="presOf" srcId="{9A815356-8D96-4174-8792-9F7B0F715FDD}" destId="{A0695733-FE27-3B4A-B632-C823AD7810CE}" srcOrd="0" destOrd="0" presId="urn:microsoft.com/office/officeart/2005/8/layout/vList5"/>
    <dgm:cxn modelId="{2ADB8723-ACB9-8E48-9714-547CCD501A2F}" type="presOf" srcId="{0FE065B9-D81E-4025-9F70-0FD78398B912}" destId="{692B9DCB-1B38-204E-B240-34F1057D0F57}" srcOrd="0" destOrd="0" presId="urn:microsoft.com/office/officeart/2005/8/layout/vList5"/>
    <dgm:cxn modelId="{7609EC26-44C8-0544-AF69-3C8A2D713AA3}" type="presOf" srcId="{E0C0DF68-D498-4754-896C-DC54B6493F6D}" destId="{F0E8E221-A0D8-1346-AEAC-33B3D495F964}" srcOrd="0" destOrd="0" presId="urn:microsoft.com/office/officeart/2005/8/layout/vList5"/>
    <dgm:cxn modelId="{D84E912F-D826-413C-9897-E4788AF02C07}" srcId="{5E821C62-D118-48EA-86DD-85D09343E01A}" destId="{B541682C-2055-489C-AA27-F7F88C0C0EF1}" srcOrd="0" destOrd="0" parTransId="{A03B1F8F-F680-4530-9A27-5D3C8E8A13DE}" sibTransId="{B3CBCE5F-71A7-4B20-A340-019DF07FF914}"/>
    <dgm:cxn modelId="{72625037-834F-4A45-A286-7233C086FF4C}" srcId="{5E821C62-D118-48EA-86DD-85D09343E01A}" destId="{9CD2F16E-BE7F-4CE3-A1E8-B0545A480CB9}" srcOrd="3" destOrd="0" parTransId="{84C67EE5-4202-454D-B78F-6B2B77524D37}" sibTransId="{7D356C9C-C879-44A6-A61C-403F0F3B4798}"/>
    <dgm:cxn modelId="{EC71D83E-0DBE-4D4F-A6FE-C350C041462D}" type="presOf" srcId="{B541682C-2055-489C-AA27-F7F88C0C0EF1}" destId="{0DF8E025-80DB-9E40-AC5D-37595D109E86}" srcOrd="0" destOrd="0" presId="urn:microsoft.com/office/officeart/2005/8/layout/vList5"/>
    <dgm:cxn modelId="{B00DE141-E615-C743-B58E-24F0DA7A1C72}" type="presOf" srcId="{C1B424F5-6E1F-434E-8CB8-DCDDC591777B}" destId="{32779A3C-CADE-D44A-A515-040C969932E9}" srcOrd="0" destOrd="0" presId="urn:microsoft.com/office/officeart/2005/8/layout/vList5"/>
    <dgm:cxn modelId="{B9DF7759-A393-134E-B404-50E5515BE074}" type="presOf" srcId="{2A7FE772-5CA9-4111-B0D9-2D55F1782243}" destId="{71613F5B-F45B-624F-993D-C1070F41A036}" srcOrd="0" destOrd="0" presId="urn:microsoft.com/office/officeart/2005/8/layout/vList5"/>
    <dgm:cxn modelId="{ABBCF86E-6377-294D-87EA-6E3391DF05D8}" type="presOf" srcId="{5E821C62-D118-48EA-86DD-85D09343E01A}" destId="{0AED9D5C-D3DD-A14A-9542-1332EE2CAAA4}" srcOrd="0" destOrd="0" presId="urn:microsoft.com/office/officeart/2005/8/layout/vList5"/>
    <dgm:cxn modelId="{A7B6526F-8472-EF49-81E0-78B08B957BA3}" type="presOf" srcId="{9CD2F16E-BE7F-4CE3-A1E8-B0545A480CB9}" destId="{9933CC68-A003-8E40-9FCC-2B0ED31FDCA7}" srcOrd="0" destOrd="0" presId="urn:microsoft.com/office/officeart/2005/8/layout/vList5"/>
    <dgm:cxn modelId="{06BE667C-63DD-3948-8603-081E1F22D798}" type="presOf" srcId="{10BA587C-041D-48A4-BB5C-1189A8B6C8F0}" destId="{48BF60B9-2797-1648-B808-7B844A42FFEC}" srcOrd="0" destOrd="0" presId="urn:microsoft.com/office/officeart/2005/8/layout/vList5"/>
    <dgm:cxn modelId="{E4A51286-F704-2348-AF49-26023FA6A52D}" type="presOf" srcId="{91EAB867-2AB6-46C6-AD52-0889FD0336BB}" destId="{40366845-B0DF-EA49-B773-5C1C07EF893F}" srcOrd="0" destOrd="0" presId="urn:microsoft.com/office/officeart/2005/8/layout/vList5"/>
    <dgm:cxn modelId="{DBF0A289-85ED-6C4C-898E-9688FBC50F25}" srcId="{5E821C62-D118-48EA-86DD-85D09343E01A}" destId="{ECC72929-0ACB-7B4A-A131-9FED603AB51A}" srcOrd="10" destOrd="0" parTransId="{F59DEA52-4A48-0A43-8D40-6412710F9F70}" sibTransId="{9C9BE8E6-E967-424F-8E03-ED6AEFB1A0F7}"/>
    <dgm:cxn modelId="{5A2F648D-0D6F-4487-8047-F74B25E6D6F9}" srcId="{5E821C62-D118-48EA-86DD-85D09343E01A}" destId="{C1B424F5-6E1F-434E-8CB8-DCDDC591777B}" srcOrd="5" destOrd="0" parTransId="{3D927E74-AFBE-4324-9DBC-C524BACDF5F9}" sibTransId="{6F63EB96-39AE-423C-8F52-BA04418BB3E9}"/>
    <dgm:cxn modelId="{47BA8792-3404-47E8-90B0-AFE768407524}" srcId="{5E821C62-D118-48EA-86DD-85D09343E01A}" destId="{2A7FE772-5CA9-4111-B0D9-2D55F1782243}" srcOrd="6" destOrd="0" parTransId="{0B25E61F-9E1A-4B18-BE56-1C4E238EEE7F}" sibTransId="{7C58D22E-C8E4-4719-B4CE-3285C792F6D1}"/>
    <dgm:cxn modelId="{08C50FA1-EAB3-484B-A798-CC38247789C0}" type="presOf" srcId="{ECC72929-0ACB-7B4A-A131-9FED603AB51A}" destId="{54C91466-7291-944D-9C9A-BA7B6925CB61}" srcOrd="0" destOrd="0" presId="urn:microsoft.com/office/officeart/2005/8/layout/vList5"/>
    <dgm:cxn modelId="{E9D83DBC-6689-4C15-85AC-9B5BE61C351C}" srcId="{5E821C62-D118-48EA-86DD-85D09343E01A}" destId="{10BA587C-041D-48A4-BB5C-1189A8B6C8F0}" srcOrd="4" destOrd="0" parTransId="{22ABFD09-DD8A-473A-967B-040FFD44901B}" sibTransId="{752DA4C1-6232-4CFE-9807-41832BCBA42C}"/>
    <dgm:cxn modelId="{02FFFDC1-1EA2-A14C-83BB-8B83BF5F8411}" type="presOf" srcId="{2BBFF7F9-B279-4E5B-8328-36D022FF2D86}" destId="{BCDD01F1-9DA3-7B44-B018-59A34500F343}" srcOrd="0" destOrd="0" presId="urn:microsoft.com/office/officeart/2005/8/layout/vList5"/>
    <dgm:cxn modelId="{2DBC63C3-2174-47AB-8F82-784036DDF576}" srcId="{5E821C62-D118-48EA-86DD-85D09343E01A}" destId="{9A815356-8D96-4174-8792-9F7B0F715FDD}" srcOrd="2" destOrd="0" parTransId="{9FE54F1F-7FC6-4FC7-8F77-A2330EF83D8D}" sibTransId="{AABB56A4-C049-4B74-9D12-E9A26834114A}"/>
    <dgm:cxn modelId="{27AF33C4-62A1-4144-A0A7-2A6A7DBFAC8D}" srcId="{5E821C62-D118-48EA-86DD-85D09343E01A}" destId="{E0C0DF68-D498-4754-896C-DC54B6493F6D}" srcOrd="7" destOrd="0" parTransId="{E5C2B39D-6B51-48EA-9FD5-944B339D3187}" sibTransId="{AC66BD08-4A79-415F-B7BC-AE00F91A543E}"/>
    <dgm:cxn modelId="{5459C6E1-472A-4BB6-8495-7C35B763BC81}" srcId="{5E821C62-D118-48EA-86DD-85D09343E01A}" destId="{2BBFF7F9-B279-4E5B-8328-36D022FF2D86}" srcOrd="1" destOrd="0" parTransId="{6D046223-BC10-461A-B33C-70A228466EB4}" sibTransId="{819053DB-EF4D-4A7B-A1B2-E4338D9A3AFB}"/>
    <dgm:cxn modelId="{8EB0A7E8-79AC-4B4D-A448-6C0C84C5ECEB}" srcId="{5E821C62-D118-48EA-86DD-85D09343E01A}" destId="{91EAB867-2AB6-46C6-AD52-0889FD0336BB}" srcOrd="8" destOrd="0" parTransId="{0C0706AF-3A9B-4F04-B47C-1AE002A74B98}" sibTransId="{F3DC4986-CAA8-4E70-A5CB-2DCCCB13D010}"/>
    <dgm:cxn modelId="{548452EE-F3C3-45F9-8F96-D535EEB341CA}" srcId="{5E821C62-D118-48EA-86DD-85D09343E01A}" destId="{0FE065B9-D81E-4025-9F70-0FD78398B912}" srcOrd="9" destOrd="0" parTransId="{68F0038A-37C4-4466-9243-A3EE31BDC080}" sibTransId="{58E17578-2414-467E-9C3E-424D23811A3A}"/>
    <dgm:cxn modelId="{80B5C9BD-A7B6-8B41-8A99-EC328374E423}" type="presParOf" srcId="{0AED9D5C-D3DD-A14A-9542-1332EE2CAAA4}" destId="{685D1F4F-F28F-574F-98DE-6CC5294851A9}" srcOrd="0" destOrd="0" presId="urn:microsoft.com/office/officeart/2005/8/layout/vList5"/>
    <dgm:cxn modelId="{07DF1864-AE18-BB4B-9EEB-CD2EA31DD2C3}" type="presParOf" srcId="{685D1F4F-F28F-574F-98DE-6CC5294851A9}" destId="{0DF8E025-80DB-9E40-AC5D-37595D109E86}" srcOrd="0" destOrd="0" presId="urn:microsoft.com/office/officeart/2005/8/layout/vList5"/>
    <dgm:cxn modelId="{88131003-EDEA-8C4E-9917-1446C2CE2482}" type="presParOf" srcId="{0AED9D5C-D3DD-A14A-9542-1332EE2CAAA4}" destId="{5CA70B76-0FD4-6B47-89BA-482D11F40B86}" srcOrd="1" destOrd="0" presId="urn:microsoft.com/office/officeart/2005/8/layout/vList5"/>
    <dgm:cxn modelId="{8605090D-45EF-5949-AA53-A4FC604DC6C6}" type="presParOf" srcId="{0AED9D5C-D3DD-A14A-9542-1332EE2CAAA4}" destId="{EE26EC0A-31B9-0948-99BC-B69BAAD6CA78}" srcOrd="2" destOrd="0" presId="urn:microsoft.com/office/officeart/2005/8/layout/vList5"/>
    <dgm:cxn modelId="{B38EC7E3-52F2-9B47-A617-41E4995B3DB8}" type="presParOf" srcId="{EE26EC0A-31B9-0948-99BC-B69BAAD6CA78}" destId="{BCDD01F1-9DA3-7B44-B018-59A34500F343}" srcOrd="0" destOrd="0" presId="urn:microsoft.com/office/officeart/2005/8/layout/vList5"/>
    <dgm:cxn modelId="{FD65D43F-1A64-8E44-A6E5-49D8C1CD7721}" type="presParOf" srcId="{0AED9D5C-D3DD-A14A-9542-1332EE2CAAA4}" destId="{70EB0E04-5CE3-6242-852E-9C65508C0E51}" srcOrd="3" destOrd="0" presId="urn:microsoft.com/office/officeart/2005/8/layout/vList5"/>
    <dgm:cxn modelId="{94BF6DC7-3679-1E4E-8A11-56F58030A3FB}" type="presParOf" srcId="{0AED9D5C-D3DD-A14A-9542-1332EE2CAAA4}" destId="{176878BD-854A-BB4E-A580-DA0EE2B509A4}" srcOrd="4" destOrd="0" presId="urn:microsoft.com/office/officeart/2005/8/layout/vList5"/>
    <dgm:cxn modelId="{A328B23D-C1AA-4C42-8FE2-3C683E980134}" type="presParOf" srcId="{176878BD-854A-BB4E-A580-DA0EE2B509A4}" destId="{A0695733-FE27-3B4A-B632-C823AD7810CE}" srcOrd="0" destOrd="0" presId="urn:microsoft.com/office/officeart/2005/8/layout/vList5"/>
    <dgm:cxn modelId="{2D92A113-2288-1242-BB42-AF8BE184A6CB}" type="presParOf" srcId="{0AED9D5C-D3DD-A14A-9542-1332EE2CAAA4}" destId="{7C3E65EE-4BF7-AF4D-B5E0-68DE7ABC3CB4}" srcOrd="5" destOrd="0" presId="urn:microsoft.com/office/officeart/2005/8/layout/vList5"/>
    <dgm:cxn modelId="{49F0E5AD-3C5A-F047-8258-409E1C6083EC}" type="presParOf" srcId="{0AED9D5C-D3DD-A14A-9542-1332EE2CAAA4}" destId="{6391313E-86F6-D241-BE9A-022C80ABFDDD}" srcOrd="6" destOrd="0" presId="urn:microsoft.com/office/officeart/2005/8/layout/vList5"/>
    <dgm:cxn modelId="{240243D2-A84B-6C41-A0E1-E63BAB15348E}" type="presParOf" srcId="{6391313E-86F6-D241-BE9A-022C80ABFDDD}" destId="{9933CC68-A003-8E40-9FCC-2B0ED31FDCA7}" srcOrd="0" destOrd="0" presId="urn:microsoft.com/office/officeart/2005/8/layout/vList5"/>
    <dgm:cxn modelId="{92A33407-330F-874A-8AFF-D6EA7F66CCBB}" type="presParOf" srcId="{0AED9D5C-D3DD-A14A-9542-1332EE2CAAA4}" destId="{C72EA9F8-DF81-CD45-9C0B-275F03AB41F8}" srcOrd="7" destOrd="0" presId="urn:microsoft.com/office/officeart/2005/8/layout/vList5"/>
    <dgm:cxn modelId="{1C3347EB-EB0E-2B4D-843A-6A2750F41C38}" type="presParOf" srcId="{0AED9D5C-D3DD-A14A-9542-1332EE2CAAA4}" destId="{B5B2CE2C-67C2-D347-B91A-87EAC20FA242}" srcOrd="8" destOrd="0" presId="urn:microsoft.com/office/officeart/2005/8/layout/vList5"/>
    <dgm:cxn modelId="{6633E26B-37FF-4A4C-BE80-B457DA4C6B88}" type="presParOf" srcId="{B5B2CE2C-67C2-D347-B91A-87EAC20FA242}" destId="{48BF60B9-2797-1648-B808-7B844A42FFEC}" srcOrd="0" destOrd="0" presId="urn:microsoft.com/office/officeart/2005/8/layout/vList5"/>
    <dgm:cxn modelId="{1D67F375-DE1E-5B49-9C4F-5CB21EF6630D}" type="presParOf" srcId="{0AED9D5C-D3DD-A14A-9542-1332EE2CAAA4}" destId="{C7694667-5952-3B47-A2D1-2D1229BEBB1B}" srcOrd="9" destOrd="0" presId="urn:microsoft.com/office/officeart/2005/8/layout/vList5"/>
    <dgm:cxn modelId="{C13FC4A8-A565-704E-B39F-F8C0E47815D3}" type="presParOf" srcId="{0AED9D5C-D3DD-A14A-9542-1332EE2CAAA4}" destId="{8780E29E-114C-E148-8F67-579E7517BDC2}" srcOrd="10" destOrd="0" presId="urn:microsoft.com/office/officeart/2005/8/layout/vList5"/>
    <dgm:cxn modelId="{FB2AECA9-F8C4-4548-8C73-7B93188AEB13}" type="presParOf" srcId="{8780E29E-114C-E148-8F67-579E7517BDC2}" destId="{32779A3C-CADE-D44A-A515-040C969932E9}" srcOrd="0" destOrd="0" presId="urn:microsoft.com/office/officeart/2005/8/layout/vList5"/>
    <dgm:cxn modelId="{26DE8BE4-9559-6247-8079-BF33D195F032}" type="presParOf" srcId="{0AED9D5C-D3DD-A14A-9542-1332EE2CAAA4}" destId="{61FBF8D5-F003-AE43-BC98-C359B79199C9}" srcOrd="11" destOrd="0" presId="urn:microsoft.com/office/officeart/2005/8/layout/vList5"/>
    <dgm:cxn modelId="{08E8BA2F-8A0A-E540-A834-7ABDFBEA7AD0}" type="presParOf" srcId="{0AED9D5C-D3DD-A14A-9542-1332EE2CAAA4}" destId="{35B27375-FD61-174F-8215-5AD66BB2525C}" srcOrd="12" destOrd="0" presId="urn:microsoft.com/office/officeart/2005/8/layout/vList5"/>
    <dgm:cxn modelId="{9F19797F-EA26-014A-9E46-4C0D42696783}" type="presParOf" srcId="{35B27375-FD61-174F-8215-5AD66BB2525C}" destId="{71613F5B-F45B-624F-993D-C1070F41A036}" srcOrd="0" destOrd="0" presId="urn:microsoft.com/office/officeart/2005/8/layout/vList5"/>
    <dgm:cxn modelId="{572255F2-D441-7540-A193-B14E694D0C80}" type="presParOf" srcId="{0AED9D5C-D3DD-A14A-9542-1332EE2CAAA4}" destId="{3F0EB718-9A5D-654E-B5BC-07D2A62052A8}" srcOrd="13" destOrd="0" presId="urn:microsoft.com/office/officeart/2005/8/layout/vList5"/>
    <dgm:cxn modelId="{202BC455-5F61-8E44-8236-DA541CC6F75F}" type="presParOf" srcId="{0AED9D5C-D3DD-A14A-9542-1332EE2CAAA4}" destId="{80B6D98F-8028-4E43-B622-DC48AD66962E}" srcOrd="14" destOrd="0" presId="urn:microsoft.com/office/officeart/2005/8/layout/vList5"/>
    <dgm:cxn modelId="{E36CC075-FE63-0645-A9FE-32A5385B45BF}" type="presParOf" srcId="{80B6D98F-8028-4E43-B622-DC48AD66962E}" destId="{F0E8E221-A0D8-1346-AEAC-33B3D495F964}" srcOrd="0" destOrd="0" presId="urn:microsoft.com/office/officeart/2005/8/layout/vList5"/>
    <dgm:cxn modelId="{01B53BAA-A82D-B243-AEAB-50C0A29FBC4E}" type="presParOf" srcId="{0AED9D5C-D3DD-A14A-9542-1332EE2CAAA4}" destId="{3D595AD5-E1B4-EA43-9794-EEE37AFAA796}" srcOrd="15" destOrd="0" presId="urn:microsoft.com/office/officeart/2005/8/layout/vList5"/>
    <dgm:cxn modelId="{E7617D26-E4F3-0A4A-8F6E-DF0C6098F0C9}" type="presParOf" srcId="{0AED9D5C-D3DD-A14A-9542-1332EE2CAAA4}" destId="{25F8949B-8EBD-4440-9529-0FFFE33EC77D}" srcOrd="16" destOrd="0" presId="urn:microsoft.com/office/officeart/2005/8/layout/vList5"/>
    <dgm:cxn modelId="{9C6D1409-1526-F749-810B-A8F577FD8531}" type="presParOf" srcId="{25F8949B-8EBD-4440-9529-0FFFE33EC77D}" destId="{40366845-B0DF-EA49-B773-5C1C07EF893F}" srcOrd="0" destOrd="0" presId="urn:microsoft.com/office/officeart/2005/8/layout/vList5"/>
    <dgm:cxn modelId="{A41AEE58-61A1-A64A-AC37-30629AD92C34}" type="presParOf" srcId="{0AED9D5C-D3DD-A14A-9542-1332EE2CAAA4}" destId="{11C4345E-7AFD-B940-BB76-C97450E944A1}" srcOrd="17" destOrd="0" presId="urn:microsoft.com/office/officeart/2005/8/layout/vList5"/>
    <dgm:cxn modelId="{18459BBF-A97A-FF43-88C7-95C2030D582D}" type="presParOf" srcId="{0AED9D5C-D3DD-A14A-9542-1332EE2CAAA4}" destId="{E1082FEE-8E6F-F443-849D-ABC4CBA00D99}" srcOrd="18" destOrd="0" presId="urn:microsoft.com/office/officeart/2005/8/layout/vList5"/>
    <dgm:cxn modelId="{2CBA3854-5859-1F46-A2FE-E9708468C304}" type="presParOf" srcId="{E1082FEE-8E6F-F443-849D-ABC4CBA00D99}" destId="{692B9DCB-1B38-204E-B240-34F1057D0F57}" srcOrd="0" destOrd="0" presId="urn:microsoft.com/office/officeart/2005/8/layout/vList5"/>
    <dgm:cxn modelId="{0A5B7449-0A54-9A44-896D-213ABB43D70B}" type="presParOf" srcId="{0AED9D5C-D3DD-A14A-9542-1332EE2CAAA4}" destId="{976B7760-2B42-234F-AB76-4E83A319345E}" srcOrd="19" destOrd="0" presId="urn:microsoft.com/office/officeart/2005/8/layout/vList5"/>
    <dgm:cxn modelId="{8FDDBBE8-ACC4-F144-BFB2-5F8EAB977351}" type="presParOf" srcId="{0AED9D5C-D3DD-A14A-9542-1332EE2CAAA4}" destId="{9ED9E6E9-6077-DA40-BBAA-E31F9D335A3F}" srcOrd="20" destOrd="0" presId="urn:microsoft.com/office/officeart/2005/8/layout/vList5"/>
    <dgm:cxn modelId="{73D5F72B-2F3F-5A4D-A6FE-2027D0E9AD5F}" type="presParOf" srcId="{9ED9E6E9-6077-DA40-BBAA-E31F9D335A3F}" destId="{54C91466-7291-944D-9C9A-BA7B6925CB6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30327-D720-40BD-BF3E-E6C892374CCF}"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85428DC8-6DC1-42F8-8C2D-2FE8C128DACC}">
      <dgm:prSet/>
      <dgm:spPr/>
      <dgm:t>
        <a:bodyPr/>
        <a:lstStyle/>
        <a:p>
          <a:r>
            <a:rPr lang="en-US" dirty="0"/>
            <a:t>Total</a:t>
          </a:r>
        </a:p>
      </dgm:t>
    </dgm:pt>
    <dgm:pt modelId="{722D65CD-E596-441D-8521-C03147848CDD}" type="parTrans" cxnId="{8E3EE4A9-12BD-4134-8B4D-07EB35BE8C93}">
      <dgm:prSet/>
      <dgm:spPr/>
      <dgm:t>
        <a:bodyPr/>
        <a:lstStyle/>
        <a:p>
          <a:endParaRPr lang="en-US"/>
        </a:p>
      </dgm:t>
    </dgm:pt>
    <dgm:pt modelId="{D3F4BC2F-A3A5-419C-88B8-0C1427817DB9}" type="sibTrans" cxnId="{8E3EE4A9-12BD-4134-8B4D-07EB35BE8C93}">
      <dgm:prSet/>
      <dgm:spPr/>
      <dgm:t>
        <a:bodyPr/>
        <a:lstStyle/>
        <a:p>
          <a:endParaRPr lang="en-US"/>
        </a:p>
      </dgm:t>
    </dgm:pt>
    <dgm:pt modelId="{6E4B5E2D-A521-4C6E-A380-78B9B5F204E2}">
      <dgm:prSet/>
      <dgm:spPr/>
      <dgm:t>
        <a:bodyPr/>
        <a:lstStyle/>
        <a:p>
          <a:r>
            <a:rPr lang="en-US" dirty="0"/>
            <a:t>Number of EC RFI letters</a:t>
          </a:r>
        </a:p>
        <a:p>
          <a:r>
            <a:rPr lang="en-US" b="1" dirty="0"/>
            <a:t>Pilot (476)</a:t>
          </a:r>
        </a:p>
        <a:p>
          <a:endParaRPr lang="en-US" b="1" dirty="0"/>
        </a:p>
      </dgm:t>
    </dgm:pt>
    <dgm:pt modelId="{B8164038-8B20-405F-865C-8AB90EA8D833}" type="parTrans" cxnId="{4A8A374D-459E-45AD-91E5-EF6826B3F3C8}">
      <dgm:prSet/>
      <dgm:spPr/>
      <dgm:t>
        <a:bodyPr/>
        <a:lstStyle/>
        <a:p>
          <a:endParaRPr lang="en-US"/>
        </a:p>
      </dgm:t>
    </dgm:pt>
    <dgm:pt modelId="{99D21E52-8EC8-40F4-9138-37C58E35931D}" type="sibTrans" cxnId="{4A8A374D-459E-45AD-91E5-EF6826B3F3C8}">
      <dgm:prSet/>
      <dgm:spPr/>
      <dgm:t>
        <a:bodyPr/>
        <a:lstStyle/>
        <a:p>
          <a:endParaRPr lang="en-US"/>
        </a:p>
      </dgm:t>
    </dgm:pt>
    <dgm:pt modelId="{420045F4-BF34-41B5-BAF5-4C09A011B9F7}">
      <dgm:prSet/>
      <dgm:spPr/>
      <dgm:t>
        <a:bodyPr/>
        <a:lstStyle/>
        <a:p>
          <a:r>
            <a:rPr lang="en-US"/>
            <a:t>Total</a:t>
          </a:r>
        </a:p>
      </dgm:t>
    </dgm:pt>
    <dgm:pt modelId="{ACC620F5-3535-4E28-8039-E831EE780C66}" type="parTrans" cxnId="{1EB7BF72-D439-4D4C-BAC9-5823C4A2E56F}">
      <dgm:prSet/>
      <dgm:spPr/>
      <dgm:t>
        <a:bodyPr/>
        <a:lstStyle/>
        <a:p>
          <a:endParaRPr lang="en-US"/>
        </a:p>
      </dgm:t>
    </dgm:pt>
    <dgm:pt modelId="{B98EF1E7-ED4D-4E87-BF58-135D423BAE68}" type="sibTrans" cxnId="{1EB7BF72-D439-4D4C-BAC9-5823C4A2E56F}">
      <dgm:prSet/>
      <dgm:spPr/>
      <dgm:t>
        <a:bodyPr/>
        <a:lstStyle/>
        <a:p>
          <a:endParaRPr lang="en-US"/>
        </a:p>
      </dgm:t>
    </dgm:pt>
    <dgm:pt modelId="{B2B6EB10-1D5C-412F-B1D4-389E6CFFBCAF}">
      <dgm:prSet/>
      <dgm:spPr/>
      <dgm:t>
        <a:bodyPr/>
        <a:lstStyle/>
        <a:p>
          <a:r>
            <a:rPr lang="en-US" dirty="0"/>
            <a:t>Processed 10/03/2023</a:t>
          </a:r>
        </a:p>
        <a:p>
          <a:r>
            <a:rPr lang="en-US" b="1" dirty="0"/>
            <a:t>Pilot </a:t>
          </a:r>
        </a:p>
        <a:p>
          <a:endParaRPr lang="en-US" b="1" dirty="0"/>
        </a:p>
        <a:p>
          <a:r>
            <a:rPr lang="en-US" b="1" u="none" dirty="0">
              <a:solidFill>
                <a:schemeClr val="accent2"/>
              </a:solidFill>
            </a:rPr>
            <a:t>(25%)</a:t>
          </a:r>
        </a:p>
      </dgm:t>
    </dgm:pt>
    <dgm:pt modelId="{E6750C55-0E47-4AC9-9614-1D34AA4DDEA9}" type="parTrans" cxnId="{346E8F81-1002-4944-A499-80018D92080D}">
      <dgm:prSet/>
      <dgm:spPr/>
      <dgm:t>
        <a:bodyPr/>
        <a:lstStyle/>
        <a:p>
          <a:endParaRPr lang="en-US"/>
        </a:p>
      </dgm:t>
    </dgm:pt>
    <dgm:pt modelId="{29F7D8C0-881A-4C77-977C-E9746919BD07}" type="sibTrans" cxnId="{346E8F81-1002-4944-A499-80018D92080D}">
      <dgm:prSet/>
      <dgm:spPr/>
      <dgm:t>
        <a:bodyPr/>
        <a:lstStyle/>
        <a:p>
          <a:endParaRPr lang="en-US"/>
        </a:p>
      </dgm:t>
    </dgm:pt>
    <dgm:pt modelId="{96DDD7FD-507F-49F9-BE26-EE5843AED3F8}">
      <dgm:prSet/>
      <dgm:spPr/>
      <dgm:t>
        <a:bodyPr/>
        <a:lstStyle/>
        <a:p>
          <a:r>
            <a:rPr lang="en-US"/>
            <a:t>Total</a:t>
          </a:r>
        </a:p>
      </dgm:t>
    </dgm:pt>
    <dgm:pt modelId="{95AF3F73-3CBF-4A9B-8DEA-53D67D1BE988}" type="parTrans" cxnId="{2CABCCAB-CA00-4E39-9C42-826A032AC2B2}">
      <dgm:prSet/>
      <dgm:spPr/>
      <dgm:t>
        <a:bodyPr/>
        <a:lstStyle/>
        <a:p>
          <a:endParaRPr lang="en-US"/>
        </a:p>
      </dgm:t>
    </dgm:pt>
    <dgm:pt modelId="{8BE429B1-FC2F-41C0-A9BA-2C96317654F3}" type="sibTrans" cxnId="{2CABCCAB-CA00-4E39-9C42-826A032AC2B2}">
      <dgm:prSet/>
      <dgm:spPr/>
      <dgm:t>
        <a:bodyPr/>
        <a:lstStyle/>
        <a:p>
          <a:endParaRPr lang="en-US"/>
        </a:p>
      </dgm:t>
    </dgm:pt>
    <dgm:pt modelId="{E5AB386C-459D-4056-B1E5-24DA8A314E76}">
      <dgm:prSet/>
      <dgm:spPr/>
      <dgm:t>
        <a:bodyPr/>
        <a:lstStyle/>
        <a:p>
          <a:r>
            <a:rPr lang="en-US" dirty="0"/>
            <a:t>Number of questions processed </a:t>
          </a:r>
        </a:p>
        <a:p>
          <a:r>
            <a:rPr lang="en-US" dirty="0"/>
            <a:t>10/03/2023</a:t>
          </a:r>
        </a:p>
        <a:p>
          <a:endParaRPr lang="en-US" b="1" dirty="0"/>
        </a:p>
        <a:p>
          <a:r>
            <a:rPr lang="en-US" b="1" dirty="0">
              <a:solidFill>
                <a:srgbClr val="FF0000"/>
              </a:solidFill>
            </a:rPr>
            <a:t>3647</a:t>
          </a:r>
        </a:p>
        <a:p>
          <a:endParaRPr lang="en-US" b="1" dirty="0"/>
        </a:p>
      </dgm:t>
    </dgm:pt>
    <dgm:pt modelId="{0D95F4BE-5E6F-4A25-AA9C-B19180E0B15A}" type="parTrans" cxnId="{D880AD99-0FF0-407C-BBBA-74E2182F71A5}">
      <dgm:prSet/>
      <dgm:spPr/>
      <dgm:t>
        <a:bodyPr/>
        <a:lstStyle/>
        <a:p>
          <a:endParaRPr lang="en-US"/>
        </a:p>
      </dgm:t>
    </dgm:pt>
    <dgm:pt modelId="{288534E7-F0B0-4582-AB62-5880DA52BA32}" type="sibTrans" cxnId="{D880AD99-0FF0-407C-BBBA-74E2182F71A5}">
      <dgm:prSet/>
      <dgm:spPr/>
      <dgm:t>
        <a:bodyPr/>
        <a:lstStyle/>
        <a:p>
          <a:endParaRPr lang="en-US"/>
        </a:p>
      </dgm:t>
    </dgm:pt>
    <dgm:pt modelId="{4D32AC9E-1219-9749-9F68-19F70D8F3D7A}" type="pres">
      <dgm:prSet presAssocID="{A6C30327-D720-40BD-BF3E-E6C892374CCF}" presName="Name0" presStyleCnt="0">
        <dgm:presLayoutVars>
          <dgm:dir/>
          <dgm:animLvl val="lvl"/>
          <dgm:resizeHandles val="exact"/>
        </dgm:presLayoutVars>
      </dgm:prSet>
      <dgm:spPr/>
    </dgm:pt>
    <dgm:pt modelId="{7560C6C7-F1D0-AB46-9F31-BE241C512377}" type="pres">
      <dgm:prSet presAssocID="{85428DC8-6DC1-42F8-8C2D-2FE8C128DACC}" presName="composite" presStyleCnt="0"/>
      <dgm:spPr/>
    </dgm:pt>
    <dgm:pt modelId="{745252BD-CDB9-434F-A908-3B04BE2F17F4}" type="pres">
      <dgm:prSet presAssocID="{85428DC8-6DC1-42F8-8C2D-2FE8C128DACC}" presName="parTx" presStyleLbl="alignNode1" presStyleIdx="0" presStyleCnt="3">
        <dgm:presLayoutVars>
          <dgm:chMax val="0"/>
          <dgm:chPref val="0"/>
        </dgm:presLayoutVars>
      </dgm:prSet>
      <dgm:spPr/>
    </dgm:pt>
    <dgm:pt modelId="{EA89608A-F934-F348-8CCA-5A939CE62CE0}" type="pres">
      <dgm:prSet presAssocID="{85428DC8-6DC1-42F8-8C2D-2FE8C128DACC}" presName="desTx" presStyleLbl="alignAccFollowNode1" presStyleIdx="0" presStyleCnt="3">
        <dgm:presLayoutVars/>
      </dgm:prSet>
      <dgm:spPr/>
    </dgm:pt>
    <dgm:pt modelId="{951210BD-4CA7-3848-BACA-60423D18D403}" type="pres">
      <dgm:prSet presAssocID="{D3F4BC2F-A3A5-419C-88B8-0C1427817DB9}" presName="space" presStyleCnt="0"/>
      <dgm:spPr/>
    </dgm:pt>
    <dgm:pt modelId="{10553C2D-1F6E-CE40-BD81-9C2D38F98917}" type="pres">
      <dgm:prSet presAssocID="{420045F4-BF34-41B5-BAF5-4C09A011B9F7}" presName="composite" presStyleCnt="0"/>
      <dgm:spPr/>
    </dgm:pt>
    <dgm:pt modelId="{70F804B1-6F53-394A-855F-01336DAC9D8C}" type="pres">
      <dgm:prSet presAssocID="{420045F4-BF34-41B5-BAF5-4C09A011B9F7}" presName="parTx" presStyleLbl="alignNode1" presStyleIdx="1" presStyleCnt="3">
        <dgm:presLayoutVars>
          <dgm:chMax val="0"/>
          <dgm:chPref val="0"/>
        </dgm:presLayoutVars>
      </dgm:prSet>
      <dgm:spPr/>
    </dgm:pt>
    <dgm:pt modelId="{A5AD6D50-5FDF-5E4E-8481-5CC471DBA24A}" type="pres">
      <dgm:prSet presAssocID="{420045F4-BF34-41B5-BAF5-4C09A011B9F7}" presName="desTx" presStyleLbl="alignAccFollowNode1" presStyleIdx="1" presStyleCnt="3">
        <dgm:presLayoutVars/>
      </dgm:prSet>
      <dgm:spPr/>
    </dgm:pt>
    <dgm:pt modelId="{0D388B8B-4BFB-2044-A713-9C2FDABDB44A}" type="pres">
      <dgm:prSet presAssocID="{B98EF1E7-ED4D-4E87-BF58-135D423BAE68}" presName="space" presStyleCnt="0"/>
      <dgm:spPr/>
    </dgm:pt>
    <dgm:pt modelId="{200C67EE-93B9-FB4C-B5E0-D6C8238E4A53}" type="pres">
      <dgm:prSet presAssocID="{96DDD7FD-507F-49F9-BE26-EE5843AED3F8}" presName="composite" presStyleCnt="0"/>
      <dgm:spPr/>
    </dgm:pt>
    <dgm:pt modelId="{6B806677-A2D0-5649-A4FD-A3689DEE8E84}" type="pres">
      <dgm:prSet presAssocID="{96DDD7FD-507F-49F9-BE26-EE5843AED3F8}" presName="parTx" presStyleLbl="alignNode1" presStyleIdx="2" presStyleCnt="3">
        <dgm:presLayoutVars>
          <dgm:chMax val="0"/>
          <dgm:chPref val="0"/>
        </dgm:presLayoutVars>
      </dgm:prSet>
      <dgm:spPr/>
    </dgm:pt>
    <dgm:pt modelId="{B8193E77-38ED-094D-8E06-2CBE5FF8E84D}" type="pres">
      <dgm:prSet presAssocID="{96DDD7FD-507F-49F9-BE26-EE5843AED3F8}" presName="desTx" presStyleLbl="alignAccFollowNode1" presStyleIdx="2" presStyleCnt="3">
        <dgm:presLayoutVars/>
      </dgm:prSet>
      <dgm:spPr/>
    </dgm:pt>
  </dgm:ptLst>
  <dgm:cxnLst>
    <dgm:cxn modelId="{89C19045-E1C5-0747-BC05-2C34B4BE777B}" type="presOf" srcId="{85428DC8-6DC1-42F8-8C2D-2FE8C128DACC}" destId="{745252BD-CDB9-434F-A908-3B04BE2F17F4}" srcOrd="0" destOrd="0" presId="urn:microsoft.com/office/officeart/2016/7/layout/HorizontalActionList"/>
    <dgm:cxn modelId="{4A8A374D-459E-45AD-91E5-EF6826B3F3C8}" srcId="{85428DC8-6DC1-42F8-8C2D-2FE8C128DACC}" destId="{6E4B5E2D-A521-4C6E-A380-78B9B5F204E2}" srcOrd="0" destOrd="0" parTransId="{B8164038-8B20-405F-865C-8AB90EA8D833}" sibTransId="{99D21E52-8EC8-40F4-9138-37C58E35931D}"/>
    <dgm:cxn modelId="{174D6561-EBC7-8641-B564-CDE111721010}" type="presOf" srcId="{6E4B5E2D-A521-4C6E-A380-78B9B5F204E2}" destId="{EA89608A-F934-F348-8CCA-5A939CE62CE0}" srcOrd="0" destOrd="0" presId="urn:microsoft.com/office/officeart/2016/7/layout/HorizontalActionList"/>
    <dgm:cxn modelId="{1EB7BF72-D439-4D4C-BAC9-5823C4A2E56F}" srcId="{A6C30327-D720-40BD-BF3E-E6C892374CCF}" destId="{420045F4-BF34-41B5-BAF5-4C09A011B9F7}" srcOrd="1" destOrd="0" parTransId="{ACC620F5-3535-4E28-8039-E831EE780C66}" sibTransId="{B98EF1E7-ED4D-4E87-BF58-135D423BAE68}"/>
    <dgm:cxn modelId="{346E8F81-1002-4944-A499-80018D92080D}" srcId="{420045F4-BF34-41B5-BAF5-4C09A011B9F7}" destId="{B2B6EB10-1D5C-412F-B1D4-389E6CFFBCAF}" srcOrd="0" destOrd="0" parTransId="{E6750C55-0E47-4AC9-9614-1D34AA4DDEA9}" sibTransId="{29F7D8C0-881A-4C77-977C-E9746919BD07}"/>
    <dgm:cxn modelId="{D880AD99-0FF0-407C-BBBA-74E2182F71A5}" srcId="{96DDD7FD-507F-49F9-BE26-EE5843AED3F8}" destId="{E5AB386C-459D-4056-B1E5-24DA8A314E76}" srcOrd="0" destOrd="0" parTransId="{0D95F4BE-5E6F-4A25-AA9C-B19180E0B15A}" sibTransId="{288534E7-F0B0-4582-AB62-5880DA52BA32}"/>
    <dgm:cxn modelId="{8E3EE4A9-12BD-4134-8B4D-07EB35BE8C93}" srcId="{A6C30327-D720-40BD-BF3E-E6C892374CCF}" destId="{85428DC8-6DC1-42F8-8C2D-2FE8C128DACC}" srcOrd="0" destOrd="0" parTransId="{722D65CD-E596-441D-8521-C03147848CDD}" sibTransId="{D3F4BC2F-A3A5-419C-88B8-0C1427817DB9}"/>
    <dgm:cxn modelId="{2CABCCAB-CA00-4E39-9C42-826A032AC2B2}" srcId="{A6C30327-D720-40BD-BF3E-E6C892374CCF}" destId="{96DDD7FD-507F-49F9-BE26-EE5843AED3F8}" srcOrd="2" destOrd="0" parTransId="{95AF3F73-3CBF-4A9B-8DEA-53D67D1BE988}" sibTransId="{8BE429B1-FC2F-41C0-A9BA-2C96317654F3}"/>
    <dgm:cxn modelId="{ADB677B2-4DB3-8C4E-AD68-F53D2E289B24}" type="presOf" srcId="{B2B6EB10-1D5C-412F-B1D4-389E6CFFBCAF}" destId="{A5AD6D50-5FDF-5E4E-8481-5CC471DBA24A}" srcOrd="0" destOrd="0" presId="urn:microsoft.com/office/officeart/2016/7/layout/HorizontalActionList"/>
    <dgm:cxn modelId="{A3AE05B3-4D4B-AE4F-9774-21D245EB37F5}" type="presOf" srcId="{420045F4-BF34-41B5-BAF5-4C09A011B9F7}" destId="{70F804B1-6F53-394A-855F-01336DAC9D8C}" srcOrd="0" destOrd="0" presId="urn:microsoft.com/office/officeart/2016/7/layout/HorizontalActionList"/>
    <dgm:cxn modelId="{4CEAF2CB-AE48-774F-90C8-954A5FF26386}" type="presOf" srcId="{A6C30327-D720-40BD-BF3E-E6C892374CCF}" destId="{4D32AC9E-1219-9749-9F68-19F70D8F3D7A}" srcOrd="0" destOrd="0" presId="urn:microsoft.com/office/officeart/2016/7/layout/HorizontalActionList"/>
    <dgm:cxn modelId="{584B55D9-2734-2D4A-AE1B-87328B3D4F81}" type="presOf" srcId="{96DDD7FD-507F-49F9-BE26-EE5843AED3F8}" destId="{6B806677-A2D0-5649-A4FD-A3689DEE8E84}" srcOrd="0" destOrd="0" presId="urn:microsoft.com/office/officeart/2016/7/layout/HorizontalActionList"/>
    <dgm:cxn modelId="{FD8DFADB-6C24-7F4E-A85B-7FBA3718FC2C}" type="presOf" srcId="{E5AB386C-459D-4056-B1E5-24DA8A314E76}" destId="{B8193E77-38ED-094D-8E06-2CBE5FF8E84D}" srcOrd="0" destOrd="0" presId="urn:microsoft.com/office/officeart/2016/7/layout/HorizontalActionList"/>
    <dgm:cxn modelId="{0D82C340-BF30-9448-ACDD-077D0AFE40C2}" type="presParOf" srcId="{4D32AC9E-1219-9749-9F68-19F70D8F3D7A}" destId="{7560C6C7-F1D0-AB46-9F31-BE241C512377}" srcOrd="0" destOrd="0" presId="urn:microsoft.com/office/officeart/2016/7/layout/HorizontalActionList"/>
    <dgm:cxn modelId="{38BAFD49-16AB-EB4F-8C6B-D95CB2F458A6}" type="presParOf" srcId="{7560C6C7-F1D0-AB46-9F31-BE241C512377}" destId="{745252BD-CDB9-434F-A908-3B04BE2F17F4}" srcOrd="0" destOrd="0" presId="urn:microsoft.com/office/officeart/2016/7/layout/HorizontalActionList"/>
    <dgm:cxn modelId="{4104CD93-17AB-2346-88D5-81420E11A41C}" type="presParOf" srcId="{7560C6C7-F1D0-AB46-9F31-BE241C512377}" destId="{EA89608A-F934-F348-8CCA-5A939CE62CE0}" srcOrd="1" destOrd="0" presId="urn:microsoft.com/office/officeart/2016/7/layout/HorizontalActionList"/>
    <dgm:cxn modelId="{1789193D-EE05-854B-878E-7337B4DEE1C0}" type="presParOf" srcId="{4D32AC9E-1219-9749-9F68-19F70D8F3D7A}" destId="{951210BD-4CA7-3848-BACA-60423D18D403}" srcOrd="1" destOrd="0" presId="urn:microsoft.com/office/officeart/2016/7/layout/HorizontalActionList"/>
    <dgm:cxn modelId="{2E0D005E-A6F7-7243-A757-50D7A98031A9}" type="presParOf" srcId="{4D32AC9E-1219-9749-9F68-19F70D8F3D7A}" destId="{10553C2D-1F6E-CE40-BD81-9C2D38F98917}" srcOrd="2" destOrd="0" presId="urn:microsoft.com/office/officeart/2016/7/layout/HorizontalActionList"/>
    <dgm:cxn modelId="{DA632EBE-4DC1-5546-88F4-4DC6D8570FF9}" type="presParOf" srcId="{10553C2D-1F6E-CE40-BD81-9C2D38F98917}" destId="{70F804B1-6F53-394A-855F-01336DAC9D8C}" srcOrd="0" destOrd="0" presId="urn:microsoft.com/office/officeart/2016/7/layout/HorizontalActionList"/>
    <dgm:cxn modelId="{CA60F260-0858-254B-A064-D03332118C92}" type="presParOf" srcId="{10553C2D-1F6E-CE40-BD81-9C2D38F98917}" destId="{A5AD6D50-5FDF-5E4E-8481-5CC471DBA24A}" srcOrd="1" destOrd="0" presId="urn:microsoft.com/office/officeart/2016/7/layout/HorizontalActionList"/>
    <dgm:cxn modelId="{6AFEF373-63FC-2A44-AFB6-E60079D678A8}" type="presParOf" srcId="{4D32AC9E-1219-9749-9F68-19F70D8F3D7A}" destId="{0D388B8B-4BFB-2044-A713-9C2FDABDB44A}" srcOrd="3" destOrd="0" presId="urn:microsoft.com/office/officeart/2016/7/layout/HorizontalActionList"/>
    <dgm:cxn modelId="{3162B8FA-8D5A-F644-8FBD-E6B131C550F3}" type="presParOf" srcId="{4D32AC9E-1219-9749-9F68-19F70D8F3D7A}" destId="{200C67EE-93B9-FB4C-B5E0-D6C8238E4A53}" srcOrd="4" destOrd="0" presId="urn:microsoft.com/office/officeart/2016/7/layout/HorizontalActionList"/>
    <dgm:cxn modelId="{58CAF22C-8A6E-BD4B-A2C2-B12DFB834555}" type="presParOf" srcId="{200C67EE-93B9-FB4C-B5E0-D6C8238E4A53}" destId="{6B806677-A2D0-5649-A4FD-A3689DEE8E84}" srcOrd="0" destOrd="0" presId="urn:microsoft.com/office/officeart/2016/7/layout/HorizontalActionList"/>
    <dgm:cxn modelId="{B3CA865A-CC7F-D441-8700-4126831F68A3}" type="presParOf" srcId="{200C67EE-93B9-FB4C-B5E0-D6C8238E4A53}" destId="{B8193E77-38ED-094D-8E06-2CBE5FF8E84D}"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9B0E1-63D0-428A-9838-1F5FC58A7B8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6BD595-C914-41B5-9264-E1BEAD84F97F}">
      <dgm:prSet/>
      <dgm:spPr/>
      <dgm:t>
        <a:bodyPr/>
        <a:lstStyle/>
        <a:p>
          <a:r>
            <a:rPr lang="en-GB" dirty="0"/>
            <a:t>Reviewed 128 clinical trials</a:t>
          </a:r>
          <a:endParaRPr lang="en-US" dirty="0"/>
        </a:p>
      </dgm:t>
    </dgm:pt>
    <dgm:pt modelId="{A6599889-92B9-4208-9C3D-CAABC156AC3B}" type="parTrans" cxnId="{3ADAE6F4-84F1-4445-A879-3DDCE39D0879}">
      <dgm:prSet/>
      <dgm:spPr/>
      <dgm:t>
        <a:bodyPr/>
        <a:lstStyle/>
        <a:p>
          <a:endParaRPr lang="en-US"/>
        </a:p>
      </dgm:t>
    </dgm:pt>
    <dgm:pt modelId="{D92C07D5-2A54-4B76-85FC-D53A4CE78287}" type="sibTrans" cxnId="{3ADAE6F4-84F1-4445-A879-3DDCE39D0879}">
      <dgm:prSet/>
      <dgm:spPr/>
      <dgm:t>
        <a:bodyPr/>
        <a:lstStyle/>
        <a:p>
          <a:endParaRPr lang="en-US"/>
        </a:p>
      </dgm:t>
    </dgm:pt>
    <dgm:pt modelId="{17C4E0B2-FEDB-4346-A6BA-50F3D6ECE83E}">
      <dgm:prSet/>
      <dgm:spPr/>
      <dgm:t>
        <a:bodyPr/>
        <a:lstStyle/>
        <a:p>
          <a:r>
            <a:rPr lang="en-GB" dirty="0"/>
            <a:t>Validated between 22/05/2017 and 16/11/2021</a:t>
          </a:r>
          <a:endParaRPr lang="en-US" dirty="0"/>
        </a:p>
      </dgm:t>
    </dgm:pt>
    <dgm:pt modelId="{BC79292D-52E1-449F-A3F3-3AD2F36F1FB3}" type="parTrans" cxnId="{87C4BD2F-261A-44C3-A552-DB5C78390B81}">
      <dgm:prSet/>
      <dgm:spPr/>
      <dgm:t>
        <a:bodyPr/>
        <a:lstStyle/>
        <a:p>
          <a:endParaRPr lang="en-US"/>
        </a:p>
      </dgm:t>
    </dgm:pt>
    <dgm:pt modelId="{522260AF-92A5-40B8-8B36-62667FE75641}" type="sibTrans" cxnId="{87C4BD2F-261A-44C3-A552-DB5C78390B81}">
      <dgm:prSet/>
      <dgm:spPr/>
      <dgm:t>
        <a:bodyPr/>
        <a:lstStyle/>
        <a:p>
          <a:endParaRPr lang="en-US"/>
        </a:p>
      </dgm:t>
    </dgm:pt>
    <dgm:pt modelId="{A3128F52-7FE0-4B19-AB09-06DBABB95380}">
      <dgm:prSet/>
      <dgm:spPr/>
      <dgm:t>
        <a:bodyPr/>
        <a:lstStyle/>
        <a:p>
          <a:r>
            <a:rPr lang="en-GB" dirty="0"/>
            <a:t>2017 (9), 2018 (32), 2019 (26), 2020 (32), 2021 (27)</a:t>
          </a:r>
          <a:endParaRPr lang="en-US" dirty="0"/>
        </a:p>
      </dgm:t>
    </dgm:pt>
    <dgm:pt modelId="{7D993692-2934-430F-8486-B4D67A0F8568}" type="parTrans" cxnId="{C8BB4427-3EA0-42E2-BE2E-92051BA939AD}">
      <dgm:prSet/>
      <dgm:spPr/>
      <dgm:t>
        <a:bodyPr/>
        <a:lstStyle/>
        <a:p>
          <a:endParaRPr lang="en-US"/>
        </a:p>
      </dgm:t>
    </dgm:pt>
    <dgm:pt modelId="{9F26408D-C291-4F56-A037-DB5C5F1D51C5}" type="sibTrans" cxnId="{C8BB4427-3EA0-42E2-BE2E-92051BA939AD}">
      <dgm:prSet/>
      <dgm:spPr/>
      <dgm:t>
        <a:bodyPr/>
        <a:lstStyle/>
        <a:p>
          <a:endParaRPr lang="en-US"/>
        </a:p>
      </dgm:t>
    </dgm:pt>
    <dgm:pt modelId="{C1BFA6E1-D089-420F-A647-A6F65212A62A}" type="pres">
      <dgm:prSet presAssocID="{4719B0E1-63D0-428A-9838-1F5FC58A7B81}" presName="root" presStyleCnt="0">
        <dgm:presLayoutVars>
          <dgm:dir/>
          <dgm:resizeHandles val="exact"/>
        </dgm:presLayoutVars>
      </dgm:prSet>
      <dgm:spPr/>
    </dgm:pt>
    <dgm:pt modelId="{7E558248-40DE-4520-8976-C589230740AD}" type="pres">
      <dgm:prSet presAssocID="{316BD595-C914-41B5-9264-E1BEAD84F97F}" presName="compNode" presStyleCnt="0"/>
      <dgm:spPr/>
    </dgm:pt>
    <dgm:pt modelId="{9676196E-DB16-49A2-B9A6-07753BD5D77E}" type="pres">
      <dgm:prSet presAssocID="{316BD595-C914-41B5-9264-E1BEAD84F97F}" presName="bgRect" presStyleLbl="bgShp" presStyleIdx="0" presStyleCnt="3"/>
      <dgm:spPr/>
    </dgm:pt>
    <dgm:pt modelId="{0716F67B-8345-4BC5-A940-0B5DDBE384DC}" type="pres">
      <dgm:prSet presAssocID="{316BD595-C914-41B5-9264-E1BEAD84F9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73839B93-7EAE-4900-88D5-3C64412DAA24}" type="pres">
      <dgm:prSet presAssocID="{316BD595-C914-41B5-9264-E1BEAD84F97F}" presName="spaceRect" presStyleCnt="0"/>
      <dgm:spPr/>
    </dgm:pt>
    <dgm:pt modelId="{FCE3E0FE-02FE-42C6-95BA-6881B1C5020D}" type="pres">
      <dgm:prSet presAssocID="{316BD595-C914-41B5-9264-E1BEAD84F97F}" presName="parTx" presStyleLbl="revTx" presStyleIdx="0" presStyleCnt="3">
        <dgm:presLayoutVars>
          <dgm:chMax val="0"/>
          <dgm:chPref val="0"/>
        </dgm:presLayoutVars>
      </dgm:prSet>
      <dgm:spPr/>
    </dgm:pt>
    <dgm:pt modelId="{DD7C0465-C505-46DB-A1D5-36F20F13E16E}" type="pres">
      <dgm:prSet presAssocID="{D92C07D5-2A54-4B76-85FC-D53A4CE78287}" presName="sibTrans" presStyleCnt="0"/>
      <dgm:spPr/>
    </dgm:pt>
    <dgm:pt modelId="{7B7322DE-064C-4B75-8179-D404DE2D3096}" type="pres">
      <dgm:prSet presAssocID="{17C4E0B2-FEDB-4346-A6BA-50F3D6ECE83E}" presName="compNode" presStyleCnt="0"/>
      <dgm:spPr/>
    </dgm:pt>
    <dgm:pt modelId="{7EC9D695-7D5E-4F95-8E2D-920244060D8D}" type="pres">
      <dgm:prSet presAssocID="{17C4E0B2-FEDB-4346-A6BA-50F3D6ECE83E}" presName="bgRect" presStyleLbl="bgShp" presStyleIdx="1" presStyleCnt="3"/>
      <dgm:spPr/>
    </dgm:pt>
    <dgm:pt modelId="{963FE55F-AB9D-4BCC-A8C4-DE6DE9AB6727}" type="pres">
      <dgm:prSet presAssocID="{17C4E0B2-FEDB-4346-A6BA-50F3D6ECE8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nkje"/>
        </a:ext>
      </dgm:extLst>
    </dgm:pt>
    <dgm:pt modelId="{04B32F85-D071-4A46-A2FE-22FB4E2E4146}" type="pres">
      <dgm:prSet presAssocID="{17C4E0B2-FEDB-4346-A6BA-50F3D6ECE83E}" presName="spaceRect" presStyleCnt="0"/>
      <dgm:spPr/>
    </dgm:pt>
    <dgm:pt modelId="{C639E5CF-6251-4E28-A12C-A183764A135F}" type="pres">
      <dgm:prSet presAssocID="{17C4E0B2-FEDB-4346-A6BA-50F3D6ECE83E}" presName="parTx" presStyleLbl="revTx" presStyleIdx="1" presStyleCnt="3">
        <dgm:presLayoutVars>
          <dgm:chMax val="0"/>
          <dgm:chPref val="0"/>
        </dgm:presLayoutVars>
      </dgm:prSet>
      <dgm:spPr/>
    </dgm:pt>
    <dgm:pt modelId="{B01B425F-1D18-4FA8-AACA-1615CE1082ED}" type="pres">
      <dgm:prSet presAssocID="{522260AF-92A5-40B8-8B36-62667FE75641}" presName="sibTrans" presStyleCnt="0"/>
      <dgm:spPr/>
    </dgm:pt>
    <dgm:pt modelId="{971D842D-FD24-4661-8DF5-E410D502660C}" type="pres">
      <dgm:prSet presAssocID="{A3128F52-7FE0-4B19-AB09-06DBABB95380}" presName="compNode" presStyleCnt="0"/>
      <dgm:spPr/>
    </dgm:pt>
    <dgm:pt modelId="{21E2B6EC-85A9-4C0A-8213-1486A8E05E01}" type="pres">
      <dgm:prSet presAssocID="{A3128F52-7FE0-4B19-AB09-06DBABB95380}" presName="bgRect" presStyleLbl="bgShp" presStyleIdx="2" presStyleCnt="3"/>
      <dgm:spPr/>
    </dgm:pt>
    <dgm:pt modelId="{181D3CC3-F0BB-4B03-9084-DA3B545F15D5}" type="pres">
      <dgm:prSet presAssocID="{A3128F52-7FE0-4B19-AB09-06DBABB953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op"/>
        </a:ext>
      </dgm:extLst>
    </dgm:pt>
    <dgm:pt modelId="{7953FEEE-43E2-424E-AA93-01CFD0BFE013}" type="pres">
      <dgm:prSet presAssocID="{A3128F52-7FE0-4B19-AB09-06DBABB95380}" presName="spaceRect" presStyleCnt="0"/>
      <dgm:spPr/>
    </dgm:pt>
    <dgm:pt modelId="{D0E6D744-24AF-44C9-899C-097AC974CA5A}" type="pres">
      <dgm:prSet presAssocID="{A3128F52-7FE0-4B19-AB09-06DBABB95380}" presName="parTx" presStyleLbl="revTx" presStyleIdx="2" presStyleCnt="3">
        <dgm:presLayoutVars>
          <dgm:chMax val="0"/>
          <dgm:chPref val="0"/>
        </dgm:presLayoutVars>
      </dgm:prSet>
      <dgm:spPr/>
    </dgm:pt>
  </dgm:ptLst>
  <dgm:cxnLst>
    <dgm:cxn modelId="{C8BB4427-3EA0-42E2-BE2E-92051BA939AD}" srcId="{4719B0E1-63D0-428A-9838-1F5FC58A7B81}" destId="{A3128F52-7FE0-4B19-AB09-06DBABB95380}" srcOrd="2" destOrd="0" parTransId="{7D993692-2934-430F-8486-B4D67A0F8568}" sibTransId="{9F26408D-C291-4F56-A037-DB5C5F1D51C5}"/>
    <dgm:cxn modelId="{87C4BD2F-261A-44C3-A552-DB5C78390B81}" srcId="{4719B0E1-63D0-428A-9838-1F5FC58A7B81}" destId="{17C4E0B2-FEDB-4346-A6BA-50F3D6ECE83E}" srcOrd="1" destOrd="0" parTransId="{BC79292D-52E1-449F-A3F3-3AD2F36F1FB3}" sibTransId="{522260AF-92A5-40B8-8B36-62667FE75641}"/>
    <dgm:cxn modelId="{8902043C-FB4F-4FB0-BB04-00924E469607}" type="presOf" srcId="{A3128F52-7FE0-4B19-AB09-06DBABB95380}" destId="{D0E6D744-24AF-44C9-899C-097AC974CA5A}" srcOrd="0" destOrd="0" presId="urn:microsoft.com/office/officeart/2018/2/layout/IconVerticalSolidList"/>
    <dgm:cxn modelId="{F958409F-A470-46B0-9152-1C329D4A2363}" type="presOf" srcId="{4719B0E1-63D0-428A-9838-1F5FC58A7B81}" destId="{C1BFA6E1-D089-420F-A647-A6F65212A62A}" srcOrd="0" destOrd="0" presId="urn:microsoft.com/office/officeart/2018/2/layout/IconVerticalSolidList"/>
    <dgm:cxn modelId="{C1B3D1C7-D0F6-44C9-BD82-1545FBF9A7F3}" type="presOf" srcId="{17C4E0B2-FEDB-4346-A6BA-50F3D6ECE83E}" destId="{C639E5CF-6251-4E28-A12C-A183764A135F}" srcOrd="0" destOrd="0" presId="urn:microsoft.com/office/officeart/2018/2/layout/IconVerticalSolidList"/>
    <dgm:cxn modelId="{E2A053D0-B454-4852-9B10-F3212C870763}" type="presOf" srcId="{316BD595-C914-41B5-9264-E1BEAD84F97F}" destId="{FCE3E0FE-02FE-42C6-95BA-6881B1C5020D}" srcOrd="0" destOrd="0" presId="urn:microsoft.com/office/officeart/2018/2/layout/IconVerticalSolidList"/>
    <dgm:cxn modelId="{3ADAE6F4-84F1-4445-A879-3DDCE39D0879}" srcId="{4719B0E1-63D0-428A-9838-1F5FC58A7B81}" destId="{316BD595-C914-41B5-9264-E1BEAD84F97F}" srcOrd="0" destOrd="0" parTransId="{A6599889-92B9-4208-9C3D-CAABC156AC3B}" sibTransId="{D92C07D5-2A54-4B76-85FC-D53A4CE78287}"/>
    <dgm:cxn modelId="{883E7562-0F4C-4C1A-B663-47D79554161A}" type="presParOf" srcId="{C1BFA6E1-D089-420F-A647-A6F65212A62A}" destId="{7E558248-40DE-4520-8976-C589230740AD}" srcOrd="0" destOrd="0" presId="urn:microsoft.com/office/officeart/2018/2/layout/IconVerticalSolidList"/>
    <dgm:cxn modelId="{C2D48F46-758B-4FFE-A173-3549B2BCDC3A}" type="presParOf" srcId="{7E558248-40DE-4520-8976-C589230740AD}" destId="{9676196E-DB16-49A2-B9A6-07753BD5D77E}" srcOrd="0" destOrd="0" presId="urn:microsoft.com/office/officeart/2018/2/layout/IconVerticalSolidList"/>
    <dgm:cxn modelId="{F7D84C81-76AF-4DF0-94FC-AA6AE87822C5}" type="presParOf" srcId="{7E558248-40DE-4520-8976-C589230740AD}" destId="{0716F67B-8345-4BC5-A940-0B5DDBE384DC}" srcOrd="1" destOrd="0" presId="urn:microsoft.com/office/officeart/2018/2/layout/IconVerticalSolidList"/>
    <dgm:cxn modelId="{6D1E183B-1995-4D6F-8582-C309888AE204}" type="presParOf" srcId="{7E558248-40DE-4520-8976-C589230740AD}" destId="{73839B93-7EAE-4900-88D5-3C64412DAA24}" srcOrd="2" destOrd="0" presId="urn:microsoft.com/office/officeart/2018/2/layout/IconVerticalSolidList"/>
    <dgm:cxn modelId="{BC745653-3D0B-4770-91C5-F12BEED7B443}" type="presParOf" srcId="{7E558248-40DE-4520-8976-C589230740AD}" destId="{FCE3E0FE-02FE-42C6-95BA-6881B1C5020D}" srcOrd="3" destOrd="0" presId="urn:microsoft.com/office/officeart/2018/2/layout/IconVerticalSolidList"/>
    <dgm:cxn modelId="{1F2BF63D-F73F-485C-8D6B-EF0F15747EA7}" type="presParOf" srcId="{C1BFA6E1-D089-420F-A647-A6F65212A62A}" destId="{DD7C0465-C505-46DB-A1D5-36F20F13E16E}" srcOrd="1" destOrd="0" presId="urn:microsoft.com/office/officeart/2018/2/layout/IconVerticalSolidList"/>
    <dgm:cxn modelId="{769FFEF3-0C03-489B-803C-F363703A4BC9}" type="presParOf" srcId="{C1BFA6E1-D089-420F-A647-A6F65212A62A}" destId="{7B7322DE-064C-4B75-8179-D404DE2D3096}" srcOrd="2" destOrd="0" presId="urn:microsoft.com/office/officeart/2018/2/layout/IconVerticalSolidList"/>
    <dgm:cxn modelId="{09FF2161-AEB5-4399-A514-181C317F776F}" type="presParOf" srcId="{7B7322DE-064C-4B75-8179-D404DE2D3096}" destId="{7EC9D695-7D5E-4F95-8E2D-920244060D8D}" srcOrd="0" destOrd="0" presId="urn:microsoft.com/office/officeart/2018/2/layout/IconVerticalSolidList"/>
    <dgm:cxn modelId="{3ED34B78-AC41-4352-B1F6-2A53A2BF9123}" type="presParOf" srcId="{7B7322DE-064C-4B75-8179-D404DE2D3096}" destId="{963FE55F-AB9D-4BCC-A8C4-DE6DE9AB6727}" srcOrd="1" destOrd="0" presId="urn:microsoft.com/office/officeart/2018/2/layout/IconVerticalSolidList"/>
    <dgm:cxn modelId="{4BB8AA0B-D5A3-40B7-BEA5-41DC8B50FF29}" type="presParOf" srcId="{7B7322DE-064C-4B75-8179-D404DE2D3096}" destId="{04B32F85-D071-4A46-A2FE-22FB4E2E4146}" srcOrd="2" destOrd="0" presId="urn:microsoft.com/office/officeart/2018/2/layout/IconVerticalSolidList"/>
    <dgm:cxn modelId="{3EB57186-84F0-4413-A326-A37E326BC754}" type="presParOf" srcId="{7B7322DE-064C-4B75-8179-D404DE2D3096}" destId="{C639E5CF-6251-4E28-A12C-A183764A135F}" srcOrd="3" destOrd="0" presId="urn:microsoft.com/office/officeart/2018/2/layout/IconVerticalSolidList"/>
    <dgm:cxn modelId="{635E1682-4B63-41DF-A336-AD97FB8CE78B}" type="presParOf" srcId="{C1BFA6E1-D089-420F-A647-A6F65212A62A}" destId="{B01B425F-1D18-4FA8-AACA-1615CE1082ED}" srcOrd="3" destOrd="0" presId="urn:microsoft.com/office/officeart/2018/2/layout/IconVerticalSolidList"/>
    <dgm:cxn modelId="{97119BCA-D76F-4AF6-9547-EC28D29488D2}" type="presParOf" srcId="{C1BFA6E1-D089-420F-A647-A6F65212A62A}" destId="{971D842D-FD24-4661-8DF5-E410D502660C}" srcOrd="4" destOrd="0" presId="urn:microsoft.com/office/officeart/2018/2/layout/IconVerticalSolidList"/>
    <dgm:cxn modelId="{2A5DF2AC-9127-47E1-9079-6FC5492328E1}" type="presParOf" srcId="{971D842D-FD24-4661-8DF5-E410D502660C}" destId="{21E2B6EC-85A9-4C0A-8213-1486A8E05E01}" srcOrd="0" destOrd="0" presId="urn:microsoft.com/office/officeart/2018/2/layout/IconVerticalSolidList"/>
    <dgm:cxn modelId="{6FD9870A-9B25-44E0-B4FA-38AC6CBD443E}" type="presParOf" srcId="{971D842D-FD24-4661-8DF5-E410D502660C}" destId="{181D3CC3-F0BB-4B03-9084-DA3B545F15D5}" srcOrd="1" destOrd="0" presId="urn:microsoft.com/office/officeart/2018/2/layout/IconVerticalSolidList"/>
    <dgm:cxn modelId="{0EA157D1-AD98-467B-9DF5-D4C465FCAB0D}" type="presParOf" srcId="{971D842D-FD24-4661-8DF5-E410D502660C}" destId="{7953FEEE-43E2-424E-AA93-01CFD0BFE013}" srcOrd="2" destOrd="0" presId="urn:microsoft.com/office/officeart/2018/2/layout/IconVerticalSolidList"/>
    <dgm:cxn modelId="{38DB67CD-4C68-4E45-A495-4A0F848A66E0}" type="presParOf" srcId="{971D842D-FD24-4661-8DF5-E410D502660C}" destId="{D0E6D744-24AF-44C9-899C-097AC974CA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C30327-D720-40BD-BF3E-E6C892374CCF}"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5428DC8-6DC1-42F8-8C2D-2FE8C128DACC}">
      <dgm:prSet/>
      <dgm:spPr/>
      <dgm:t>
        <a:bodyPr/>
        <a:lstStyle/>
        <a:p>
          <a:pPr>
            <a:lnSpc>
              <a:spcPct val="100000"/>
            </a:lnSpc>
          </a:pPr>
          <a:r>
            <a:rPr lang="en-US"/>
            <a:t>Total</a:t>
          </a:r>
        </a:p>
      </dgm:t>
    </dgm:pt>
    <dgm:pt modelId="{722D65CD-E596-441D-8521-C03147848CDD}" type="parTrans" cxnId="{8E3EE4A9-12BD-4134-8B4D-07EB35BE8C93}">
      <dgm:prSet/>
      <dgm:spPr/>
      <dgm:t>
        <a:bodyPr/>
        <a:lstStyle/>
        <a:p>
          <a:endParaRPr lang="en-US"/>
        </a:p>
      </dgm:t>
    </dgm:pt>
    <dgm:pt modelId="{D3F4BC2F-A3A5-419C-88B8-0C1427817DB9}" type="sibTrans" cxnId="{8E3EE4A9-12BD-4134-8B4D-07EB35BE8C93}">
      <dgm:prSet/>
      <dgm:spPr/>
      <dgm:t>
        <a:bodyPr/>
        <a:lstStyle/>
        <a:p>
          <a:endParaRPr lang="en-US"/>
        </a:p>
      </dgm:t>
    </dgm:pt>
    <dgm:pt modelId="{6E4B5E2D-A521-4C6E-A380-78B9B5F204E2}">
      <dgm:prSet/>
      <dgm:spPr/>
      <dgm:t>
        <a:bodyPr/>
        <a:lstStyle/>
        <a:p>
          <a:pPr>
            <a:lnSpc>
              <a:spcPct val="100000"/>
            </a:lnSpc>
          </a:pPr>
          <a:r>
            <a:rPr lang="en-US" dirty="0"/>
            <a:t>Number of EC RFI questions</a:t>
          </a:r>
        </a:p>
        <a:p>
          <a:pPr>
            <a:lnSpc>
              <a:spcPct val="100000"/>
            </a:lnSpc>
          </a:pPr>
          <a:r>
            <a:rPr lang="en-US" b="1" dirty="0"/>
            <a:t>3647</a:t>
          </a:r>
        </a:p>
      </dgm:t>
    </dgm:pt>
    <dgm:pt modelId="{B8164038-8B20-405F-865C-8AB90EA8D833}" type="parTrans" cxnId="{4A8A374D-459E-45AD-91E5-EF6826B3F3C8}">
      <dgm:prSet/>
      <dgm:spPr/>
      <dgm:t>
        <a:bodyPr/>
        <a:lstStyle/>
        <a:p>
          <a:endParaRPr lang="en-US"/>
        </a:p>
      </dgm:t>
    </dgm:pt>
    <dgm:pt modelId="{99D21E52-8EC8-40F4-9138-37C58E35931D}" type="sibTrans" cxnId="{4A8A374D-459E-45AD-91E5-EF6826B3F3C8}">
      <dgm:prSet/>
      <dgm:spPr/>
      <dgm:t>
        <a:bodyPr/>
        <a:lstStyle/>
        <a:p>
          <a:endParaRPr lang="en-US"/>
        </a:p>
      </dgm:t>
    </dgm:pt>
    <dgm:pt modelId="{420045F4-BF34-41B5-BAF5-4C09A011B9F7}">
      <dgm:prSet/>
      <dgm:spPr/>
      <dgm:t>
        <a:bodyPr/>
        <a:lstStyle/>
        <a:p>
          <a:pPr>
            <a:lnSpc>
              <a:spcPct val="100000"/>
            </a:lnSpc>
          </a:pPr>
          <a:r>
            <a:rPr lang="en-US"/>
            <a:t>Total</a:t>
          </a:r>
        </a:p>
      </dgm:t>
    </dgm:pt>
    <dgm:pt modelId="{ACC620F5-3535-4E28-8039-E831EE780C66}" type="parTrans" cxnId="{1EB7BF72-D439-4D4C-BAC9-5823C4A2E56F}">
      <dgm:prSet/>
      <dgm:spPr/>
      <dgm:t>
        <a:bodyPr/>
        <a:lstStyle/>
        <a:p>
          <a:endParaRPr lang="en-US"/>
        </a:p>
      </dgm:t>
    </dgm:pt>
    <dgm:pt modelId="{B98EF1E7-ED4D-4E87-BF58-135D423BAE68}" type="sibTrans" cxnId="{1EB7BF72-D439-4D4C-BAC9-5823C4A2E56F}">
      <dgm:prSet/>
      <dgm:spPr/>
      <dgm:t>
        <a:bodyPr/>
        <a:lstStyle/>
        <a:p>
          <a:endParaRPr lang="en-US"/>
        </a:p>
      </dgm:t>
    </dgm:pt>
    <dgm:pt modelId="{B2B6EB10-1D5C-412F-B1D4-389E6CFFBCAF}">
      <dgm:prSet/>
      <dgm:spPr/>
      <dgm:t>
        <a:bodyPr/>
        <a:lstStyle/>
        <a:p>
          <a:pPr>
            <a:lnSpc>
              <a:spcPct val="100000"/>
            </a:lnSpc>
          </a:pPr>
          <a:r>
            <a:rPr lang="en-US" dirty="0"/>
            <a:t>Number of EC RFI questions on </a:t>
          </a:r>
          <a:r>
            <a:rPr lang="en-US" u="sng" dirty="0"/>
            <a:t>part I</a:t>
          </a:r>
        </a:p>
        <a:p>
          <a:pPr>
            <a:lnSpc>
              <a:spcPct val="100000"/>
            </a:lnSpc>
          </a:pPr>
          <a:r>
            <a:rPr lang="en-US" b="1" u="none" dirty="0"/>
            <a:t>444</a:t>
          </a:r>
        </a:p>
      </dgm:t>
    </dgm:pt>
    <dgm:pt modelId="{E6750C55-0E47-4AC9-9614-1D34AA4DDEA9}" type="parTrans" cxnId="{346E8F81-1002-4944-A499-80018D92080D}">
      <dgm:prSet/>
      <dgm:spPr/>
      <dgm:t>
        <a:bodyPr/>
        <a:lstStyle/>
        <a:p>
          <a:endParaRPr lang="en-US"/>
        </a:p>
      </dgm:t>
    </dgm:pt>
    <dgm:pt modelId="{29F7D8C0-881A-4C77-977C-E9746919BD07}" type="sibTrans" cxnId="{346E8F81-1002-4944-A499-80018D92080D}">
      <dgm:prSet/>
      <dgm:spPr/>
      <dgm:t>
        <a:bodyPr/>
        <a:lstStyle/>
        <a:p>
          <a:endParaRPr lang="en-US"/>
        </a:p>
      </dgm:t>
    </dgm:pt>
    <dgm:pt modelId="{96DDD7FD-507F-49F9-BE26-EE5843AED3F8}">
      <dgm:prSet/>
      <dgm:spPr/>
      <dgm:t>
        <a:bodyPr/>
        <a:lstStyle/>
        <a:p>
          <a:pPr>
            <a:lnSpc>
              <a:spcPct val="100000"/>
            </a:lnSpc>
          </a:pPr>
          <a:r>
            <a:rPr lang="en-US"/>
            <a:t>Total</a:t>
          </a:r>
        </a:p>
      </dgm:t>
    </dgm:pt>
    <dgm:pt modelId="{95AF3F73-3CBF-4A9B-8DEA-53D67D1BE988}" type="parTrans" cxnId="{2CABCCAB-CA00-4E39-9C42-826A032AC2B2}">
      <dgm:prSet/>
      <dgm:spPr/>
      <dgm:t>
        <a:bodyPr/>
        <a:lstStyle/>
        <a:p>
          <a:endParaRPr lang="en-US"/>
        </a:p>
      </dgm:t>
    </dgm:pt>
    <dgm:pt modelId="{8BE429B1-FC2F-41C0-A9BA-2C96317654F3}" type="sibTrans" cxnId="{2CABCCAB-CA00-4E39-9C42-826A032AC2B2}">
      <dgm:prSet/>
      <dgm:spPr/>
      <dgm:t>
        <a:bodyPr/>
        <a:lstStyle/>
        <a:p>
          <a:endParaRPr lang="en-US"/>
        </a:p>
      </dgm:t>
    </dgm:pt>
    <dgm:pt modelId="{E5AB386C-459D-4056-B1E5-24DA8A314E76}">
      <dgm:prSet/>
      <dgm:spPr/>
      <dgm:t>
        <a:bodyPr/>
        <a:lstStyle/>
        <a:p>
          <a:pPr>
            <a:lnSpc>
              <a:spcPct val="100000"/>
            </a:lnSpc>
          </a:pPr>
          <a:r>
            <a:rPr lang="en-US" dirty="0"/>
            <a:t>Number of RFI questions on </a:t>
          </a:r>
          <a:r>
            <a:rPr lang="en-US" u="sng" dirty="0"/>
            <a:t>part II </a:t>
          </a:r>
          <a:r>
            <a:rPr lang="en-US" dirty="0"/>
            <a:t>content (typo’s, coherence and language use  excluded) </a:t>
          </a:r>
        </a:p>
        <a:p>
          <a:pPr>
            <a:lnSpc>
              <a:spcPct val="100000"/>
            </a:lnSpc>
          </a:pPr>
          <a:r>
            <a:rPr lang="en-US" b="1" dirty="0"/>
            <a:t>1519</a:t>
          </a:r>
        </a:p>
      </dgm:t>
    </dgm:pt>
    <dgm:pt modelId="{0D95F4BE-5E6F-4A25-AA9C-B19180E0B15A}" type="parTrans" cxnId="{D880AD99-0FF0-407C-BBBA-74E2182F71A5}">
      <dgm:prSet/>
      <dgm:spPr/>
      <dgm:t>
        <a:bodyPr/>
        <a:lstStyle/>
        <a:p>
          <a:endParaRPr lang="en-US"/>
        </a:p>
      </dgm:t>
    </dgm:pt>
    <dgm:pt modelId="{288534E7-F0B0-4582-AB62-5880DA52BA32}" type="sibTrans" cxnId="{D880AD99-0FF0-407C-BBBA-74E2182F71A5}">
      <dgm:prSet/>
      <dgm:spPr/>
      <dgm:t>
        <a:bodyPr/>
        <a:lstStyle/>
        <a:p>
          <a:endParaRPr lang="en-US"/>
        </a:p>
      </dgm:t>
    </dgm:pt>
    <dgm:pt modelId="{C2661412-BBC1-41E7-AF19-D8C4BB045094}">
      <dgm:prSet/>
      <dgm:spPr/>
      <dgm:t>
        <a:bodyPr/>
        <a:lstStyle/>
        <a:p>
          <a:pPr>
            <a:lnSpc>
              <a:spcPct val="100000"/>
            </a:lnSpc>
          </a:pPr>
          <a:r>
            <a:rPr lang="en-US"/>
            <a:t>Total</a:t>
          </a:r>
        </a:p>
      </dgm:t>
    </dgm:pt>
    <dgm:pt modelId="{242E7AA5-140D-41B9-9722-C4D88C69348F}" type="parTrans" cxnId="{7BCC0304-1307-423F-8D5B-184ACB3B9D5C}">
      <dgm:prSet/>
      <dgm:spPr/>
      <dgm:t>
        <a:bodyPr/>
        <a:lstStyle/>
        <a:p>
          <a:endParaRPr lang="en-US"/>
        </a:p>
      </dgm:t>
    </dgm:pt>
    <dgm:pt modelId="{385D687D-8AE4-4158-A0EF-54033A558957}" type="sibTrans" cxnId="{7BCC0304-1307-423F-8D5B-184ACB3B9D5C}">
      <dgm:prSet/>
      <dgm:spPr/>
      <dgm:t>
        <a:bodyPr/>
        <a:lstStyle/>
        <a:p>
          <a:endParaRPr lang="en-US"/>
        </a:p>
      </dgm:t>
    </dgm:pt>
    <dgm:pt modelId="{6864C0F4-FED7-4600-8526-A5007EC6F423}">
      <dgm:prSet/>
      <dgm:spPr/>
      <dgm:t>
        <a:bodyPr/>
        <a:lstStyle/>
        <a:p>
          <a:pPr>
            <a:lnSpc>
              <a:spcPct val="100000"/>
            </a:lnSpc>
          </a:pPr>
          <a:r>
            <a:rPr lang="en-US" u="sng" dirty="0"/>
            <a:t>Number of EC RFI on typo’s</a:t>
          </a:r>
          <a:r>
            <a:rPr lang="en-US" dirty="0"/>
            <a:t>, coherence and language use</a:t>
          </a:r>
        </a:p>
        <a:p>
          <a:pPr>
            <a:lnSpc>
              <a:spcPct val="100000"/>
            </a:lnSpc>
          </a:pPr>
          <a:r>
            <a:rPr lang="en-US" b="1" dirty="0"/>
            <a:t>1706</a:t>
          </a:r>
        </a:p>
      </dgm:t>
    </dgm:pt>
    <dgm:pt modelId="{EED506A9-6FD1-4597-B865-5DEA90D3297D}" type="parTrans" cxnId="{821F0669-7787-45BF-9C99-DC87448CF11B}">
      <dgm:prSet/>
      <dgm:spPr/>
      <dgm:t>
        <a:bodyPr/>
        <a:lstStyle/>
        <a:p>
          <a:endParaRPr lang="en-US"/>
        </a:p>
      </dgm:t>
    </dgm:pt>
    <dgm:pt modelId="{423F008A-7545-4305-9EA5-0A15F4C84F1B}" type="sibTrans" cxnId="{821F0669-7787-45BF-9C99-DC87448CF11B}">
      <dgm:prSet/>
      <dgm:spPr/>
      <dgm:t>
        <a:bodyPr/>
        <a:lstStyle/>
        <a:p>
          <a:endParaRPr lang="en-US"/>
        </a:p>
      </dgm:t>
    </dgm:pt>
    <dgm:pt modelId="{BD88F36C-31E5-470F-BCFD-C61DE8C30AAF}" type="pres">
      <dgm:prSet presAssocID="{A6C30327-D720-40BD-BF3E-E6C892374CCF}" presName="root" presStyleCnt="0">
        <dgm:presLayoutVars>
          <dgm:dir/>
          <dgm:resizeHandles val="exact"/>
        </dgm:presLayoutVars>
      </dgm:prSet>
      <dgm:spPr/>
    </dgm:pt>
    <dgm:pt modelId="{81651447-4148-43B2-B136-7E2B95EA5100}" type="pres">
      <dgm:prSet presAssocID="{85428DC8-6DC1-42F8-8C2D-2FE8C128DACC}" presName="compNode" presStyleCnt="0"/>
      <dgm:spPr/>
    </dgm:pt>
    <dgm:pt modelId="{30193A0A-5953-40B9-82A6-8B7ED396FD40}" type="pres">
      <dgm:prSet presAssocID="{85428DC8-6DC1-42F8-8C2D-2FE8C128DACC}" presName="bgRect" presStyleLbl="bgShp" presStyleIdx="0" presStyleCnt="4"/>
      <dgm:spPr/>
    </dgm:pt>
    <dgm:pt modelId="{92A67C7E-E1C7-40B6-B62F-FFCC30BFB216}" type="pres">
      <dgm:prSet presAssocID="{85428DC8-6DC1-42F8-8C2D-2FE8C128DA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F0F6D3F0-042B-4471-A510-29F324D5E0A6}" type="pres">
      <dgm:prSet presAssocID="{85428DC8-6DC1-42F8-8C2D-2FE8C128DACC}" presName="spaceRect" presStyleCnt="0"/>
      <dgm:spPr/>
    </dgm:pt>
    <dgm:pt modelId="{36F41E14-1E70-493F-8DC8-F4A9725699DA}" type="pres">
      <dgm:prSet presAssocID="{85428DC8-6DC1-42F8-8C2D-2FE8C128DACC}" presName="parTx" presStyleLbl="revTx" presStyleIdx="0" presStyleCnt="8">
        <dgm:presLayoutVars>
          <dgm:chMax val="0"/>
          <dgm:chPref val="0"/>
        </dgm:presLayoutVars>
      </dgm:prSet>
      <dgm:spPr/>
    </dgm:pt>
    <dgm:pt modelId="{05CA437A-4352-4C38-9E51-DB1EDD6CF04B}" type="pres">
      <dgm:prSet presAssocID="{85428DC8-6DC1-42F8-8C2D-2FE8C128DACC}" presName="desTx" presStyleLbl="revTx" presStyleIdx="1" presStyleCnt="8">
        <dgm:presLayoutVars/>
      </dgm:prSet>
      <dgm:spPr/>
    </dgm:pt>
    <dgm:pt modelId="{7EF1DDDC-8E82-41F1-AE97-E6855A204C62}" type="pres">
      <dgm:prSet presAssocID="{D3F4BC2F-A3A5-419C-88B8-0C1427817DB9}" presName="sibTrans" presStyleCnt="0"/>
      <dgm:spPr/>
    </dgm:pt>
    <dgm:pt modelId="{C5F97E6D-37B2-42A2-A0CB-472B3B1D674D}" type="pres">
      <dgm:prSet presAssocID="{420045F4-BF34-41B5-BAF5-4C09A011B9F7}" presName="compNode" presStyleCnt="0"/>
      <dgm:spPr/>
    </dgm:pt>
    <dgm:pt modelId="{398A1385-6FFE-4464-8F55-274AFDC4BFD8}" type="pres">
      <dgm:prSet presAssocID="{420045F4-BF34-41B5-BAF5-4C09A011B9F7}" presName="bgRect" presStyleLbl="bgShp" presStyleIdx="1" presStyleCnt="4"/>
      <dgm:spPr/>
    </dgm:pt>
    <dgm:pt modelId="{E845DD16-AC22-4A47-9B83-EAF5859D238A}" type="pres">
      <dgm:prSet presAssocID="{420045F4-BF34-41B5-BAF5-4C09A011B9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olelijst"/>
        </a:ext>
      </dgm:extLst>
    </dgm:pt>
    <dgm:pt modelId="{8E9F8714-49D4-4842-B0EB-2451EB31DFBB}" type="pres">
      <dgm:prSet presAssocID="{420045F4-BF34-41B5-BAF5-4C09A011B9F7}" presName="spaceRect" presStyleCnt="0"/>
      <dgm:spPr/>
    </dgm:pt>
    <dgm:pt modelId="{5119BCEB-3E16-4F27-A84A-D3199A1B16FB}" type="pres">
      <dgm:prSet presAssocID="{420045F4-BF34-41B5-BAF5-4C09A011B9F7}" presName="parTx" presStyleLbl="revTx" presStyleIdx="2" presStyleCnt="8">
        <dgm:presLayoutVars>
          <dgm:chMax val="0"/>
          <dgm:chPref val="0"/>
        </dgm:presLayoutVars>
      </dgm:prSet>
      <dgm:spPr/>
    </dgm:pt>
    <dgm:pt modelId="{DE3E7A0D-4DDA-4C95-8141-4A25B952A763}" type="pres">
      <dgm:prSet presAssocID="{420045F4-BF34-41B5-BAF5-4C09A011B9F7}" presName="desTx" presStyleLbl="revTx" presStyleIdx="3" presStyleCnt="8">
        <dgm:presLayoutVars/>
      </dgm:prSet>
      <dgm:spPr/>
    </dgm:pt>
    <dgm:pt modelId="{89DBA972-97F1-4D5F-8D2B-7472864E2F3D}" type="pres">
      <dgm:prSet presAssocID="{B98EF1E7-ED4D-4E87-BF58-135D423BAE68}" presName="sibTrans" presStyleCnt="0"/>
      <dgm:spPr/>
    </dgm:pt>
    <dgm:pt modelId="{BD9B9BF4-2D5E-444B-8403-5EFF46D326AB}" type="pres">
      <dgm:prSet presAssocID="{96DDD7FD-507F-49F9-BE26-EE5843AED3F8}" presName="compNode" presStyleCnt="0"/>
      <dgm:spPr/>
    </dgm:pt>
    <dgm:pt modelId="{2BFA1287-F3E7-4752-A2CF-743823D24A8F}" type="pres">
      <dgm:prSet presAssocID="{96DDD7FD-507F-49F9-BE26-EE5843AED3F8}" presName="bgRect" presStyleLbl="bgShp" presStyleIdx="2" presStyleCnt="4"/>
      <dgm:spPr/>
    </dgm:pt>
    <dgm:pt modelId="{30F40459-8E88-43F4-BC0E-2C34CB5EA5FD}" type="pres">
      <dgm:prSet presAssocID="{96DDD7FD-507F-49F9-BE26-EE5843AED3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7ED23721-FB11-4254-97E6-6B27080D57F3}" type="pres">
      <dgm:prSet presAssocID="{96DDD7FD-507F-49F9-BE26-EE5843AED3F8}" presName="spaceRect" presStyleCnt="0"/>
      <dgm:spPr/>
    </dgm:pt>
    <dgm:pt modelId="{595FC33D-9B35-4812-9769-BB3DB2A7454A}" type="pres">
      <dgm:prSet presAssocID="{96DDD7FD-507F-49F9-BE26-EE5843AED3F8}" presName="parTx" presStyleLbl="revTx" presStyleIdx="4" presStyleCnt="8">
        <dgm:presLayoutVars>
          <dgm:chMax val="0"/>
          <dgm:chPref val="0"/>
        </dgm:presLayoutVars>
      </dgm:prSet>
      <dgm:spPr/>
    </dgm:pt>
    <dgm:pt modelId="{97918712-42B9-4BF7-A7FA-B9A202E608BB}" type="pres">
      <dgm:prSet presAssocID="{96DDD7FD-507F-49F9-BE26-EE5843AED3F8}" presName="desTx" presStyleLbl="revTx" presStyleIdx="5" presStyleCnt="8">
        <dgm:presLayoutVars/>
      </dgm:prSet>
      <dgm:spPr/>
    </dgm:pt>
    <dgm:pt modelId="{005D0476-7984-4ED5-AF3D-7EF0E482C38C}" type="pres">
      <dgm:prSet presAssocID="{8BE429B1-FC2F-41C0-A9BA-2C96317654F3}" presName="sibTrans" presStyleCnt="0"/>
      <dgm:spPr/>
    </dgm:pt>
    <dgm:pt modelId="{A21914B0-B6AC-44E3-ABCC-030D7CC1FE4A}" type="pres">
      <dgm:prSet presAssocID="{C2661412-BBC1-41E7-AF19-D8C4BB045094}" presName="compNode" presStyleCnt="0"/>
      <dgm:spPr/>
    </dgm:pt>
    <dgm:pt modelId="{687F078D-5FDD-478C-A53B-0E0B20B520D6}" type="pres">
      <dgm:prSet presAssocID="{C2661412-BBC1-41E7-AF19-D8C4BB045094}" presName="bgRect" presStyleLbl="bgShp" presStyleIdx="3" presStyleCnt="4"/>
      <dgm:spPr/>
    </dgm:pt>
    <dgm:pt modelId="{4D4A5C6E-C135-49D2-AE05-EA7D515BEF37}" type="pres">
      <dgm:prSet presAssocID="{C2661412-BBC1-41E7-AF19-D8C4BB0450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inkje"/>
        </a:ext>
      </dgm:extLst>
    </dgm:pt>
    <dgm:pt modelId="{DC8C6B36-3945-494E-97B8-471E771740E2}" type="pres">
      <dgm:prSet presAssocID="{C2661412-BBC1-41E7-AF19-D8C4BB045094}" presName="spaceRect" presStyleCnt="0"/>
      <dgm:spPr/>
    </dgm:pt>
    <dgm:pt modelId="{1E22FDA3-67FF-41D3-8CBD-12C33E4820E3}" type="pres">
      <dgm:prSet presAssocID="{C2661412-BBC1-41E7-AF19-D8C4BB045094}" presName="parTx" presStyleLbl="revTx" presStyleIdx="6" presStyleCnt="8">
        <dgm:presLayoutVars>
          <dgm:chMax val="0"/>
          <dgm:chPref val="0"/>
        </dgm:presLayoutVars>
      </dgm:prSet>
      <dgm:spPr/>
    </dgm:pt>
    <dgm:pt modelId="{7A6CA6D0-999D-4A73-A49E-7F100E967BA9}" type="pres">
      <dgm:prSet presAssocID="{C2661412-BBC1-41E7-AF19-D8C4BB045094}" presName="desTx" presStyleLbl="revTx" presStyleIdx="7" presStyleCnt="8">
        <dgm:presLayoutVars/>
      </dgm:prSet>
      <dgm:spPr/>
    </dgm:pt>
  </dgm:ptLst>
  <dgm:cxnLst>
    <dgm:cxn modelId="{7BCC0304-1307-423F-8D5B-184ACB3B9D5C}" srcId="{A6C30327-D720-40BD-BF3E-E6C892374CCF}" destId="{C2661412-BBC1-41E7-AF19-D8C4BB045094}" srcOrd="3" destOrd="0" parTransId="{242E7AA5-140D-41B9-9722-C4D88C69348F}" sibTransId="{385D687D-8AE4-4158-A0EF-54033A558957}"/>
    <dgm:cxn modelId="{6F29F22F-8949-CE49-AA9A-BD8ADB603B45}" type="presOf" srcId="{6864C0F4-FED7-4600-8526-A5007EC6F423}" destId="{7A6CA6D0-999D-4A73-A49E-7F100E967BA9}" srcOrd="0" destOrd="0" presId="urn:microsoft.com/office/officeart/2018/2/layout/IconVerticalSolidList"/>
    <dgm:cxn modelId="{41054F48-D9A7-D046-8CD0-384DA9EAC3AF}" type="presOf" srcId="{B2B6EB10-1D5C-412F-B1D4-389E6CFFBCAF}" destId="{DE3E7A0D-4DDA-4C95-8141-4A25B952A763}" srcOrd="0" destOrd="0" presId="urn:microsoft.com/office/officeart/2018/2/layout/IconVerticalSolidList"/>
    <dgm:cxn modelId="{4A8A374D-459E-45AD-91E5-EF6826B3F3C8}" srcId="{85428DC8-6DC1-42F8-8C2D-2FE8C128DACC}" destId="{6E4B5E2D-A521-4C6E-A380-78B9B5F204E2}" srcOrd="0" destOrd="0" parTransId="{B8164038-8B20-405F-865C-8AB90EA8D833}" sibTransId="{99D21E52-8EC8-40F4-9138-37C58E35931D}"/>
    <dgm:cxn modelId="{821F0669-7787-45BF-9C99-DC87448CF11B}" srcId="{C2661412-BBC1-41E7-AF19-D8C4BB045094}" destId="{6864C0F4-FED7-4600-8526-A5007EC6F423}" srcOrd="0" destOrd="0" parTransId="{EED506A9-6FD1-4597-B865-5DEA90D3297D}" sibTransId="{423F008A-7545-4305-9EA5-0A15F4C84F1B}"/>
    <dgm:cxn modelId="{AFDE646E-F05A-8D4A-99CC-D818E2C8B948}" type="presOf" srcId="{E5AB386C-459D-4056-B1E5-24DA8A314E76}" destId="{97918712-42B9-4BF7-A7FA-B9A202E608BB}" srcOrd="0" destOrd="0" presId="urn:microsoft.com/office/officeart/2018/2/layout/IconVerticalSolidList"/>
    <dgm:cxn modelId="{1EB7BF72-D439-4D4C-BAC9-5823C4A2E56F}" srcId="{A6C30327-D720-40BD-BF3E-E6C892374CCF}" destId="{420045F4-BF34-41B5-BAF5-4C09A011B9F7}" srcOrd="1" destOrd="0" parTransId="{ACC620F5-3535-4E28-8039-E831EE780C66}" sibTransId="{B98EF1E7-ED4D-4E87-BF58-135D423BAE68}"/>
    <dgm:cxn modelId="{346E8F81-1002-4944-A499-80018D92080D}" srcId="{420045F4-BF34-41B5-BAF5-4C09A011B9F7}" destId="{B2B6EB10-1D5C-412F-B1D4-389E6CFFBCAF}" srcOrd="0" destOrd="0" parTransId="{E6750C55-0E47-4AC9-9614-1D34AA4DDEA9}" sibTransId="{29F7D8C0-881A-4C77-977C-E9746919BD07}"/>
    <dgm:cxn modelId="{59FE008B-5EAE-F143-97E5-DA63FC6CED7C}" type="presOf" srcId="{420045F4-BF34-41B5-BAF5-4C09A011B9F7}" destId="{5119BCEB-3E16-4F27-A84A-D3199A1B16FB}" srcOrd="0" destOrd="0" presId="urn:microsoft.com/office/officeart/2018/2/layout/IconVerticalSolidList"/>
    <dgm:cxn modelId="{D85F1A98-B895-7A45-AC2F-264869EF5B78}" type="presOf" srcId="{96DDD7FD-507F-49F9-BE26-EE5843AED3F8}" destId="{595FC33D-9B35-4812-9769-BB3DB2A7454A}" srcOrd="0" destOrd="0" presId="urn:microsoft.com/office/officeart/2018/2/layout/IconVerticalSolidList"/>
    <dgm:cxn modelId="{D880AD99-0FF0-407C-BBBA-74E2182F71A5}" srcId="{96DDD7FD-507F-49F9-BE26-EE5843AED3F8}" destId="{E5AB386C-459D-4056-B1E5-24DA8A314E76}" srcOrd="0" destOrd="0" parTransId="{0D95F4BE-5E6F-4A25-AA9C-B19180E0B15A}" sibTransId="{288534E7-F0B0-4582-AB62-5880DA52BA32}"/>
    <dgm:cxn modelId="{8E3EE4A9-12BD-4134-8B4D-07EB35BE8C93}" srcId="{A6C30327-D720-40BD-BF3E-E6C892374CCF}" destId="{85428DC8-6DC1-42F8-8C2D-2FE8C128DACC}" srcOrd="0" destOrd="0" parTransId="{722D65CD-E596-441D-8521-C03147848CDD}" sibTransId="{D3F4BC2F-A3A5-419C-88B8-0C1427817DB9}"/>
    <dgm:cxn modelId="{2CABCCAB-CA00-4E39-9C42-826A032AC2B2}" srcId="{A6C30327-D720-40BD-BF3E-E6C892374CCF}" destId="{96DDD7FD-507F-49F9-BE26-EE5843AED3F8}" srcOrd="2" destOrd="0" parTransId="{95AF3F73-3CBF-4A9B-8DEA-53D67D1BE988}" sibTransId="{8BE429B1-FC2F-41C0-A9BA-2C96317654F3}"/>
    <dgm:cxn modelId="{4C01F6B1-DB25-BA44-A79F-0CECB235BBCB}" type="presOf" srcId="{85428DC8-6DC1-42F8-8C2D-2FE8C128DACC}" destId="{36F41E14-1E70-493F-8DC8-F4A9725699DA}" srcOrd="0" destOrd="0" presId="urn:microsoft.com/office/officeart/2018/2/layout/IconVerticalSolidList"/>
    <dgm:cxn modelId="{283DC6B9-0B77-714E-A156-5DAFEE6B809E}" type="presOf" srcId="{A6C30327-D720-40BD-BF3E-E6C892374CCF}" destId="{BD88F36C-31E5-470F-BCFD-C61DE8C30AAF}" srcOrd="0" destOrd="0" presId="urn:microsoft.com/office/officeart/2018/2/layout/IconVerticalSolidList"/>
    <dgm:cxn modelId="{AA6D67CE-D24E-BD4C-89F0-7BA84CBC29D7}" type="presOf" srcId="{6E4B5E2D-A521-4C6E-A380-78B9B5F204E2}" destId="{05CA437A-4352-4C38-9E51-DB1EDD6CF04B}" srcOrd="0" destOrd="0" presId="urn:microsoft.com/office/officeart/2018/2/layout/IconVerticalSolidList"/>
    <dgm:cxn modelId="{0AA49EE2-E93E-5145-AE07-8DC598DA765C}" type="presOf" srcId="{C2661412-BBC1-41E7-AF19-D8C4BB045094}" destId="{1E22FDA3-67FF-41D3-8CBD-12C33E4820E3}" srcOrd="0" destOrd="0" presId="urn:microsoft.com/office/officeart/2018/2/layout/IconVerticalSolidList"/>
    <dgm:cxn modelId="{7120F83E-CFF9-DB45-A4AD-B9290E632FDD}" type="presParOf" srcId="{BD88F36C-31E5-470F-BCFD-C61DE8C30AAF}" destId="{81651447-4148-43B2-B136-7E2B95EA5100}" srcOrd="0" destOrd="0" presId="urn:microsoft.com/office/officeart/2018/2/layout/IconVerticalSolidList"/>
    <dgm:cxn modelId="{F37EDC0A-9865-094C-82DB-86A6431B12CB}" type="presParOf" srcId="{81651447-4148-43B2-B136-7E2B95EA5100}" destId="{30193A0A-5953-40B9-82A6-8B7ED396FD40}" srcOrd="0" destOrd="0" presId="urn:microsoft.com/office/officeart/2018/2/layout/IconVerticalSolidList"/>
    <dgm:cxn modelId="{F1C5E01E-6871-C64F-B349-1E17A7B3E66B}" type="presParOf" srcId="{81651447-4148-43B2-B136-7E2B95EA5100}" destId="{92A67C7E-E1C7-40B6-B62F-FFCC30BFB216}" srcOrd="1" destOrd="0" presId="urn:microsoft.com/office/officeart/2018/2/layout/IconVerticalSolidList"/>
    <dgm:cxn modelId="{FF51CB04-97B0-5D47-8376-604DB4A9BBBA}" type="presParOf" srcId="{81651447-4148-43B2-B136-7E2B95EA5100}" destId="{F0F6D3F0-042B-4471-A510-29F324D5E0A6}" srcOrd="2" destOrd="0" presId="urn:microsoft.com/office/officeart/2018/2/layout/IconVerticalSolidList"/>
    <dgm:cxn modelId="{1EC8BC23-D67F-8949-9351-B5BF1B74FCFD}" type="presParOf" srcId="{81651447-4148-43B2-B136-7E2B95EA5100}" destId="{36F41E14-1E70-493F-8DC8-F4A9725699DA}" srcOrd="3" destOrd="0" presId="urn:microsoft.com/office/officeart/2018/2/layout/IconVerticalSolidList"/>
    <dgm:cxn modelId="{076772F2-9A5E-3C4A-A417-3B2D5BD3D819}" type="presParOf" srcId="{81651447-4148-43B2-B136-7E2B95EA5100}" destId="{05CA437A-4352-4C38-9E51-DB1EDD6CF04B}" srcOrd="4" destOrd="0" presId="urn:microsoft.com/office/officeart/2018/2/layout/IconVerticalSolidList"/>
    <dgm:cxn modelId="{76B65BB8-6A03-3644-BDE1-3F1117093536}" type="presParOf" srcId="{BD88F36C-31E5-470F-BCFD-C61DE8C30AAF}" destId="{7EF1DDDC-8E82-41F1-AE97-E6855A204C62}" srcOrd="1" destOrd="0" presId="urn:microsoft.com/office/officeart/2018/2/layout/IconVerticalSolidList"/>
    <dgm:cxn modelId="{11737966-707D-1048-99DE-C0A610038AA2}" type="presParOf" srcId="{BD88F36C-31E5-470F-BCFD-C61DE8C30AAF}" destId="{C5F97E6D-37B2-42A2-A0CB-472B3B1D674D}" srcOrd="2" destOrd="0" presId="urn:microsoft.com/office/officeart/2018/2/layout/IconVerticalSolidList"/>
    <dgm:cxn modelId="{49D1A467-06DA-9C49-8253-AE8D3DBF29D2}" type="presParOf" srcId="{C5F97E6D-37B2-42A2-A0CB-472B3B1D674D}" destId="{398A1385-6FFE-4464-8F55-274AFDC4BFD8}" srcOrd="0" destOrd="0" presId="urn:microsoft.com/office/officeart/2018/2/layout/IconVerticalSolidList"/>
    <dgm:cxn modelId="{9348A02F-808C-754D-A7F5-60D08E50F12F}" type="presParOf" srcId="{C5F97E6D-37B2-42A2-A0CB-472B3B1D674D}" destId="{E845DD16-AC22-4A47-9B83-EAF5859D238A}" srcOrd="1" destOrd="0" presId="urn:microsoft.com/office/officeart/2018/2/layout/IconVerticalSolidList"/>
    <dgm:cxn modelId="{90F79A31-BA62-D949-9E59-25E5C8BDD089}" type="presParOf" srcId="{C5F97E6D-37B2-42A2-A0CB-472B3B1D674D}" destId="{8E9F8714-49D4-4842-B0EB-2451EB31DFBB}" srcOrd="2" destOrd="0" presId="urn:microsoft.com/office/officeart/2018/2/layout/IconVerticalSolidList"/>
    <dgm:cxn modelId="{DE70F0E6-E15E-B248-9246-EB7EBFECE594}" type="presParOf" srcId="{C5F97E6D-37B2-42A2-A0CB-472B3B1D674D}" destId="{5119BCEB-3E16-4F27-A84A-D3199A1B16FB}" srcOrd="3" destOrd="0" presId="urn:microsoft.com/office/officeart/2018/2/layout/IconVerticalSolidList"/>
    <dgm:cxn modelId="{FE4BE24C-2A0E-0B41-9A64-3ABF188138A2}" type="presParOf" srcId="{C5F97E6D-37B2-42A2-A0CB-472B3B1D674D}" destId="{DE3E7A0D-4DDA-4C95-8141-4A25B952A763}" srcOrd="4" destOrd="0" presId="urn:microsoft.com/office/officeart/2018/2/layout/IconVerticalSolidList"/>
    <dgm:cxn modelId="{56B04A8D-F2A6-9B43-B88A-60CCADA5F60E}" type="presParOf" srcId="{BD88F36C-31E5-470F-BCFD-C61DE8C30AAF}" destId="{89DBA972-97F1-4D5F-8D2B-7472864E2F3D}" srcOrd="3" destOrd="0" presId="urn:microsoft.com/office/officeart/2018/2/layout/IconVerticalSolidList"/>
    <dgm:cxn modelId="{42A7E814-B6D6-6848-8950-2B66E34334AC}" type="presParOf" srcId="{BD88F36C-31E5-470F-BCFD-C61DE8C30AAF}" destId="{BD9B9BF4-2D5E-444B-8403-5EFF46D326AB}" srcOrd="4" destOrd="0" presId="urn:microsoft.com/office/officeart/2018/2/layout/IconVerticalSolidList"/>
    <dgm:cxn modelId="{E82732A4-657D-894C-81A8-C768C4621C8B}" type="presParOf" srcId="{BD9B9BF4-2D5E-444B-8403-5EFF46D326AB}" destId="{2BFA1287-F3E7-4752-A2CF-743823D24A8F}" srcOrd="0" destOrd="0" presId="urn:microsoft.com/office/officeart/2018/2/layout/IconVerticalSolidList"/>
    <dgm:cxn modelId="{ABD703FB-B822-BD42-9945-43967820175E}" type="presParOf" srcId="{BD9B9BF4-2D5E-444B-8403-5EFF46D326AB}" destId="{30F40459-8E88-43F4-BC0E-2C34CB5EA5FD}" srcOrd="1" destOrd="0" presId="urn:microsoft.com/office/officeart/2018/2/layout/IconVerticalSolidList"/>
    <dgm:cxn modelId="{234E75C0-1AB2-B84A-9093-2201B29ECEC6}" type="presParOf" srcId="{BD9B9BF4-2D5E-444B-8403-5EFF46D326AB}" destId="{7ED23721-FB11-4254-97E6-6B27080D57F3}" srcOrd="2" destOrd="0" presId="urn:microsoft.com/office/officeart/2018/2/layout/IconVerticalSolidList"/>
    <dgm:cxn modelId="{FEADBAB2-4D08-EA4C-A1FC-569B8682DD74}" type="presParOf" srcId="{BD9B9BF4-2D5E-444B-8403-5EFF46D326AB}" destId="{595FC33D-9B35-4812-9769-BB3DB2A7454A}" srcOrd="3" destOrd="0" presId="urn:microsoft.com/office/officeart/2018/2/layout/IconVerticalSolidList"/>
    <dgm:cxn modelId="{886E1D1F-6463-9548-ADF9-5F6E81FB647C}" type="presParOf" srcId="{BD9B9BF4-2D5E-444B-8403-5EFF46D326AB}" destId="{97918712-42B9-4BF7-A7FA-B9A202E608BB}" srcOrd="4" destOrd="0" presId="urn:microsoft.com/office/officeart/2018/2/layout/IconVerticalSolidList"/>
    <dgm:cxn modelId="{56014FB6-562F-B44D-8C34-EB1F16443A3C}" type="presParOf" srcId="{BD88F36C-31E5-470F-BCFD-C61DE8C30AAF}" destId="{005D0476-7984-4ED5-AF3D-7EF0E482C38C}" srcOrd="5" destOrd="0" presId="urn:microsoft.com/office/officeart/2018/2/layout/IconVerticalSolidList"/>
    <dgm:cxn modelId="{E116C884-05B7-E240-A635-F0001C39F216}" type="presParOf" srcId="{BD88F36C-31E5-470F-BCFD-C61DE8C30AAF}" destId="{A21914B0-B6AC-44E3-ABCC-030D7CC1FE4A}" srcOrd="6" destOrd="0" presId="urn:microsoft.com/office/officeart/2018/2/layout/IconVerticalSolidList"/>
    <dgm:cxn modelId="{173A3B54-2980-2D4F-B67F-74F82C6CC341}" type="presParOf" srcId="{A21914B0-B6AC-44E3-ABCC-030D7CC1FE4A}" destId="{687F078D-5FDD-478C-A53B-0E0B20B520D6}" srcOrd="0" destOrd="0" presId="urn:microsoft.com/office/officeart/2018/2/layout/IconVerticalSolidList"/>
    <dgm:cxn modelId="{5975351E-64C7-A94A-A00D-5B98F6C623B8}" type="presParOf" srcId="{A21914B0-B6AC-44E3-ABCC-030D7CC1FE4A}" destId="{4D4A5C6E-C135-49D2-AE05-EA7D515BEF37}" srcOrd="1" destOrd="0" presId="urn:microsoft.com/office/officeart/2018/2/layout/IconVerticalSolidList"/>
    <dgm:cxn modelId="{7C24F4C4-1D79-574F-BDD9-82C72807FA1B}" type="presParOf" srcId="{A21914B0-B6AC-44E3-ABCC-030D7CC1FE4A}" destId="{DC8C6B36-3945-494E-97B8-471E771740E2}" srcOrd="2" destOrd="0" presId="urn:microsoft.com/office/officeart/2018/2/layout/IconVerticalSolidList"/>
    <dgm:cxn modelId="{8182E150-BC47-DD45-B52F-008DD6145DA5}" type="presParOf" srcId="{A21914B0-B6AC-44E3-ABCC-030D7CC1FE4A}" destId="{1E22FDA3-67FF-41D3-8CBD-12C33E4820E3}" srcOrd="3" destOrd="0" presId="urn:microsoft.com/office/officeart/2018/2/layout/IconVerticalSolidList"/>
    <dgm:cxn modelId="{BF898182-CF57-2241-BA22-7D2A3DD5C6A3}" type="presParOf" srcId="{A21914B0-B6AC-44E3-ABCC-030D7CC1FE4A}" destId="{7A6CA6D0-999D-4A73-A49E-7F100E967BA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EEA543-AB72-4734-841D-04345570550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F13C5EF-4E94-493A-81B0-C8E0A0FDF532}">
      <dgm:prSet/>
      <dgm:spPr/>
      <dgm:t>
        <a:bodyPr/>
        <a:lstStyle/>
        <a:p>
          <a:r>
            <a:rPr lang="en-GB" b="0" i="0"/>
            <a:t>On average a clinical trial would receive an RFI letter with </a:t>
          </a:r>
          <a:r>
            <a:rPr lang="en-GB" b="1" i="0"/>
            <a:t>28,4  EC remarks</a:t>
          </a:r>
          <a:endParaRPr lang="en-US"/>
        </a:p>
      </dgm:t>
    </dgm:pt>
    <dgm:pt modelId="{D9DBC330-443C-4DE4-94B4-3C00B3A902C1}" type="parTrans" cxnId="{1E17D454-7476-401E-9963-ECDBF503BE07}">
      <dgm:prSet/>
      <dgm:spPr/>
      <dgm:t>
        <a:bodyPr/>
        <a:lstStyle/>
        <a:p>
          <a:endParaRPr lang="en-US"/>
        </a:p>
      </dgm:t>
    </dgm:pt>
    <dgm:pt modelId="{045CFC80-4E8C-428F-979B-9E86121054C9}" type="sibTrans" cxnId="{1E17D454-7476-401E-9963-ECDBF503BE07}">
      <dgm:prSet/>
      <dgm:spPr/>
      <dgm:t>
        <a:bodyPr/>
        <a:lstStyle/>
        <a:p>
          <a:endParaRPr lang="en-US"/>
        </a:p>
      </dgm:t>
    </dgm:pt>
    <dgm:pt modelId="{834ED50A-6C6A-4C73-8BAB-7646152BB1E0}">
      <dgm:prSet/>
      <dgm:spPr/>
      <dgm:t>
        <a:bodyPr/>
        <a:lstStyle/>
        <a:p>
          <a:r>
            <a:rPr lang="en-GB" b="0" i="0" dirty="0"/>
            <a:t>3,4 remarks on part 1</a:t>
          </a:r>
          <a:endParaRPr lang="en-US" dirty="0"/>
        </a:p>
      </dgm:t>
    </dgm:pt>
    <dgm:pt modelId="{7D50994A-0F66-41CC-A4B5-4A655429A1C9}" type="parTrans" cxnId="{3FA0F82A-49A3-4C29-BF01-4FE5060CAE5F}">
      <dgm:prSet/>
      <dgm:spPr/>
      <dgm:t>
        <a:bodyPr/>
        <a:lstStyle/>
        <a:p>
          <a:endParaRPr lang="en-US"/>
        </a:p>
      </dgm:t>
    </dgm:pt>
    <dgm:pt modelId="{39D9E161-EEC1-4B36-994A-664B9641CCA3}" type="sibTrans" cxnId="{3FA0F82A-49A3-4C29-BF01-4FE5060CAE5F}">
      <dgm:prSet/>
      <dgm:spPr/>
      <dgm:t>
        <a:bodyPr/>
        <a:lstStyle/>
        <a:p>
          <a:endParaRPr lang="en-US"/>
        </a:p>
      </dgm:t>
    </dgm:pt>
    <dgm:pt modelId="{F7EEE7FF-BFE9-4B38-B2B3-4DE406B994E2}">
      <dgm:prSet/>
      <dgm:spPr/>
      <dgm:t>
        <a:bodyPr/>
        <a:lstStyle/>
        <a:p>
          <a:r>
            <a:rPr lang="en-GB" b="0" i="0" dirty="0"/>
            <a:t>11,8 remarks on part 2 content</a:t>
          </a:r>
          <a:endParaRPr lang="en-US" dirty="0"/>
        </a:p>
      </dgm:t>
    </dgm:pt>
    <dgm:pt modelId="{4A9B0B9E-F667-4457-9159-0DB7BB3ABA28}" type="parTrans" cxnId="{A9673873-F5D6-4FFA-BC49-664019639A80}">
      <dgm:prSet/>
      <dgm:spPr/>
      <dgm:t>
        <a:bodyPr/>
        <a:lstStyle/>
        <a:p>
          <a:endParaRPr lang="en-US"/>
        </a:p>
      </dgm:t>
    </dgm:pt>
    <dgm:pt modelId="{C932A5C8-B76F-4E7D-B6C5-C62E80533669}" type="sibTrans" cxnId="{A9673873-F5D6-4FFA-BC49-664019639A80}">
      <dgm:prSet/>
      <dgm:spPr/>
      <dgm:t>
        <a:bodyPr/>
        <a:lstStyle/>
        <a:p>
          <a:endParaRPr lang="en-US"/>
        </a:p>
      </dgm:t>
    </dgm:pt>
    <dgm:pt modelId="{4E4DF01B-CE70-4ABF-872A-BE2BC9B78985}">
      <dgm:prSet/>
      <dgm:spPr/>
      <dgm:t>
        <a:bodyPr/>
        <a:lstStyle/>
        <a:p>
          <a:r>
            <a:rPr lang="en-GB" b="0" i="0" dirty="0"/>
            <a:t>13,3 remarks on typo’s, coherence and language use in consent forms</a:t>
          </a:r>
          <a:endParaRPr lang="en-US" dirty="0"/>
        </a:p>
      </dgm:t>
    </dgm:pt>
    <dgm:pt modelId="{DA523FC4-7C48-45A2-992A-3B22F7FB707C}" type="parTrans" cxnId="{FF5C5A9E-A319-43F3-B317-712736730983}">
      <dgm:prSet/>
      <dgm:spPr/>
      <dgm:t>
        <a:bodyPr/>
        <a:lstStyle/>
        <a:p>
          <a:endParaRPr lang="en-US"/>
        </a:p>
      </dgm:t>
    </dgm:pt>
    <dgm:pt modelId="{D5A25958-71B1-4125-A478-81C8BA8FD5B7}" type="sibTrans" cxnId="{FF5C5A9E-A319-43F3-B317-712736730983}">
      <dgm:prSet/>
      <dgm:spPr/>
      <dgm:t>
        <a:bodyPr/>
        <a:lstStyle/>
        <a:p>
          <a:endParaRPr lang="en-US"/>
        </a:p>
      </dgm:t>
    </dgm:pt>
    <dgm:pt modelId="{3C17E69C-A873-BC46-9D43-91FC3E1DFAF1}" type="pres">
      <dgm:prSet presAssocID="{30EEA543-AB72-4734-841D-04345570550F}" presName="vert0" presStyleCnt="0">
        <dgm:presLayoutVars>
          <dgm:dir/>
          <dgm:animOne val="branch"/>
          <dgm:animLvl val="lvl"/>
        </dgm:presLayoutVars>
      </dgm:prSet>
      <dgm:spPr/>
    </dgm:pt>
    <dgm:pt modelId="{A52FC3C6-BAA2-4B4D-A9DD-8A10D7EAB13D}" type="pres">
      <dgm:prSet presAssocID="{CF13C5EF-4E94-493A-81B0-C8E0A0FDF532}" presName="thickLine" presStyleLbl="alignNode1" presStyleIdx="0" presStyleCnt="4"/>
      <dgm:spPr/>
    </dgm:pt>
    <dgm:pt modelId="{2F6CC358-CA91-7A4E-86E7-58E43DDF9749}" type="pres">
      <dgm:prSet presAssocID="{CF13C5EF-4E94-493A-81B0-C8E0A0FDF532}" presName="horz1" presStyleCnt="0"/>
      <dgm:spPr/>
    </dgm:pt>
    <dgm:pt modelId="{2201AB6E-E326-A947-9292-2CE9D1119EFD}" type="pres">
      <dgm:prSet presAssocID="{CF13C5EF-4E94-493A-81B0-C8E0A0FDF532}" presName="tx1" presStyleLbl="revTx" presStyleIdx="0" presStyleCnt="4"/>
      <dgm:spPr/>
    </dgm:pt>
    <dgm:pt modelId="{983A4BAB-D90B-6842-B816-F16FF98487F5}" type="pres">
      <dgm:prSet presAssocID="{CF13C5EF-4E94-493A-81B0-C8E0A0FDF532}" presName="vert1" presStyleCnt="0"/>
      <dgm:spPr/>
    </dgm:pt>
    <dgm:pt modelId="{54542BDE-1527-9C44-92F7-C1E0879AC6D2}" type="pres">
      <dgm:prSet presAssocID="{834ED50A-6C6A-4C73-8BAB-7646152BB1E0}" presName="thickLine" presStyleLbl="alignNode1" presStyleIdx="1" presStyleCnt="4"/>
      <dgm:spPr/>
    </dgm:pt>
    <dgm:pt modelId="{325DAD6E-57E1-D24A-8F8B-CE3CB315A350}" type="pres">
      <dgm:prSet presAssocID="{834ED50A-6C6A-4C73-8BAB-7646152BB1E0}" presName="horz1" presStyleCnt="0"/>
      <dgm:spPr/>
    </dgm:pt>
    <dgm:pt modelId="{1FFFDAB6-B98D-2141-804A-E4B87E3DB835}" type="pres">
      <dgm:prSet presAssocID="{834ED50A-6C6A-4C73-8BAB-7646152BB1E0}" presName="tx1" presStyleLbl="revTx" presStyleIdx="1" presStyleCnt="4"/>
      <dgm:spPr/>
    </dgm:pt>
    <dgm:pt modelId="{E2AA41D9-3592-D74A-994C-87D78A6FED01}" type="pres">
      <dgm:prSet presAssocID="{834ED50A-6C6A-4C73-8BAB-7646152BB1E0}" presName="vert1" presStyleCnt="0"/>
      <dgm:spPr/>
    </dgm:pt>
    <dgm:pt modelId="{34F638C1-19F0-C043-BAFA-701D6682FC73}" type="pres">
      <dgm:prSet presAssocID="{F7EEE7FF-BFE9-4B38-B2B3-4DE406B994E2}" presName="thickLine" presStyleLbl="alignNode1" presStyleIdx="2" presStyleCnt="4"/>
      <dgm:spPr/>
    </dgm:pt>
    <dgm:pt modelId="{9B186573-7C30-BC48-BA52-97A54D94BB82}" type="pres">
      <dgm:prSet presAssocID="{F7EEE7FF-BFE9-4B38-B2B3-4DE406B994E2}" presName="horz1" presStyleCnt="0"/>
      <dgm:spPr/>
    </dgm:pt>
    <dgm:pt modelId="{8505AA74-7D13-3D42-9DB0-02278D72F84D}" type="pres">
      <dgm:prSet presAssocID="{F7EEE7FF-BFE9-4B38-B2B3-4DE406B994E2}" presName="tx1" presStyleLbl="revTx" presStyleIdx="2" presStyleCnt="4"/>
      <dgm:spPr/>
    </dgm:pt>
    <dgm:pt modelId="{FA7CCADA-13A2-104B-98F0-74707363A1F3}" type="pres">
      <dgm:prSet presAssocID="{F7EEE7FF-BFE9-4B38-B2B3-4DE406B994E2}" presName="vert1" presStyleCnt="0"/>
      <dgm:spPr/>
    </dgm:pt>
    <dgm:pt modelId="{A6FC73DF-9DFB-D94C-828C-72E52B27320F}" type="pres">
      <dgm:prSet presAssocID="{4E4DF01B-CE70-4ABF-872A-BE2BC9B78985}" presName="thickLine" presStyleLbl="alignNode1" presStyleIdx="3" presStyleCnt="4"/>
      <dgm:spPr/>
    </dgm:pt>
    <dgm:pt modelId="{D48858FE-01C4-9C40-B602-381935AFDDD0}" type="pres">
      <dgm:prSet presAssocID="{4E4DF01B-CE70-4ABF-872A-BE2BC9B78985}" presName="horz1" presStyleCnt="0"/>
      <dgm:spPr/>
    </dgm:pt>
    <dgm:pt modelId="{A665514B-F89E-F54F-9AAD-05BC4D3D6CAD}" type="pres">
      <dgm:prSet presAssocID="{4E4DF01B-CE70-4ABF-872A-BE2BC9B78985}" presName="tx1" presStyleLbl="revTx" presStyleIdx="3" presStyleCnt="4"/>
      <dgm:spPr/>
    </dgm:pt>
    <dgm:pt modelId="{8EE2AC2B-911D-3C49-A4F3-6D2DACF7086F}" type="pres">
      <dgm:prSet presAssocID="{4E4DF01B-CE70-4ABF-872A-BE2BC9B78985}" presName="vert1" presStyleCnt="0"/>
      <dgm:spPr/>
    </dgm:pt>
  </dgm:ptLst>
  <dgm:cxnLst>
    <dgm:cxn modelId="{4B11FE1D-C197-6F4D-87A5-4510055AAE73}" type="presOf" srcId="{30EEA543-AB72-4734-841D-04345570550F}" destId="{3C17E69C-A873-BC46-9D43-91FC3E1DFAF1}" srcOrd="0" destOrd="0" presId="urn:microsoft.com/office/officeart/2008/layout/LinedList"/>
    <dgm:cxn modelId="{3FA0F82A-49A3-4C29-BF01-4FE5060CAE5F}" srcId="{30EEA543-AB72-4734-841D-04345570550F}" destId="{834ED50A-6C6A-4C73-8BAB-7646152BB1E0}" srcOrd="1" destOrd="0" parTransId="{7D50994A-0F66-41CC-A4B5-4A655429A1C9}" sibTransId="{39D9E161-EEC1-4B36-994A-664B9641CCA3}"/>
    <dgm:cxn modelId="{BAA3FC3A-DBDD-B64E-8DE5-72E478C9D254}" type="presOf" srcId="{CF13C5EF-4E94-493A-81B0-C8E0A0FDF532}" destId="{2201AB6E-E326-A947-9292-2CE9D1119EFD}" srcOrd="0" destOrd="0" presId="urn:microsoft.com/office/officeart/2008/layout/LinedList"/>
    <dgm:cxn modelId="{1E17D454-7476-401E-9963-ECDBF503BE07}" srcId="{30EEA543-AB72-4734-841D-04345570550F}" destId="{CF13C5EF-4E94-493A-81B0-C8E0A0FDF532}" srcOrd="0" destOrd="0" parTransId="{D9DBC330-443C-4DE4-94B4-3C00B3A902C1}" sibTransId="{045CFC80-4E8C-428F-979B-9E86121054C9}"/>
    <dgm:cxn modelId="{77F60A5E-50F9-2947-964C-C1016D77A405}" type="presOf" srcId="{F7EEE7FF-BFE9-4B38-B2B3-4DE406B994E2}" destId="{8505AA74-7D13-3D42-9DB0-02278D72F84D}" srcOrd="0" destOrd="0" presId="urn:microsoft.com/office/officeart/2008/layout/LinedList"/>
    <dgm:cxn modelId="{A9673873-F5D6-4FFA-BC49-664019639A80}" srcId="{30EEA543-AB72-4734-841D-04345570550F}" destId="{F7EEE7FF-BFE9-4B38-B2B3-4DE406B994E2}" srcOrd="2" destOrd="0" parTransId="{4A9B0B9E-F667-4457-9159-0DB7BB3ABA28}" sibTransId="{C932A5C8-B76F-4E7D-B6C5-C62E80533669}"/>
    <dgm:cxn modelId="{FF5C5A9E-A319-43F3-B317-712736730983}" srcId="{30EEA543-AB72-4734-841D-04345570550F}" destId="{4E4DF01B-CE70-4ABF-872A-BE2BC9B78985}" srcOrd="3" destOrd="0" parTransId="{DA523FC4-7C48-45A2-992A-3B22F7FB707C}" sibTransId="{D5A25958-71B1-4125-A478-81C8BA8FD5B7}"/>
    <dgm:cxn modelId="{39AC1EAC-A1E2-0E49-AA30-BFFD6EDADC35}" type="presOf" srcId="{834ED50A-6C6A-4C73-8BAB-7646152BB1E0}" destId="{1FFFDAB6-B98D-2141-804A-E4B87E3DB835}" srcOrd="0" destOrd="0" presId="urn:microsoft.com/office/officeart/2008/layout/LinedList"/>
    <dgm:cxn modelId="{BD1844B6-C77C-1249-8F1E-3CEB0287DC74}" type="presOf" srcId="{4E4DF01B-CE70-4ABF-872A-BE2BC9B78985}" destId="{A665514B-F89E-F54F-9AAD-05BC4D3D6CAD}" srcOrd="0" destOrd="0" presId="urn:microsoft.com/office/officeart/2008/layout/LinedList"/>
    <dgm:cxn modelId="{35D12688-5609-CC4E-B287-1A8AA454E9B5}" type="presParOf" srcId="{3C17E69C-A873-BC46-9D43-91FC3E1DFAF1}" destId="{A52FC3C6-BAA2-4B4D-A9DD-8A10D7EAB13D}" srcOrd="0" destOrd="0" presId="urn:microsoft.com/office/officeart/2008/layout/LinedList"/>
    <dgm:cxn modelId="{7A03EA74-5DDF-3142-9BB3-3CF69B2CD5F2}" type="presParOf" srcId="{3C17E69C-A873-BC46-9D43-91FC3E1DFAF1}" destId="{2F6CC358-CA91-7A4E-86E7-58E43DDF9749}" srcOrd="1" destOrd="0" presId="urn:microsoft.com/office/officeart/2008/layout/LinedList"/>
    <dgm:cxn modelId="{B2F81A21-9738-3546-B788-EFCA02252503}" type="presParOf" srcId="{2F6CC358-CA91-7A4E-86E7-58E43DDF9749}" destId="{2201AB6E-E326-A947-9292-2CE9D1119EFD}" srcOrd="0" destOrd="0" presId="urn:microsoft.com/office/officeart/2008/layout/LinedList"/>
    <dgm:cxn modelId="{46B17F56-1B87-3D40-977C-F3DF2B220EE5}" type="presParOf" srcId="{2F6CC358-CA91-7A4E-86E7-58E43DDF9749}" destId="{983A4BAB-D90B-6842-B816-F16FF98487F5}" srcOrd="1" destOrd="0" presId="urn:microsoft.com/office/officeart/2008/layout/LinedList"/>
    <dgm:cxn modelId="{2B5BAD75-B909-2F49-B412-511D950AD1BD}" type="presParOf" srcId="{3C17E69C-A873-BC46-9D43-91FC3E1DFAF1}" destId="{54542BDE-1527-9C44-92F7-C1E0879AC6D2}" srcOrd="2" destOrd="0" presId="urn:microsoft.com/office/officeart/2008/layout/LinedList"/>
    <dgm:cxn modelId="{90A08A16-5EBA-BF42-AE56-4CF09D34348E}" type="presParOf" srcId="{3C17E69C-A873-BC46-9D43-91FC3E1DFAF1}" destId="{325DAD6E-57E1-D24A-8F8B-CE3CB315A350}" srcOrd="3" destOrd="0" presId="urn:microsoft.com/office/officeart/2008/layout/LinedList"/>
    <dgm:cxn modelId="{8BBB6F13-39B0-F24B-A71A-94DF5AD78035}" type="presParOf" srcId="{325DAD6E-57E1-D24A-8F8B-CE3CB315A350}" destId="{1FFFDAB6-B98D-2141-804A-E4B87E3DB835}" srcOrd="0" destOrd="0" presId="urn:microsoft.com/office/officeart/2008/layout/LinedList"/>
    <dgm:cxn modelId="{3C342CD6-FA58-D446-A09F-0B21CE032A57}" type="presParOf" srcId="{325DAD6E-57E1-D24A-8F8B-CE3CB315A350}" destId="{E2AA41D9-3592-D74A-994C-87D78A6FED01}" srcOrd="1" destOrd="0" presId="urn:microsoft.com/office/officeart/2008/layout/LinedList"/>
    <dgm:cxn modelId="{9DF99D0F-BBF9-5840-9E6B-08438CB6010E}" type="presParOf" srcId="{3C17E69C-A873-BC46-9D43-91FC3E1DFAF1}" destId="{34F638C1-19F0-C043-BAFA-701D6682FC73}" srcOrd="4" destOrd="0" presId="urn:microsoft.com/office/officeart/2008/layout/LinedList"/>
    <dgm:cxn modelId="{56D04EFE-A25F-4F44-8631-96DBB62C2928}" type="presParOf" srcId="{3C17E69C-A873-BC46-9D43-91FC3E1DFAF1}" destId="{9B186573-7C30-BC48-BA52-97A54D94BB82}" srcOrd="5" destOrd="0" presId="urn:microsoft.com/office/officeart/2008/layout/LinedList"/>
    <dgm:cxn modelId="{645B2AC9-8A67-7A4E-A353-7CF39F2B4E6D}" type="presParOf" srcId="{9B186573-7C30-BC48-BA52-97A54D94BB82}" destId="{8505AA74-7D13-3D42-9DB0-02278D72F84D}" srcOrd="0" destOrd="0" presId="urn:microsoft.com/office/officeart/2008/layout/LinedList"/>
    <dgm:cxn modelId="{2F3D9736-E484-B34E-902D-889E731768C2}" type="presParOf" srcId="{9B186573-7C30-BC48-BA52-97A54D94BB82}" destId="{FA7CCADA-13A2-104B-98F0-74707363A1F3}" srcOrd="1" destOrd="0" presId="urn:microsoft.com/office/officeart/2008/layout/LinedList"/>
    <dgm:cxn modelId="{A7AF9373-2943-B34C-ACAA-1AAB5024C095}" type="presParOf" srcId="{3C17E69C-A873-BC46-9D43-91FC3E1DFAF1}" destId="{A6FC73DF-9DFB-D94C-828C-72E52B27320F}" srcOrd="6" destOrd="0" presId="urn:microsoft.com/office/officeart/2008/layout/LinedList"/>
    <dgm:cxn modelId="{E2272788-710D-C44A-A8B3-F4B0E3976316}" type="presParOf" srcId="{3C17E69C-A873-BC46-9D43-91FC3E1DFAF1}" destId="{D48858FE-01C4-9C40-B602-381935AFDDD0}" srcOrd="7" destOrd="0" presId="urn:microsoft.com/office/officeart/2008/layout/LinedList"/>
    <dgm:cxn modelId="{765B4F1F-6FCA-0544-871B-E5CCB7630277}" type="presParOf" srcId="{D48858FE-01C4-9C40-B602-381935AFDDD0}" destId="{A665514B-F89E-F54F-9AAD-05BC4D3D6CAD}" srcOrd="0" destOrd="0" presId="urn:microsoft.com/office/officeart/2008/layout/LinedList"/>
    <dgm:cxn modelId="{BB8B8D92-436F-D44D-B3A6-88E64AA20C31}" type="presParOf" srcId="{D48858FE-01C4-9C40-B602-381935AFDDD0}" destId="{8EE2AC2B-911D-3C49-A4F3-6D2DACF708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05C939-7323-4B07-B4AD-55755B42FD7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73E15C3-2F7E-4288-9709-841770C7A77F}">
      <dgm:prSet/>
      <dgm:spPr/>
      <dgm:t>
        <a:bodyPr/>
        <a:lstStyle/>
        <a:p>
          <a:pPr>
            <a:lnSpc>
              <a:spcPct val="100000"/>
            </a:lnSpc>
            <a:defRPr cap="all"/>
          </a:pPr>
          <a:r>
            <a:rPr lang="en-GB" noProof="0" dirty="0"/>
            <a:t>not every trial is the same </a:t>
          </a:r>
        </a:p>
        <a:p>
          <a:pPr>
            <a:lnSpc>
              <a:spcPct val="100000"/>
            </a:lnSpc>
            <a:defRPr cap="all"/>
          </a:pPr>
          <a:r>
            <a:rPr lang="en-GB" noProof="0" dirty="0"/>
            <a:t>(difficult, easy) </a:t>
          </a:r>
        </a:p>
        <a:p>
          <a:pPr>
            <a:lnSpc>
              <a:spcPct val="100000"/>
            </a:lnSpc>
            <a:defRPr cap="all"/>
          </a:pPr>
          <a:r>
            <a:rPr lang="en-GB" noProof="0" dirty="0"/>
            <a:t>or experienced sponsors </a:t>
          </a:r>
        </a:p>
      </dgm:t>
    </dgm:pt>
    <dgm:pt modelId="{B1F0105B-8F3D-4048-A82C-7DC7DFDD2721}" type="parTrans" cxnId="{D061E0FD-2E75-41F6-A95D-0DE6C148CB33}">
      <dgm:prSet/>
      <dgm:spPr/>
      <dgm:t>
        <a:bodyPr/>
        <a:lstStyle/>
        <a:p>
          <a:endParaRPr lang="en-US"/>
        </a:p>
      </dgm:t>
    </dgm:pt>
    <dgm:pt modelId="{29CC5EAB-398D-4578-9765-2EF23EA294EA}" type="sibTrans" cxnId="{D061E0FD-2E75-41F6-A95D-0DE6C148CB33}">
      <dgm:prSet/>
      <dgm:spPr/>
      <dgm:t>
        <a:bodyPr/>
        <a:lstStyle/>
        <a:p>
          <a:endParaRPr lang="en-US"/>
        </a:p>
      </dgm:t>
    </dgm:pt>
    <dgm:pt modelId="{939E4398-9A0A-4401-AF7A-0D8117C82C2B}">
      <dgm:prSet/>
      <dgm:spPr/>
      <dgm:t>
        <a:bodyPr/>
        <a:lstStyle/>
        <a:p>
          <a:pPr>
            <a:lnSpc>
              <a:spcPct val="100000"/>
            </a:lnSpc>
            <a:defRPr cap="all"/>
          </a:pPr>
          <a:r>
            <a:rPr lang="en-GB" dirty="0"/>
            <a:t>apply GDPR or enumerate every step (controller DPA, coding…)</a:t>
          </a:r>
          <a:endParaRPr lang="en-US" dirty="0"/>
        </a:p>
      </dgm:t>
    </dgm:pt>
    <dgm:pt modelId="{191BA859-DDE5-4921-A0B6-D9266EFE5EFC}" type="parTrans" cxnId="{FEAF1F81-B91C-4A52-868D-196AA1EC7A4A}">
      <dgm:prSet/>
      <dgm:spPr/>
      <dgm:t>
        <a:bodyPr/>
        <a:lstStyle/>
        <a:p>
          <a:endParaRPr lang="en-US"/>
        </a:p>
      </dgm:t>
    </dgm:pt>
    <dgm:pt modelId="{B9C8499B-98F9-4F54-A6B1-13E6104804B4}" type="sibTrans" cxnId="{FEAF1F81-B91C-4A52-868D-196AA1EC7A4A}">
      <dgm:prSet/>
      <dgm:spPr/>
      <dgm:t>
        <a:bodyPr/>
        <a:lstStyle/>
        <a:p>
          <a:endParaRPr lang="en-US"/>
        </a:p>
      </dgm:t>
    </dgm:pt>
    <dgm:pt modelId="{ACC423E3-1527-4388-8DEC-5F651FD312C9}">
      <dgm:prSet/>
      <dgm:spPr/>
      <dgm:t>
        <a:bodyPr/>
        <a:lstStyle/>
        <a:p>
          <a:pPr>
            <a:lnSpc>
              <a:spcPct val="100000"/>
            </a:lnSpc>
            <a:defRPr cap="all"/>
          </a:pPr>
          <a:r>
            <a:rPr lang="en-GB" dirty="0"/>
            <a:t>repeating the same comment several times each time it  applies, FI 'specify the amount of blood drawn'</a:t>
          </a:r>
        </a:p>
      </dgm:t>
    </dgm:pt>
    <dgm:pt modelId="{2CF18477-5F37-4F3A-ACF4-180D8C9C89AB}" type="parTrans" cxnId="{3E1250DB-3A30-4E1A-80CE-A6136FDDFE0A}">
      <dgm:prSet/>
      <dgm:spPr/>
      <dgm:t>
        <a:bodyPr/>
        <a:lstStyle/>
        <a:p>
          <a:endParaRPr lang="en-US"/>
        </a:p>
      </dgm:t>
    </dgm:pt>
    <dgm:pt modelId="{BEF2FD0F-B451-44EF-9E6B-A62FADB1E29F}" type="sibTrans" cxnId="{3E1250DB-3A30-4E1A-80CE-A6136FDDFE0A}">
      <dgm:prSet/>
      <dgm:spPr/>
      <dgm:t>
        <a:bodyPr/>
        <a:lstStyle/>
        <a:p>
          <a:endParaRPr lang="en-US"/>
        </a:p>
      </dgm:t>
    </dgm:pt>
    <dgm:pt modelId="{F9AA1121-CB52-49A1-9C31-E13DECEA24BD}">
      <dgm:prSet/>
      <dgm:spPr/>
      <dgm:t>
        <a:bodyPr/>
        <a:lstStyle/>
        <a:p>
          <a:pPr>
            <a:lnSpc>
              <a:spcPct val="100000"/>
            </a:lnSpc>
            <a:defRPr cap="all"/>
          </a:pPr>
          <a:r>
            <a:rPr lang="en-GB" dirty="0"/>
            <a:t>difference in ICF comments, reviewing all ICFs or stating ‘we expect the same adaptations when necessary’</a:t>
          </a:r>
          <a:endParaRPr lang="en-US" dirty="0"/>
        </a:p>
      </dgm:t>
    </dgm:pt>
    <dgm:pt modelId="{74F8ADB5-DF99-4CEA-8377-481188EECA34}" type="parTrans" cxnId="{98043AEF-F6E7-4745-AF30-ABD25B2EC5DD}">
      <dgm:prSet/>
      <dgm:spPr/>
      <dgm:t>
        <a:bodyPr/>
        <a:lstStyle/>
        <a:p>
          <a:endParaRPr lang="en-US"/>
        </a:p>
      </dgm:t>
    </dgm:pt>
    <dgm:pt modelId="{C49072CD-19E2-4158-9FE5-E8E1992E02FC}" type="sibTrans" cxnId="{98043AEF-F6E7-4745-AF30-ABD25B2EC5DD}">
      <dgm:prSet/>
      <dgm:spPr/>
      <dgm:t>
        <a:bodyPr/>
        <a:lstStyle/>
        <a:p>
          <a:endParaRPr lang="en-US"/>
        </a:p>
      </dgm:t>
    </dgm:pt>
    <dgm:pt modelId="{9D6723D5-A4DB-4F18-ADEA-DC3B5EB4D919}">
      <dgm:prSet/>
      <dgm:spPr/>
      <dgm:t>
        <a:bodyPr/>
        <a:lstStyle/>
        <a:p>
          <a:pPr>
            <a:lnSpc>
              <a:spcPct val="100000"/>
            </a:lnSpc>
            <a:defRPr cap="all"/>
          </a:pPr>
          <a:r>
            <a:rPr lang="en-GB" dirty="0"/>
            <a:t>level of detail: working with examples</a:t>
          </a:r>
        </a:p>
        <a:p>
          <a:pPr>
            <a:lnSpc>
              <a:spcPct val="100000"/>
            </a:lnSpc>
            <a:defRPr cap="all"/>
          </a:pPr>
          <a:r>
            <a:rPr lang="en-GB" dirty="0"/>
            <a:t>Versus </a:t>
          </a:r>
        </a:p>
        <a:p>
          <a:pPr>
            <a:lnSpc>
              <a:spcPct val="100000"/>
            </a:lnSpc>
            <a:defRPr cap="all"/>
          </a:pPr>
          <a:r>
            <a:rPr lang="en-GB" dirty="0"/>
            <a:t>mention when there needs to be more spacing</a:t>
          </a:r>
          <a:endParaRPr lang="en-US" dirty="0"/>
        </a:p>
      </dgm:t>
    </dgm:pt>
    <dgm:pt modelId="{92F1FE31-E608-40C3-B6ED-B48BCB2EDFA0}" type="parTrans" cxnId="{B7F81CD2-9520-4550-B2C9-31A252B2A6D5}">
      <dgm:prSet/>
      <dgm:spPr/>
      <dgm:t>
        <a:bodyPr/>
        <a:lstStyle/>
        <a:p>
          <a:endParaRPr lang="en-US"/>
        </a:p>
      </dgm:t>
    </dgm:pt>
    <dgm:pt modelId="{830B67AE-48D5-4AD7-82DB-02E8D4322F26}" type="sibTrans" cxnId="{B7F81CD2-9520-4550-B2C9-31A252B2A6D5}">
      <dgm:prSet/>
      <dgm:spPr/>
      <dgm:t>
        <a:bodyPr/>
        <a:lstStyle/>
        <a:p>
          <a:endParaRPr lang="en-US"/>
        </a:p>
      </dgm:t>
    </dgm:pt>
    <dgm:pt modelId="{750746C9-8B5F-4D5A-8937-2E623FE6F9F8}" type="pres">
      <dgm:prSet presAssocID="{0805C939-7323-4B07-B4AD-55755B42FD74}" presName="root" presStyleCnt="0">
        <dgm:presLayoutVars>
          <dgm:dir/>
          <dgm:resizeHandles val="exact"/>
        </dgm:presLayoutVars>
      </dgm:prSet>
      <dgm:spPr/>
    </dgm:pt>
    <dgm:pt modelId="{3BE5A6B7-FF60-4D96-A5A2-0259AE5A2A53}" type="pres">
      <dgm:prSet presAssocID="{873E15C3-2F7E-4288-9709-841770C7A77F}" presName="compNode" presStyleCnt="0"/>
      <dgm:spPr/>
    </dgm:pt>
    <dgm:pt modelId="{685B8A9A-B867-45AC-8899-D2CC67C55EF9}" type="pres">
      <dgm:prSet presAssocID="{873E15C3-2F7E-4288-9709-841770C7A77F}" presName="iconBgRect" presStyleLbl="bgShp" presStyleIdx="0" presStyleCnt="5"/>
      <dgm:spPr/>
    </dgm:pt>
    <dgm:pt modelId="{3A724F5B-803A-41AE-AB87-BEC218F9268B}" type="pres">
      <dgm:prSet presAssocID="{873E15C3-2F7E-4288-9709-841770C7A77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129EF417-0BD2-41A2-888D-0FEAE21974F3}" type="pres">
      <dgm:prSet presAssocID="{873E15C3-2F7E-4288-9709-841770C7A77F}" presName="spaceRect" presStyleCnt="0"/>
      <dgm:spPr/>
    </dgm:pt>
    <dgm:pt modelId="{A59A5D0B-78B0-4677-9C00-CD96FCD92256}" type="pres">
      <dgm:prSet presAssocID="{873E15C3-2F7E-4288-9709-841770C7A77F}" presName="textRect" presStyleLbl="revTx" presStyleIdx="0" presStyleCnt="5">
        <dgm:presLayoutVars>
          <dgm:chMax val="1"/>
          <dgm:chPref val="1"/>
        </dgm:presLayoutVars>
      </dgm:prSet>
      <dgm:spPr/>
    </dgm:pt>
    <dgm:pt modelId="{58A438EE-4FF3-4F09-ABCF-56A262080795}" type="pres">
      <dgm:prSet presAssocID="{29CC5EAB-398D-4578-9765-2EF23EA294EA}" presName="sibTrans" presStyleCnt="0"/>
      <dgm:spPr/>
    </dgm:pt>
    <dgm:pt modelId="{EC8FDEFE-6A6B-43F4-95CE-A2B1D2C3D77B}" type="pres">
      <dgm:prSet presAssocID="{939E4398-9A0A-4401-AF7A-0D8117C82C2B}" presName="compNode" presStyleCnt="0"/>
      <dgm:spPr/>
    </dgm:pt>
    <dgm:pt modelId="{39DEE586-0D76-4C28-9A43-E512F9BB076E}" type="pres">
      <dgm:prSet presAssocID="{939E4398-9A0A-4401-AF7A-0D8117C82C2B}" presName="iconBgRect" presStyleLbl="bgShp" presStyleIdx="1" presStyleCnt="5"/>
      <dgm:spPr/>
    </dgm:pt>
    <dgm:pt modelId="{ED772FD4-89D7-4F8C-9F0A-5CD71672B0B8}" type="pres">
      <dgm:prSet presAssocID="{939E4398-9A0A-4401-AF7A-0D8117C82C2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Vergrendelen"/>
        </a:ext>
      </dgm:extLst>
    </dgm:pt>
    <dgm:pt modelId="{988E29BC-2D4F-4AF1-9BCF-611AFC87C348}" type="pres">
      <dgm:prSet presAssocID="{939E4398-9A0A-4401-AF7A-0D8117C82C2B}" presName="spaceRect" presStyleCnt="0"/>
      <dgm:spPr/>
    </dgm:pt>
    <dgm:pt modelId="{7F3D0205-6EFC-4DB9-904A-CA539308B822}" type="pres">
      <dgm:prSet presAssocID="{939E4398-9A0A-4401-AF7A-0D8117C82C2B}" presName="textRect" presStyleLbl="revTx" presStyleIdx="1" presStyleCnt="5">
        <dgm:presLayoutVars>
          <dgm:chMax val="1"/>
          <dgm:chPref val="1"/>
        </dgm:presLayoutVars>
      </dgm:prSet>
      <dgm:spPr/>
    </dgm:pt>
    <dgm:pt modelId="{C56767E4-DA88-49D4-BDFB-08310433E0B6}" type="pres">
      <dgm:prSet presAssocID="{B9C8499B-98F9-4F54-A6B1-13E6104804B4}" presName="sibTrans" presStyleCnt="0"/>
      <dgm:spPr/>
    </dgm:pt>
    <dgm:pt modelId="{E06657BF-0951-49C7-A1D1-0A6A5E4988C6}" type="pres">
      <dgm:prSet presAssocID="{ACC423E3-1527-4388-8DEC-5F651FD312C9}" presName="compNode" presStyleCnt="0"/>
      <dgm:spPr/>
    </dgm:pt>
    <dgm:pt modelId="{D4A9FC41-06DA-4925-A1C7-98ED3393EC5D}" type="pres">
      <dgm:prSet presAssocID="{ACC423E3-1527-4388-8DEC-5F651FD312C9}" presName="iconBgRect" presStyleLbl="bgShp" presStyleIdx="2" presStyleCnt="5"/>
      <dgm:spPr/>
    </dgm:pt>
    <dgm:pt modelId="{C0157D6A-CB2D-4C7A-90DE-73B35ED55336}" type="pres">
      <dgm:prSet presAssocID="{ACC423E3-1527-4388-8DEC-5F651FD312C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jnen"/>
        </a:ext>
      </dgm:extLst>
    </dgm:pt>
    <dgm:pt modelId="{0767C2F0-5D12-49CF-AC5D-AFDB10C30BF2}" type="pres">
      <dgm:prSet presAssocID="{ACC423E3-1527-4388-8DEC-5F651FD312C9}" presName="spaceRect" presStyleCnt="0"/>
      <dgm:spPr/>
    </dgm:pt>
    <dgm:pt modelId="{604AEB3B-C6F6-48D5-8D17-CE62965A3339}" type="pres">
      <dgm:prSet presAssocID="{ACC423E3-1527-4388-8DEC-5F651FD312C9}" presName="textRect" presStyleLbl="revTx" presStyleIdx="2" presStyleCnt="5">
        <dgm:presLayoutVars>
          <dgm:chMax val="1"/>
          <dgm:chPref val="1"/>
        </dgm:presLayoutVars>
      </dgm:prSet>
      <dgm:spPr/>
    </dgm:pt>
    <dgm:pt modelId="{CB43FFE6-7849-462C-ACAB-1D3997B4C965}" type="pres">
      <dgm:prSet presAssocID="{BEF2FD0F-B451-44EF-9E6B-A62FADB1E29F}" presName="sibTrans" presStyleCnt="0"/>
      <dgm:spPr/>
    </dgm:pt>
    <dgm:pt modelId="{DDB0ED2C-AF53-43C4-B783-DA0414642704}" type="pres">
      <dgm:prSet presAssocID="{F9AA1121-CB52-49A1-9C31-E13DECEA24BD}" presName="compNode" presStyleCnt="0"/>
      <dgm:spPr/>
    </dgm:pt>
    <dgm:pt modelId="{7384D61A-50B8-4EB9-886A-ECE714A4861E}" type="pres">
      <dgm:prSet presAssocID="{F9AA1121-CB52-49A1-9C31-E13DECEA24BD}" presName="iconBgRect" presStyleLbl="bgShp" presStyleIdx="3" presStyleCnt="5"/>
      <dgm:spPr/>
    </dgm:pt>
    <dgm:pt modelId="{FCFDDFDE-EFAD-4242-BA32-AEBA83B7EFA5}" type="pres">
      <dgm:prSet presAssocID="{F9AA1121-CB52-49A1-9C31-E13DECEA24B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Quotation Mark"/>
        </a:ext>
      </dgm:extLst>
    </dgm:pt>
    <dgm:pt modelId="{E7BFF7E1-782A-4484-B318-A48B38FF6672}" type="pres">
      <dgm:prSet presAssocID="{F9AA1121-CB52-49A1-9C31-E13DECEA24BD}" presName="spaceRect" presStyleCnt="0"/>
      <dgm:spPr/>
    </dgm:pt>
    <dgm:pt modelId="{D3E184CC-A50F-4B95-96A4-65A8FE24F819}" type="pres">
      <dgm:prSet presAssocID="{F9AA1121-CB52-49A1-9C31-E13DECEA24BD}" presName="textRect" presStyleLbl="revTx" presStyleIdx="3" presStyleCnt="5">
        <dgm:presLayoutVars>
          <dgm:chMax val="1"/>
          <dgm:chPref val="1"/>
        </dgm:presLayoutVars>
      </dgm:prSet>
      <dgm:spPr/>
    </dgm:pt>
    <dgm:pt modelId="{C0868AB8-69F4-496B-B8F2-37B1997C0CD6}" type="pres">
      <dgm:prSet presAssocID="{C49072CD-19E2-4158-9FE5-E8E1992E02FC}" presName="sibTrans" presStyleCnt="0"/>
      <dgm:spPr/>
    </dgm:pt>
    <dgm:pt modelId="{EDF7DF8F-9437-4C0D-A1FE-D301D98877B7}" type="pres">
      <dgm:prSet presAssocID="{9D6723D5-A4DB-4F18-ADEA-DC3B5EB4D919}" presName="compNode" presStyleCnt="0"/>
      <dgm:spPr/>
    </dgm:pt>
    <dgm:pt modelId="{70115F60-ABBD-4FC1-959A-A9E27DFCD5F9}" type="pres">
      <dgm:prSet presAssocID="{9D6723D5-A4DB-4F18-ADEA-DC3B5EB4D919}" presName="iconBgRect" presStyleLbl="bgShp" presStyleIdx="4" presStyleCnt="5"/>
      <dgm:spPr/>
    </dgm:pt>
    <dgm:pt modelId="{14B224F2-3B71-4F97-9A31-302A51873980}" type="pres">
      <dgm:prSet presAssocID="{9D6723D5-A4DB-4F18-ADEA-DC3B5EB4D91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rt Lock"/>
        </a:ext>
      </dgm:extLst>
    </dgm:pt>
    <dgm:pt modelId="{72D4154B-2FF3-4432-BF1A-84824FA9F615}" type="pres">
      <dgm:prSet presAssocID="{9D6723D5-A4DB-4F18-ADEA-DC3B5EB4D919}" presName="spaceRect" presStyleCnt="0"/>
      <dgm:spPr/>
    </dgm:pt>
    <dgm:pt modelId="{95CA2CB2-CD73-45E0-9DF6-3947C4732F68}" type="pres">
      <dgm:prSet presAssocID="{9D6723D5-A4DB-4F18-ADEA-DC3B5EB4D919}" presName="textRect" presStyleLbl="revTx" presStyleIdx="4" presStyleCnt="5">
        <dgm:presLayoutVars>
          <dgm:chMax val="1"/>
          <dgm:chPref val="1"/>
        </dgm:presLayoutVars>
      </dgm:prSet>
      <dgm:spPr/>
    </dgm:pt>
  </dgm:ptLst>
  <dgm:cxnLst>
    <dgm:cxn modelId="{450C9F09-BDC0-4C41-9097-4B915F1BE3D8}" type="presOf" srcId="{0805C939-7323-4B07-B4AD-55755B42FD74}" destId="{750746C9-8B5F-4D5A-8937-2E623FE6F9F8}" srcOrd="0" destOrd="0" presId="urn:microsoft.com/office/officeart/2018/5/layout/IconCircleLabelList"/>
    <dgm:cxn modelId="{00C9923C-5638-4259-A85F-726570FF5D8F}" type="presOf" srcId="{939E4398-9A0A-4401-AF7A-0D8117C82C2B}" destId="{7F3D0205-6EFC-4DB9-904A-CA539308B822}" srcOrd="0" destOrd="0" presId="urn:microsoft.com/office/officeart/2018/5/layout/IconCircleLabelList"/>
    <dgm:cxn modelId="{8899877E-4BAC-4EEE-A46C-0970407E2E65}" type="presOf" srcId="{ACC423E3-1527-4388-8DEC-5F651FD312C9}" destId="{604AEB3B-C6F6-48D5-8D17-CE62965A3339}" srcOrd="0" destOrd="0" presId="urn:microsoft.com/office/officeart/2018/5/layout/IconCircleLabelList"/>
    <dgm:cxn modelId="{FEAF1F81-B91C-4A52-868D-196AA1EC7A4A}" srcId="{0805C939-7323-4B07-B4AD-55755B42FD74}" destId="{939E4398-9A0A-4401-AF7A-0D8117C82C2B}" srcOrd="1" destOrd="0" parTransId="{191BA859-DDE5-4921-A0B6-D9266EFE5EFC}" sibTransId="{B9C8499B-98F9-4F54-A6B1-13E6104804B4}"/>
    <dgm:cxn modelId="{4DB9A882-AA92-4192-A9DF-139F064BE85D}" type="presOf" srcId="{F9AA1121-CB52-49A1-9C31-E13DECEA24BD}" destId="{D3E184CC-A50F-4B95-96A4-65A8FE24F819}" srcOrd="0" destOrd="0" presId="urn:microsoft.com/office/officeart/2018/5/layout/IconCircleLabelList"/>
    <dgm:cxn modelId="{26F0C4C6-76D9-4DEB-AD36-5992AFC605DC}" type="presOf" srcId="{873E15C3-2F7E-4288-9709-841770C7A77F}" destId="{A59A5D0B-78B0-4677-9C00-CD96FCD92256}" srcOrd="0" destOrd="0" presId="urn:microsoft.com/office/officeart/2018/5/layout/IconCircleLabelList"/>
    <dgm:cxn modelId="{CC2712D2-4406-4AF5-9581-7500C85FFB33}" type="presOf" srcId="{9D6723D5-A4DB-4F18-ADEA-DC3B5EB4D919}" destId="{95CA2CB2-CD73-45E0-9DF6-3947C4732F68}" srcOrd="0" destOrd="0" presId="urn:microsoft.com/office/officeart/2018/5/layout/IconCircleLabelList"/>
    <dgm:cxn modelId="{B7F81CD2-9520-4550-B2C9-31A252B2A6D5}" srcId="{0805C939-7323-4B07-B4AD-55755B42FD74}" destId="{9D6723D5-A4DB-4F18-ADEA-DC3B5EB4D919}" srcOrd="4" destOrd="0" parTransId="{92F1FE31-E608-40C3-B6ED-B48BCB2EDFA0}" sibTransId="{830B67AE-48D5-4AD7-82DB-02E8D4322F26}"/>
    <dgm:cxn modelId="{3E1250DB-3A30-4E1A-80CE-A6136FDDFE0A}" srcId="{0805C939-7323-4B07-B4AD-55755B42FD74}" destId="{ACC423E3-1527-4388-8DEC-5F651FD312C9}" srcOrd="2" destOrd="0" parTransId="{2CF18477-5F37-4F3A-ACF4-180D8C9C89AB}" sibTransId="{BEF2FD0F-B451-44EF-9E6B-A62FADB1E29F}"/>
    <dgm:cxn modelId="{98043AEF-F6E7-4745-AF30-ABD25B2EC5DD}" srcId="{0805C939-7323-4B07-B4AD-55755B42FD74}" destId="{F9AA1121-CB52-49A1-9C31-E13DECEA24BD}" srcOrd="3" destOrd="0" parTransId="{74F8ADB5-DF99-4CEA-8377-481188EECA34}" sibTransId="{C49072CD-19E2-4158-9FE5-E8E1992E02FC}"/>
    <dgm:cxn modelId="{D061E0FD-2E75-41F6-A95D-0DE6C148CB33}" srcId="{0805C939-7323-4B07-B4AD-55755B42FD74}" destId="{873E15C3-2F7E-4288-9709-841770C7A77F}" srcOrd="0" destOrd="0" parTransId="{B1F0105B-8F3D-4048-A82C-7DC7DFDD2721}" sibTransId="{29CC5EAB-398D-4578-9765-2EF23EA294EA}"/>
    <dgm:cxn modelId="{3910ECB9-E953-4D28-B353-0CBA72B431BA}" type="presParOf" srcId="{750746C9-8B5F-4D5A-8937-2E623FE6F9F8}" destId="{3BE5A6B7-FF60-4D96-A5A2-0259AE5A2A53}" srcOrd="0" destOrd="0" presId="urn:microsoft.com/office/officeart/2018/5/layout/IconCircleLabelList"/>
    <dgm:cxn modelId="{023DC77D-3743-49C6-9975-D5989C6FC696}" type="presParOf" srcId="{3BE5A6B7-FF60-4D96-A5A2-0259AE5A2A53}" destId="{685B8A9A-B867-45AC-8899-D2CC67C55EF9}" srcOrd="0" destOrd="0" presId="urn:microsoft.com/office/officeart/2018/5/layout/IconCircleLabelList"/>
    <dgm:cxn modelId="{E1985412-B12F-4603-B40D-194D2025C105}" type="presParOf" srcId="{3BE5A6B7-FF60-4D96-A5A2-0259AE5A2A53}" destId="{3A724F5B-803A-41AE-AB87-BEC218F9268B}" srcOrd="1" destOrd="0" presId="urn:microsoft.com/office/officeart/2018/5/layout/IconCircleLabelList"/>
    <dgm:cxn modelId="{3181EF4F-3B4D-43EB-9389-112D917587B5}" type="presParOf" srcId="{3BE5A6B7-FF60-4D96-A5A2-0259AE5A2A53}" destId="{129EF417-0BD2-41A2-888D-0FEAE21974F3}" srcOrd="2" destOrd="0" presId="urn:microsoft.com/office/officeart/2018/5/layout/IconCircleLabelList"/>
    <dgm:cxn modelId="{CC05AF08-4DAE-4E19-B273-1F333D1321B2}" type="presParOf" srcId="{3BE5A6B7-FF60-4D96-A5A2-0259AE5A2A53}" destId="{A59A5D0B-78B0-4677-9C00-CD96FCD92256}" srcOrd="3" destOrd="0" presId="urn:microsoft.com/office/officeart/2018/5/layout/IconCircleLabelList"/>
    <dgm:cxn modelId="{A2AE0130-DE67-43BF-9372-4853602CF135}" type="presParOf" srcId="{750746C9-8B5F-4D5A-8937-2E623FE6F9F8}" destId="{58A438EE-4FF3-4F09-ABCF-56A262080795}" srcOrd="1" destOrd="0" presId="urn:microsoft.com/office/officeart/2018/5/layout/IconCircleLabelList"/>
    <dgm:cxn modelId="{9ACE4108-F6FD-49D3-9744-725BEEC94B1F}" type="presParOf" srcId="{750746C9-8B5F-4D5A-8937-2E623FE6F9F8}" destId="{EC8FDEFE-6A6B-43F4-95CE-A2B1D2C3D77B}" srcOrd="2" destOrd="0" presId="urn:microsoft.com/office/officeart/2018/5/layout/IconCircleLabelList"/>
    <dgm:cxn modelId="{3F10C02E-34E2-40F9-83E0-D9FCBA65D20F}" type="presParOf" srcId="{EC8FDEFE-6A6B-43F4-95CE-A2B1D2C3D77B}" destId="{39DEE586-0D76-4C28-9A43-E512F9BB076E}" srcOrd="0" destOrd="0" presId="urn:microsoft.com/office/officeart/2018/5/layout/IconCircleLabelList"/>
    <dgm:cxn modelId="{A3D2E5F2-A9C9-4020-8A26-48BB1B4D478B}" type="presParOf" srcId="{EC8FDEFE-6A6B-43F4-95CE-A2B1D2C3D77B}" destId="{ED772FD4-89D7-4F8C-9F0A-5CD71672B0B8}" srcOrd="1" destOrd="0" presId="urn:microsoft.com/office/officeart/2018/5/layout/IconCircleLabelList"/>
    <dgm:cxn modelId="{E80E93B9-CCC0-4197-B69D-56AC9343AB88}" type="presParOf" srcId="{EC8FDEFE-6A6B-43F4-95CE-A2B1D2C3D77B}" destId="{988E29BC-2D4F-4AF1-9BCF-611AFC87C348}" srcOrd="2" destOrd="0" presId="urn:microsoft.com/office/officeart/2018/5/layout/IconCircleLabelList"/>
    <dgm:cxn modelId="{B1959515-F5DC-44FD-979E-61D251889801}" type="presParOf" srcId="{EC8FDEFE-6A6B-43F4-95CE-A2B1D2C3D77B}" destId="{7F3D0205-6EFC-4DB9-904A-CA539308B822}" srcOrd="3" destOrd="0" presId="urn:microsoft.com/office/officeart/2018/5/layout/IconCircleLabelList"/>
    <dgm:cxn modelId="{64A825AB-84EE-4650-B887-D0ED749A6855}" type="presParOf" srcId="{750746C9-8B5F-4D5A-8937-2E623FE6F9F8}" destId="{C56767E4-DA88-49D4-BDFB-08310433E0B6}" srcOrd="3" destOrd="0" presId="urn:microsoft.com/office/officeart/2018/5/layout/IconCircleLabelList"/>
    <dgm:cxn modelId="{29AD8D16-A91C-4D4F-B23C-B0A1CB5247CF}" type="presParOf" srcId="{750746C9-8B5F-4D5A-8937-2E623FE6F9F8}" destId="{E06657BF-0951-49C7-A1D1-0A6A5E4988C6}" srcOrd="4" destOrd="0" presId="urn:microsoft.com/office/officeart/2018/5/layout/IconCircleLabelList"/>
    <dgm:cxn modelId="{79061FCE-B043-45D6-8C17-FCF29A323010}" type="presParOf" srcId="{E06657BF-0951-49C7-A1D1-0A6A5E4988C6}" destId="{D4A9FC41-06DA-4925-A1C7-98ED3393EC5D}" srcOrd="0" destOrd="0" presId="urn:microsoft.com/office/officeart/2018/5/layout/IconCircleLabelList"/>
    <dgm:cxn modelId="{F81B7E68-2122-462E-99AC-6879FC595090}" type="presParOf" srcId="{E06657BF-0951-49C7-A1D1-0A6A5E4988C6}" destId="{C0157D6A-CB2D-4C7A-90DE-73B35ED55336}" srcOrd="1" destOrd="0" presId="urn:microsoft.com/office/officeart/2018/5/layout/IconCircleLabelList"/>
    <dgm:cxn modelId="{A834EC3C-7B9A-4AB3-8406-5FAB96D69959}" type="presParOf" srcId="{E06657BF-0951-49C7-A1D1-0A6A5E4988C6}" destId="{0767C2F0-5D12-49CF-AC5D-AFDB10C30BF2}" srcOrd="2" destOrd="0" presId="urn:microsoft.com/office/officeart/2018/5/layout/IconCircleLabelList"/>
    <dgm:cxn modelId="{E587286A-C2E5-4A6A-9016-50C2979F83CF}" type="presParOf" srcId="{E06657BF-0951-49C7-A1D1-0A6A5E4988C6}" destId="{604AEB3B-C6F6-48D5-8D17-CE62965A3339}" srcOrd="3" destOrd="0" presId="urn:microsoft.com/office/officeart/2018/5/layout/IconCircleLabelList"/>
    <dgm:cxn modelId="{4EF53586-328C-4E37-8634-56AF886BA27A}" type="presParOf" srcId="{750746C9-8B5F-4D5A-8937-2E623FE6F9F8}" destId="{CB43FFE6-7849-462C-ACAB-1D3997B4C965}" srcOrd="5" destOrd="0" presId="urn:microsoft.com/office/officeart/2018/5/layout/IconCircleLabelList"/>
    <dgm:cxn modelId="{3DD100A8-70E7-4B70-A760-68EC13CB5243}" type="presParOf" srcId="{750746C9-8B5F-4D5A-8937-2E623FE6F9F8}" destId="{DDB0ED2C-AF53-43C4-B783-DA0414642704}" srcOrd="6" destOrd="0" presId="urn:microsoft.com/office/officeart/2018/5/layout/IconCircleLabelList"/>
    <dgm:cxn modelId="{BE1BDC10-E424-45D5-AC59-98AB08517C08}" type="presParOf" srcId="{DDB0ED2C-AF53-43C4-B783-DA0414642704}" destId="{7384D61A-50B8-4EB9-886A-ECE714A4861E}" srcOrd="0" destOrd="0" presId="urn:microsoft.com/office/officeart/2018/5/layout/IconCircleLabelList"/>
    <dgm:cxn modelId="{AD79FA44-DEBB-4F9A-935E-24FFFA4C95EE}" type="presParOf" srcId="{DDB0ED2C-AF53-43C4-B783-DA0414642704}" destId="{FCFDDFDE-EFAD-4242-BA32-AEBA83B7EFA5}" srcOrd="1" destOrd="0" presId="urn:microsoft.com/office/officeart/2018/5/layout/IconCircleLabelList"/>
    <dgm:cxn modelId="{80836491-946E-4167-BB8C-BE4FDE5BAA2E}" type="presParOf" srcId="{DDB0ED2C-AF53-43C4-B783-DA0414642704}" destId="{E7BFF7E1-782A-4484-B318-A48B38FF6672}" srcOrd="2" destOrd="0" presId="urn:microsoft.com/office/officeart/2018/5/layout/IconCircleLabelList"/>
    <dgm:cxn modelId="{E748DC09-BBBF-4D2A-9F66-E1134EE99089}" type="presParOf" srcId="{DDB0ED2C-AF53-43C4-B783-DA0414642704}" destId="{D3E184CC-A50F-4B95-96A4-65A8FE24F819}" srcOrd="3" destOrd="0" presId="urn:microsoft.com/office/officeart/2018/5/layout/IconCircleLabelList"/>
    <dgm:cxn modelId="{2075B329-C6C1-4EE2-8564-4514F8D14EE9}" type="presParOf" srcId="{750746C9-8B5F-4D5A-8937-2E623FE6F9F8}" destId="{C0868AB8-69F4-496B-B8F2-37B1997C0CD6}" srcOrd="7" destOrd="0" presId="urn:microsoft.com/office/officeart/2018/5/layout/IconCircleLabelList"/>
    <dgm:cxn modelId="{E2C09144-2E99-4908-B5E6-4726E52D9CAD}" type="presParOf" srcId="{750746C9-8B5F-4D5A-8937-2E623FE6F9F8}" destId="{EDF7DF8F-9437-4C0D-A1FE-D301D98877B7}" srcOrd="8" destOrd="0" presId="urn:microsoft.com/office/officeart/2018/5/layout/IconCircleLabelList"/>
    <dgm:cxn modelId="{AF2269F4-CBC1-4BCA-B971-37BC6833D6A2}" type="presParOf" srcId="{EDF7DF8F-9437-4C0D-A1FE-D301D98877B7}" destId="{70115F60-ABBD-4FC1-959A-A9E27DFCD5F9}" srcOrd="0" destOrd="0" presId="urn:microsoft.com/office/officeart/2018/5/layout/IconCircleLabelList"/>
    <dgm:cxn modelId="{546F4AA3-E279-49E7-935F-B3BA8AB1CFE8}" type="presParOf" srcId="{EDF7DF8F-9437-4C0D-A1FE-D301D98877B7}" destId="{14B224F2-3B71-4F97-9A31-302A51873980}" srcOrd="1" destOrd="0" presId="urn:microsoft.com/office/officeart/2018/5/layout/IconCircleLabelList"/>
    <dgm:cxn modelId="{19500BDA-FC02-4871-A4E1-171A26DC0730}" type="presParOf" srcId="{EDF7DF8F-9437-4C0D-A1FE-D301D98877B7}" destId="{72D4154B-2FF3-4432-BF1A-84824FA9F615}" srcOrd="2" destOrd="0" presId="urn:microsoft.com/office/officeart/2018/5/layout/IconCircleLabelList"/>
    <dgm:cxn modelId="{09F3710A-4911-4ABB-AAD3-ED76DFB35143}" type="presParOf" srcId="{EDF7DF8F-9437-4C0D-A1FE-D301D98877B7}" destId="{95CA2CB2-CD73-45E0-9DF6-3947C4732F6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2F0047-BE70-426A-91FB-3AFAF6DDD12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47A52C8-D216-4873-9906-43F4E4641FEC}">
      <dgm:prSet/>
      <dgm:spPr/>
      <dgm:t>
        <a:bodyPr/>
        <a:lstStyle/>
        <a:p>
          <a:pPr>
            <a:lnSpc>
              <a:spcPct val="100000"/>
            </a:lnSpc>
          </a:pPr>
          <a:r>
            <a:rPr lang="en-GB" b="0" i="0"/>
            <a:t>This is a very good overview of the study/standard of care procedures. Perfect!</a:t>
          </a:r>
          <a:endParaRPr lang="en-US"/>
        </a:p>
      </dgm:t>
    </dgm:pt>
    <dgm:pt modelId="{A35B4D70-3C14-496B-8F1B-F7E057D7DE48}" type="parTrans" cxnId="{0EB94590-7442-486F-A7E7-FD671A01CAAC}">
      <dgm:prSet/>
      <dgm:spPr/>
      <dgm:t>
        <a:bodyPr/>
        <a:lstStyle/>
        <a:p>
          <a:endParaRPr lang="en-US"/>
        </a:p>
      </dgm:t>
    </dgm:pt>
    <dgm:pt modelId="{238504F7-C233-4D8D-98DA-84064F33BBAD}" type="sibTrans" cxnId="{0EB94590-7442-486F-A7E7-FD671A01CAAC}">
      <dgm:prSet/>
      <dgm:spPr/>
      <dgm:t>
        <a:bodyPr/>
        <a:lstStyle/>
        <a:p>
          <a:endParaRPr lang="en-US"/>
        </a:p>
      </dgm:t>
    </dgm:pt>
    <dgm:pt modelId="{9FB37AAB-FEC9-4D07-AADE-76AB9F130333}">
      <dgm:prSet/>
      <dgm:spPr/>
      <dgm:t>
        <a:bodyPr/>
        <a:lstStyle/>
        <a:p>
          <a:pPr>
            <a:lnSpc>
              <a:spcPct val="100000"/>
            </a:lnSpc>
          </a:pPr>
          <a:r>
            <a:rPr lang="en-GB" b="0" i="0"/>
            <a:t>The EC did appreciate the quality of this application and believes that this new technique deserves evaluation.</a:t>
          </a:r>
          <a:endParaRPr lang="en-US"/>
        </a:p>
      </dgm:t>
    </dgm:pt>
    <dgm:pt modelId="{D0A8CC81-CE04-4327-976D-26E9B01075E5}" type="parTrans" cxnId="{4627A16F-3759-44FB-960E-D807CE2B6531}">
      <dgm:prSet/>
      <dgm:spPr/>
      <dgm:t>
        <a:bodyPr/>
        <a:lstStyle/>
        <a:p>
          <a:endParaRPr lang="en-US"/>
        </a:p>
      </dgm:t>
    </dgm:pt>
    <dgm:pt modelId="{F2BB7576-09C7-4A5D-8A9D-227D30C57EE2}" type="sibTrans" cxnId="{4627A16F-3759-44FB-960E-D807CE2B6531}">
      <dgm:prSet/>
      <dgm:spPr/>
      <dgm:t>
        <a:bodyPr/>
        <a:lstStyle/>
        <a:p>
          <a:endParaRPr lang="en-US"/>
        </a:p>
      </dgm:t>
    </dgm:pt>
    <dgm:pt modelId="{756E44AE-729F-4815-9102-8253CA3436BB}">
      <dgm:prSet/>
      <dgm:spPr/>
      <dgm:t>
        <a:bodyPr/>
        <a:lstStyle/>
        <a:p>
          <a:pPr>
            <a:lnSpc>
              <a:spcPct val="100000"/>
            </a:lnSpc>
          </a:pPr>
          <a:r>
            <a:rPr lang="en-GB" b="0" i="0" dirty="0"/>
            <a:t>Very comprehensive and complete ICF. Appreciation for the compact and understandable medical explanations</a:t>
          </a:r>
          <a:endParaRPr lang="en-US" dirty="0"/>
        </a:p>
      </dgm:t>
    </dgm:pt>
    <dgm:pt modelId="{7B9E633B-5A32-4DA2-BE61-6ECF471CC699}" type="parTrans" cxnId="{90FEA937-2E3C-4332-8522-961F854BB0A9}">
      <dgm:prSet/>
      <dgm:spPr/>
      <dgm:t>
        <a:bodyPr/>
        <a:lstStyle/>
        <a:p>
          <a:endParaRPr lang="en-US"/>
        </a:p>
      </dgm:t>
    </dgm:pt>
    <dgm:pt modelId="{5235B0EC-F9E1-4347-904B-A7BD35032EC9}" type="sibTrans" cxnId="{90FEA937-2E3C-4332-8522-961F854BB0A9}">
      <dgm:prSet/>
      <dgm:spPr/>
      <dgm:t>
        <a:bodyPr/>
        <a:lstStyle/>
        <a:p>
          <a:endParaRPr lang="en-US"/>
        </a:p>
      </dgm:t>
    </dgm:pt>
    <dgm:pt modelId="{3809AAC1-41CA-5B4B-BE72-CBFA08E542D6}" type="pres">
      <dgm:prSet presAssocID="{7E2F0047-BE70-426A-91FB-3AFAF6DDD12A}" presName="vert0" presStyleCnt="0">
        <dgm:presLayoutVars>
          <dgm:dir/>
          <dgm:animOne val="branch"/>
          <dgm:animLvl val="lvl"/>
        </dgm:presLayoutVars>
      </dgm:prSet>
      <dgm:spPr/>
    </dgm:pt>
    <dgm:pt modelId="{25B2560C-4866-C64C-A33A-306D1560F418}" type="pres">
      <dgm:prSet presAssocID="{247A52C8-D216-4873-9906-43F4E4641FEC}" presName="thickLine" presStyleLbl="alignNode1" presStyleIdx="0" presStyleCnt="3"/>
      <dgm:spPr/>
    </dgm:pt>
    <dgm:pt modelId="{07A0709E-EF3A-C348-BA76-049D2B583045}" type="pres">
      <dgm:prSet presAssocID="{247A52C8-D216-4873-9906-43F4E4641FEC}" presName="horz1" presStyleCnt="0"/>
      <dgm:spPr/>
    </dgm:pt>
    <dgm:pt modelId="{1D8CE9EF-892B-FE4B-9897-71F0976215F0}" type="pres">
      <dgm:prSet presAssocID="{247A52C8-D216-4873-9906-43F4E4641FEC}" presName="tx1" presStyleLbl="revTx" presStyleIdx="0" presStyleCnt="3"/>
      <dgm:spPr/>
    </dgm:pt>
    <dgm:pt modelId="{4C9E3C59-C578-354C-ACD5-03804C851860}" type="pres">
      <dgm:prSet presAssocID="{247A52C8-D216-4873-9906-43F4E4641FEC}" presName="vert1" presStyleCnt="0"/>
      <dgm:spPr/>
    </dgm:pt>
    <dgm:pt modelId="{6246902A-5606-1044-A9C3-F8659AB12E8F}" type="pres">
      <dgm:prSet presAssocID="{9FB37AAB-FEC9-4D07-AADE-76AB9F130333}" presName="thickLine" presStyleLbl="alignNode1" presStyleIdx="1" presStyleCnt="3"/>
      <dgm:spPr/>
    </dgm:pt>
    <dgm:pt modelId="{B3D6FC97-7BA7-6E49-9DCA-15C30B68B34F}" type="pres">
      <dgm:prSet presAssocID="{9FB37AAB-FEC9-4D07-AADE-76AB9F130333}" presName="horz1" presStyleCnt="0"/>
      <dgm:spPr/>
    </dgm:pt>
    <dgm:pt modelId="{CA576A6A-A721-8342-9B78-41A3E7192C9E}" type="pres">
      <dgm:prSet presAssocID="{9FB37AAB-FEC9-4D07-AADE-76AB9F130333}" presName="tx1" presStyleLbl="revTx" presStyleIdx="1" presStyleCnt="3"/>
      <dgm:spPr/>
    </dgm:pt>
    <dgm:pt modelId="{212CF1B4-B186-D04A-B297-4CE7D3ACA9F6}" type="pres">
      <dgm:prSet presAssocID="{9FB37AAB-FEC9-4D07-AADE-76AB9F130333}" presName="vert1" presStyleCnt="0"/>
      <dgm:spPr/>
    </dgm:pt>
    <dgm:pt modelId="{645E0621-A473-4440-AFCF-B1A68920FCC2}" type="pres">
      <dgm:prSet presAssocID="{756E44AE-729F-4815-9102-8253CA3436BB}" presName="thickLine" presStyleLbl="alignNode1" presStyleIdx="2" presStyleCnt="3"/>
      <dgm:spPr/>
    </dgm:pt>
    <dgm:pt modelId="{B04538DC-D7B0-D34D-83C0-043EF42483A1}" type="pres">
      <dgm:prSet presAssocID="{756E44AE-729F-4815-9102-8253CA3436BB}" presName="horz1" presStyleCnt="0"/>
      <dgm:spPr/>
    </dgm:pt>
    <dgm:pt modelId="{4273035F-3F98-D84D-8895-FC99B074A0CB}" type="pres">
      <dgm:prSet presAssocID="{756E44AE-729F-4815-9102-8253CA3436BB}" presName="tx1" presStyleLbl="revTx" presStyleIdx="2" presStyleCnt="3"/>
      <dgm:spPr/>
    </dgm:pt>
    <dgm:pt modelId="{9075D876-F656-754A-825C-33F801DBA956}" type="pres">
      <dgm:prSet presAssocID="{756E44AE-729F-4815-9102-8253CA3436BB}" presName="vert1" presStyleCnt="0"/>
      <dgm:spPr/>
    </dgm:pt>
  </dgm:ptLst>
  <dgm:cxnLst>
    <dgm:cxn modelId="{90FEA937-2E3C-4332-8522-961F854BB0A9}" srcId="{7E2F0047-BE70-426A-91FB-3AFAF6DDD12A}" destId="{756E44AE-729F-4815-9102-8253CA3436BB}" srcOrd="2" destOrd="0" parTransId="{7B9E633B-5A32-4DA2-BE61-6ECF471CC699}" sibTransId="{5235B0EC-F9E1-4347-904B-A7BD35032EC9}"/>
    <dgm:cxn modelId="{27100658-AA93-5A41-A773-E5D7183E3BDD}" type="presOf" srcId="{7E2F0047-BE70-426A-91FB-3AFAF6DDD12A}" destId="{3809AAC1-41CA-5B4B-BE72-CBFA08E542D6}" srcOrd="0" destOrd="0" presId="urn:microsoft.com/office/officeart/2008/layout/LinedList"/>
    <dgm:cxn modelId="{4627A16F-3759-44FB-960E-D807CE2B6531}" srcId="{7E2F0047-BE70-426A-91FB-3AFAF6DDD12A}" destId="{9FB37AAB-FEC9-4D07-AADE-76AB9F130333}" srcOrd="1" destOrd="0" parTransId="{D0A8CC81-CE04-4327-976D-26E9B01075E5}" sibTransId="{F2BB7576-09C7-4A5D-8A9D-227D30C57EE2}"/>
    <dgm:cxn modelId="{06DE057B-4EEB-1B4C-84AE-ADECA3943882}" type="presOf" srcId="{247A52C8-D216-4873-9906-43F4E4641FEC}" destId="{1D8CE9EF-892B-FE4B-9897-71F0976215F0}" srcOrd="0" destOrd="0" presId="urn:microsoft.com/office/officeart/2008/layout/LinedList"/>
    <dgm:cxn modelId="{0EB94590-7442-486F-A7E7-FD671A01CAAC}" srcId="{7E2F0047-BE70-426A-91FB-3AFAF6DDD12A}" destId="{247A52C8-D216-4873-9906-43F4E4641FEC}" srcOrd="0" destOrd="0" parTransId="{A35B4D70-3C14-496B-8F1B-F7E057D7DE48}" sibTransId="{238504F7-C233-4D8D-98DA-84064F33BBAD}"/>
    <dgm:cxn modelId="{5E7AF9E6-1881-104A-8C92-F85DE421D837}" type="presOf" srcId="{756E44AE-729F-4815-9102-8253CA3436BB}" destId="{4273035F-3F98-D84D-8895-FC99B074A0CB}" srcOrd="0" destOrd="0" presId="urn:microsoft.com/office/officeart/2008/layout/LinedList"/>
    <dgm:cxn modelId="{FFF530F8-0C79-B34B-A2C4-56553F4D9F5B}" type="presOf" srcId="{9FB37AAB-FEC9-4D07-AADE-76AB9F130333}" destId="{CA576A6A-A721-8342-9B78-41A3E7192C9E}" srcOrd="0" destOrd="0" presId="urn:microsoft.com/office/officeart/2008/layout/LinedList"/>
    <dgm:cxn modelId="{66372778-E1E3-EA4E-B929-C8B544D97178}" type="presParOf" srcId="{3809AAC1-41CA-5B4B-BE72-CBFA08E542D6}" destId="{25B2560C-4866-C64C-A33A-306D1560F418}" srcOrd="0" destOrd="0" presId="urn:microsoft.com/office/officeart/2008/layout/LinedList"/>
    <dgm:cxn modelId="{39A9619E-7733-CF48-A5B4-85C82901CC86}" type="presParOf" srcId="{3809AAC1-41CA-5B4B-BE72-CBFA08E542D6}" destId="{07A0709E-EF3A-C348-BA76-049D2B583045}" srcOrd="1" destOrd="0" presId="urn:microsoft.com/office/officeart/2008/layout/LinedList"/>
    <dgm:cxn modelId="{3760D2D7-0040-9A48-A460-1C8C374A87CA}" type="presParOf" srcId="{07A0709E-EF3A-C348-BA76-049D2B583045}" destId="{1D8CE9EF-892B-FE4B-9897-71F0976215F0}" srcOrd="0" destOrd="0" presId="urn:microsoft.com/office/officeart/2008/layout/LinedList"/>
    <dgm:cxn modelId="{78947566-6712-E94C-BF47-90DC34D75503}" type="presParOf" srcId="{07A0709E-EF3A-C348-BA76-049D2B583045}" destId="{4C9E3C59-C578-354C-ACD5-03804C851860}" srcOrd="1" destOrd="0" presId="urn:microsoft.com/office/officeart/2008/layout/LinedList"/>
    <dgm:cxn modelId="{11B02304-93D4-2B48-ACD6-D6C9952E5181}" type="presParOf" srcId="{3809AAC1-41CA-5B4B-BE72-CBFA08E542D6}" destId="{6246902A-5606-1044-A9C3-F8659AB12E8F}" srcOrd="2" destOrd="0" presId="urn:microsoft.com/office/officeart/2008/layout/LinedList"/>
    <dgm:cxn modelId="{08940321-D9D5-354C-BFDE-B2945C5127D3}" type="presParOf" srcId="{3809AAC1-41CA-5B4B-BE72-CBFA08E542D6}" destId="{B3D6FC97-7BA7-6E49-9DCA-15C30B68B34F}" srcOrd="3" destOrd="0" presId="urn:microsoft.com/office/officeart/2008/layout/LinedList"/>
    <dgm:cxn modelId="{BA01C56C-3FD2-404D-A2C6-2691E677F9E8}" type="presParOf" srcId="{B3D6FC97-7BA7-6E49-9DCA-15C30B68B34F}" destId="{CA576A6A-A721-8342-9B78-41A3E7192C9E}" srcOrd="0" destOrd="0" presId="urn:microsoft.com/office/officeart/2008/layout/LinedList"/>
    <dgm:cxn modelId="{C240D224-1791-6349-B2C1-C121B54B7C5D}" type="presParOf" srcId="{B3D6FC97-7BA7-6E49-9DCA-15C30B68B34F}" destId="{212CF1B4-B186-D04A-B297-4CE7D3ACA9F6}" srcOrd="1" destOrd="0" presId="urn:microsoft.com/office/officeart/2008/layout/LinedList"/>
    <dgm:cxn modelId="{6DD8D3A3-1F4F-8041-93AD-F22A43C544C9}" type="presParOf" srcId="{3809AAC1-41CA-5B4B-BE72-CBFA08E542D6}" destId="{645E0621-A473-4440-AFCF-B1A68920FCC2}" srcOrd="4" destOrd="0" presId="urn:microsoft.com/office/officeart/2008/layout/LinedList"/>
    <dgm:cxn modelId="{C1887A90-F8DF-304E-A9E8-96846A2CCBF3}" type="presParOf" srcId="{3809AAC1-41CA-5B4B-BE72-CBFA08E542D6}" destId="{B04538DC-D7B0-D34D-83C0-043EF42483A1}" srcOrd="5" destOrd="0" presId="urn:microsoft.com/office/officeart/2008/layout/LinedList"/>
    <dgm:cxn modelId="{49D6890B-CE32-FA46-B15E-980E044AD36E}" type="presParOf" srcId="{B04538DC-D7B0-D34D-83C0-043EF42483A1}" destId="{4273035F-3F98-D84D-8895-FC99B074A0CB}" srcOrd="0" destOrd="0" presId="urn:microsoft.com/office/officeart/2008/layout/LinedList"/>
    <dgm:cxn modelId="{F1689B82-0F2F-7348-A306-53109CB7CFF2}" type="presParOf" srcId="{B04538DC-D7B0-D34D-83C0-043EF42483A1}" destId="{9075D876-F656-754A-825C-33F801DBA9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8E025-80DB-9E40-AC5D-37595D109E86}">
      <dsp:nvSpPr>
        <dsp:cNvPr id="0" name=""/>
        <dsp:cNvSpPr/>
      </dsp:nvSpPr>
      <dsp:spPr>
        <a:xfrm>
          <a:off x="3218687" y="924"/>
          <a:ext cx="3621024" cy="32906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b="0" i="0" kern="1200" dirty="0"/>
            <a:t>Include ‘trial at a glance’</a:t>
          </a:r>
          <a:endParaRPr lang="en-US" sz="1300" kern="1200" dirty="0"/>
        </a:p>
      </dsp:txBody>
      <dsp:txXfrm>
        <a:off x="3234751" y="16988"/>
        <a:ext cx="3588896" cy="296935"/>
      </dsp:txXfrm>
    </dsp:sp>
    <dsp:sp modelId="{BCDD01F1-9DA3-7B44-B018-59A34500F343}">
      <dsp:nvSpPr>
        <dsp:cNvPr id="0" name=""/>
        <dsp:cNvSpPr/>
      </dsp:nvSpPr>
      <dsp:spPr>
        <a:xfrm>
          <a:off x="3218687" y="346441"/>
          <a:ext cx="3621024" cy="329063"/>
        </a:xfrm>
        <a:prstGeom prst="roundRect">
          <a:avLst/>
        </a:prstGeom>
        <a:solidFill>
          <a:schemeClr val="accent5">
            <a:hueOff val="235678"/>
            <a:satOff val="-1127"/>
            <a:lumOff val="1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b="0" i="0" kern="1200"/>
            <a:t>Time needed to fill out the questionnaires</a:t>
          </a:r>
          <a:endParaRPr lang="en-US" sz="1300" kern="1200"/>
        </a:p>
      </dsp:txBody>
      <dsp:txXfrm>
        <a:off x="3234751" y="362505"/>
        <a:ext cx="3588896" cy="296935"/>
      </dsp:txXfrm>
    </dsp:sp>
    <dsp:sp modelId="{A0695733-FE27-3B4A-B632-C823AD7810CE}">
      <dsp:nvSpPr>
        <dsp:cNvPr id="0" name=""/>
        <dsp:cNvSpPr/>
      </dsp:nvSpPr>
      <dsp:spPr>
        <a:xfrm>
          <a:off x="3218687" y="691957"/>
          <a:ext cx="3621024" cy="329063"/>
        </a:xfrm>
        <a:prstGeom prst="round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b="0" i="0" kern="1200" dirty="0"/>
            <a:t>Request to use the template</a:t>
          </a:r>
          <a:endParaRPr lang="en-US" sz="1300" kern="1200" dirty="0"/>
        </a:p>
      </dsp:txBody>
      <dsp:txXfrm>
        <a:off x="3234751" y="708021"/>
        <a:ext cx="3588896" cy="296935"/>
      </dsp:txXfrm>
    </dsp:sp>
    <dsp:sp modelId="{9933CC68-A003-8E40-9FCC-2B0ED31FDCA7}">
      <dsp:nvSpPr>
        <dsp:cNvPr id="0" name=""/>
        <dsp:cNvSpPr/>
      </dsp:nvSpPr>
      <dsp:spPr>
        <a:xfrm>
          <a:off x="3218687" y="1037474"/>
          <a:ext cx="3621024" cy="329063"/>
        </a:xfrm>
        <a:prstGeom prst="roundRect">
          <a:avLst/>
        </a:prstGeom>
        <a:solidFill>
          <a:schemeClr val="accent5">
            <a:hueOff val="707035"/>
            <a:satOff val="-3381"/>
            <a:lumOff val="3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b="0" i="0" kern="1200"/>
            <a:t>Foreign legislation</a:t>
          </a:r>
          <a:endParaRPr lang="en-US" sz="1300" kern="1200"/>
        </a:p>
      </dsp:txBody>
      <dsp:txXfrm>
        <a:off x="3234751" y="1053538"/>
        <a:ext cx="3588896" cy="296935"/>
      </dsp:txXfrm>
    </dsp:sp>
    <dsp:sp modelId="{48BF60B9-2797-1648-B808-7B844A42FFEC}">
      <dsp:nvSpPr>
        <dsp:cNvPr id="0" name=""/>
        <dsp:cNvSpPr/>
      </dsp:nvSpPr>
      <dsp:spPr>
        <a:xfrm>
          <a:off x="3218687" y="1382991"/>
          <a:ext cx="3621024" cy="329063"/>
        </a:xfrm>
        <a:prstGeom prst="round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b="0" i="0" kern="1200"/>
            <a:t>Wrong EC mentioned</a:t>
          </a:r>
          <a:endParaRPr lang="en-US" sz="1300" kern="1200"/>
        </a:p>
      </dsp:txBody>
      <dsp:txXfrm>
        <a:off x="3234751" y="1399055"/>
        <a:ext cx="3588896" cy="296935"/>
      </dsp:txXfrm>
    </dsp:sp>
    <dsp:sp modelId="{32779A3C-CADE-D44A-A515-040C969932E9}">
      <dsp:nvSpPr>
        <dsp:cNvPr id="0" name=""/>
        <dsp:cNvSpPr/>
      </dsp:nvSpPr>
      <dsp:spPr>
        <a:xfrm>
          <a:off x="3218687" y="1728508"/>
          <a:ext cx="3621024" cy="329063"/>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b="0" i="0" kern="1200"/>
            <a:t>Specify the applicable legislation</a:t>
          </a:r>
          <a:endParaRPr lang="en-US" sz="1300" kern="1200"/>
        </a:p>
      </dsp:txBody>
      <dsp:txXfrm>
        <a:off x="3234751" y="1744572"/>
        <a:ext cx="3588896" cy="296935"/>
      </dsp:txXfrm>
    </dsp:sp>
    <dsp:sp modelId="{71613F5B-F45B-624F-993D-C1070F41A036}">
      <dsp:nvSpPr>
        <dsp:cNvPr id="0" name=""/>
        <dsp:cNvSpPr/>
      </dsp:nvSpPr>
      <dsp:spPr>
        <a:xfrm>
          <a:off x="3218687" y="2074024"/>
          <a:ext cx="3621024" cy="329063"/>
        </a:xfrm>
        <a:prstGeom prst="round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b="0" i="0" kern="1200"/>
            <a:t>Update legislation to GDPR and law 2018</a:t>
          </a:r>
          <a:endParaRPr lang="en-US" sz="1300" kern="1200"/>
        </a:p>
      </dsp:txBody>
      <dsp:txXfrm>
        <a:off x="3234751" y="2090088"/>
        <a:ext cx="3588896" cy="296935"/>
      </dsp:txXfrm>
    </dsp:sp>
    <dsp:sp modelId="{F0E8E221-A0D8-1346-AEAC-33B3D495F964}">
      <dsp:nvSpPr>
        <dsp:cNvPr id="0" name=""/>
        <dsp:cNvSpPr/>
      </dsp:nvSpPr>
      <dsp:spPr>
        <a:xfrm>
          <a:off x="3218687" y="2419541"/>
          <a:ext cx="3621024" cy="329063"/>
        </a:xfrm>
        <a:prstGeom prst="roundRect">
          <a:avLst/>
        </a:prstGeom>
        <a:solidFill>
          <a:schemeClr val="accent5">
            <a:hueOff val="1649748"/>
            <a:satOff val="-7889"/>
            <a:lumOff val="8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b="0" i="0" kern="1200" dirty="0"/>
            <a:t>Missing documents</a:t>
          </a:r>
          <a:endParaRPr lang="en-US" sz="1300" kern="1200" dirty="0"/>
        </a:p>
      </dsp:txBody>
      <dsp:txXfrm>
        <a:off x="3234751" y="2435605"/>
        <a:ext cx="3588896" cy="296935"/>
      </dsp:txXfrm>
    </dsp:sp>
    <dsp:sp modelId="{40366845-B0DF-EA49-B773-5C1C07EF893F}">
      <dsp:nvSpPr>
        <dsp:cNvPr id="0" name=""/>
        <dsp:cNvSpPr/>
      </dsp:nvSpPr>
      <dsp:spPr>
        <a:xfrm>
          <a:off x="3218687" y="2765058"/>
          <a:ext cx="3621024" cy="329063"/>
        </a:xfrm>
        <a:prstGeom prst="round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b="0" i="0" kern="1200"/>
            <a:t>Clarify anonimisation or pseudonimisation</a:t>
          </a:r>
          <a:endParaRPr lang="en-US" sz="1300" kern="1200"/>
        </a:p>
      </dsp:txBody>
      <dsp:txXfrm>
        <a:off x="3234751" y="2781122"/>
        <a:ext cx="3588896" cy="296935"/>
      </dsp:txXfrm>
    </dsp:sp>
    <dsp:sp modelId="{692B9DCB-1B38-204E-B240-34F1057D0F57}">
      <dsp:nvSpPr>
        <dsp:cNvPr id="0" name=""/>
        <dsp:cNvSpPr/>
      </dsp:nvSpPr>
      <dsp:spPr>
        <a:xfrm>
          <a:off x="3218687" y="3110575"/>
          <a:ext cx="3621024" cy="329063"/>
        </a:xfrm>
        <a:prstGeom prst="roundRect">
          <a:avLst/>
        </a:prstGeom>
        <a:solidFill>
          <a:schemeClr val="accent5">
            <a:hueOff val="2121105"/>
            <a:satOff val="-10143"/>
            <a:lumOff val="11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b="0" i="0" kern="1200" dirty="0"/>
            <a:t>Duration of the insurance is not long enough</a:t>
          </a:r>
          <a:endParaRPr lang="en-US" sz="1300" kern="1200" dirty="0"/>
        </a:p>
      </dsp:txBody>
      <dsp:txXfrm>
        <a:off x="3234751" y="3126639"/>
        <a:ext cx="3588896" cy="296935"/>
      </dsp:txXfrm>
    </dsp:sp>
    <dsp:sp modelId="{54C91466-7291-944D-9C9A-BA7B6925CB61}">
      <dsp:nvSpPr>
        <dsp:cNvPr id="0" name=""/>
        <dsp:cNvSpPr/>
      </dsp:nvSpPr>
      <dsp:spPr>
        <a:xfrm>
          <a:off x="3218687" y="3456092"/>
          <a:ext cx="3621024" cy="329063"/>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dirty="0"/>
            <a:t>the ICF is too long</a:t>
          </a:r>
        </a:p>
      </dsp:txBody>
      <dsp:txXfrm>
        <a:off x="3234751" y="3472156"/>
        <a:ext cx="3588896" cy="29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252BD-CDB9-434F-A908-3B04BE2F17F4}">
      <dsp:nvSpPr>
        <dsp:cNvPr id="0" name=""/>
        <dsp:cNvSpPr/>
      </dsp:nvSpPr>
      <dsp:spPr>
        <a:xfrm>
          <a:off x="4493" y="1024359"/>
          <a:ext cx="2119259" cy="6357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69" tIns="167469" rIns="167469" bIns="167469" numCol="1" spcCol="1270" anchor="ctr" anchorCtr="0">
          <a:noAutofit/>
        </a:bodyPr>
        <a:lstStyle/>
        <a:p>
          <a:pPr marL="0" lvl="0" indent="0" algn="ctr" defTabSz="933450">
            <a:lnSpc>
              <a:spcPct val="90000"/>
            </a:lnSpc>
            <a:spcBef>
              <a:spcPct val="0"/>
            </a:spcBef>
            <a:spcAft>
              <a:spcPct val="35000"/>
            </a:spcAft>
            <a:buNone/>
          </a:pPr>
          <a:r>
            <a:rPr lang="en-US" sz="2100" kern="1200" dirty="0"/>
            <a:t>Total</a:t>
          </a:r>
        </a:p>
      </dsp:txBody>
      <dsp:txXfrm>
        <a:off x="4493" y="1024359"/>
        <a:ext cx="2119259" cy="635777"/>
      </dsp:txXfrm>
    </dsp:sp>
    <dsp:sp modelId="{EA89608A-F934-F348-8CCA-5A939CE62CE0}">
      <dsp:nvSpPr>
        <dsp:cNvPr id="0" name=""/>
        <dsp:cNvSpPr/>
      </dsp:nvSpPr>
      <dsp:spPr>
        <a:xfrm>
          <a:off x="4493" y="1660137"/>
          <a:ext cx="2119259" cy="24373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336" tIns="209336" rIns="209336" bIns="209336" numCol="1" spcCol="1270" anchor="t" anchorCtr="0">
          <a:noAutofit/>
        </a:bodyPr>
        <a:lstStyle/>
        <a:p>
          <a:pPr marL="0" lvl="0" indent="0" algn="l" defTabSz="711200">
            <a:lnSpc>
              <a:spcPct val="90000"/>
            </a:lnSpc>
            <a:spcBef>
              <a:spcPct val="0"/>
            </a:spcBef>
            <a:spcAft>
              <a:spcPct val="35000"/>
            </a:spcAft>
            <a:buNone/>
          </a:pPr>
          <a:r>
            <a:rPr lang="en-US" sz="1600" kern="1200" dirty="0"/>
            <a:t>Number of EC RFI letters</a:t>
          </a:r>
        </a:p>
        <a:p>
          <a:pPr marL="0" lvl="0" indent="0" algn="l" defTabSz="711200">
            <a:lnSpc>
              <a:spcPct val="90000"/>
            </a:lnSpc>
            <a:spcBef>
              <a:spcPct val="0"/>
            </a:spcBef>
            <a:spcAft>
              <a:spcPct val="35000"/>
            </a:spcAft>
            <a:buNone/>
          </a:pPr>
          <a:r>
            <a:rPr lang="en-US" sz="1600" b="1" kern="1200" dirty="0"/>
            <a:t>Pilot (476)</a:t>
          </a:r>
        </a:p>
        <a:p>
          <a:pPr marL="0" lvl="0" indent="0" algn="l" defTabSz="711200">
            <a:lnSpc>
              <a:spcPct val="90000"/>
            </a:lnSpc>
            <a:spcBef>
              <a:spcPct val="0"/>
            </a:spcBef>
            <a:spcAft>
              <a:spcPct val="35000"/>
            </a:spcAft>
            <a:buNone/>
          </a:pPr>
          <a:endParaRPr lang="en-US" sz="1600" b="1" kern="1200" dirty="0"/>
        </a:p>
      </dsp:txBody>
      <dsp:txXfrm>
        <a:off x="4493" y="1660137"/>
        <a:ext cx="2119259" cy="2437300"/>
      </dsp:txXfrm>
    </dsp:sp>
    <dsp:sp modelId="{70F804B1-6F53-394A-855F-01336DAC9D8C}">
      <dsp:nvSpPr>
        <dsp:cNvPr id="0" name=""/>
        <dsp:cNvSpPr/>
      </dsp:nvSpPr>
      <dsp:spPr>
        <a:xfrm>
          <a:off x="2231647" y="1024359"/>
          <a:ext cx="2119259" cy="6357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69" tIns="167469" rIns="167469" bIns="167469" numCol="1" spcCol="1270" anchor="ctr" anchorCtr="0">
          <a:noAutofit/>
        </a:bodyPr>
        <a:lstStyle/>
        <a:p>
          <a:pPr marL="0" lvl="0" indent="0" algn="ctr" defTabSz="933450">
            <a:lnSpc>
              <a:spcPct val="90000"/>
            </a:lnSpc>
            <a:spcBef>
              <a:spcPct val="0"/>
            </a:spcBef>
            <a:spcAft>
              <a:spcPct val="35000"/>
            </a:spcAft>
            <a:buNone/>
          </a:pPr>
          <a:r>
            <a:rPr lang="en-US" sz="2100" kern="1200"/>
            <a:t>Total</a:t>
          </a:r>
        </a:p>
      </dsp:txBody>
      <dsp:txXfrm>
        <a:off x="2231647" y="1024359"/>
        <a:ext cx="2119259" cy="635777"/>
      </dsp:txXfrm>
    </dsp:sp>
    <dsp:sp modelId="{A5AD6D50-5FDF-5E4E-8481-5CC471DBA24A}">
      <dsp:nvSpPr>
        <dsp:cNvPr id="0" name=""/>
        <dsp:cNvSpPr/>
      </dsp:nvSpPr>
      <dsp:spPr>
        <a:xfrm>
          <a:off x="2231647" y="1660137"/>
          <a:ext cx="2119259" cy="24373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336" tIns="209336" rIns="209336" bIns="209336" numCol="1" spcCol="1270" anchor="t" anchorCtr="0">
          <a:noAutofit/>
        </a:bodyPr>
        <a:lstStyle/>
        <a:p>
          <a:pPr marL="0" lvl="0" indent="0" algn="l" defTabSz="711200">
            <a:lnSpc>
              <a:spcPct val="90000"/>
            </a:lnSpc>
            <a:spcBef>
              <a:spcPct val="0"/>
            </a:spcBef>
            <a:spcAft>
              <a:spcPct val="35000"/>
            </a:spcAft>
            <a:buNone/>
          </a:pPr>
          <a:r>
            <a:rPr lang="en-US" sz="1600" kern="1200" dirty="0"/>
            <a:t>Processed 10/03/2023</a:t>
          </a:r>
        </a:p>
        <a:p>
          <a:pPr marL="0" lvl="0" indent="0" algn="l" defTabSz="711200">
            <a:lnSpc>
              <a:spcPct val="90000"/>
            </a:lnSpc>
            <a:spcBef>
              <a:spcPct val="0"/>
            </a:spcBef>
            <a:spcAft>
              <a:spcPct val="35000"/>
            </a:spcAft>
            <a:buNone/>
          </a:pPr>
          <a:r>
            <a:rPr lang="en-US" sz="1600" b="1" kern="1200" dirty="0"/>
            <a:t>Pilot </a:t>
          </a:r>
        </a:p>
        <a:p>
          <a:pPr marL="0" lvl="0" indent="0" algn="l" defTabSz="711200">
            <a:lnSpc>
              <a:spcPct val="90000"/>
            </a:lnSpc>
            <a:spcBef>
              <a:spcPct val="0"/>
            </a:spcBef>
            <a:spcAft>
              <a:spcPct val="35000"/>
            </a:spcAft>
            <a:buNone/>
          </a:pPr>
          <a:endParaRPr lang="en-US" sz="1600" b="1" kern="1200" dirty="0"/>
        </a:p>
        <a:p>
          <a:pPr marL="0" lvl="0" indent="0" algn="l" defTabSz="711200">
            <a:lnSpc>
              <a:spcPct val="90000"/>
            </a:lnSpc>
            <a:spcBef>
              <a:spcPct val="0"/>
            </a:spcBef>
            <a:spcAft>
              <a:spcPct val="35000"/>
            </a:spcAft>
            <a:buNone/>
          </a:pPr>
          <a:r>
            <a:rPr lang="en-US" sz="1600" b="1" u="none" kern="1200" dirty="0">
              <a:solidFill>
                <a:schemeClr val="accent2"/>
              </a:solidFill>
            </a:rPr>
            <a:t>(25%)</a:t>
          </a:r>
        </a:p>
      </dsp:txBody>
      <dsp:txXfrm>
        <a:off x="2231647" y="1660137"/>
        <a:ext cx="2119259" cy="2437300"/>
      </dsp:txXfrm>
    </dsp:sp>
    <dsp:sp modelId="{6B806677-A2D0-5649-A4FD-A3689DEE8E84}">
      <dsp:nvSpPr>
        <dsp:cNvPr id="0" name=""/>
        <dsp:cNvSpPr/>
      </dsp:nvSpPr>
      <dsp:spPr>
        <a:xfrm>
          <a:off x="4458801" y="1024359"/>
          <a:ext cx="2119259" cy="6357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469" tIns="167469" rIns="167469" bIns="167469" numCol="1" spcCol="1270" anchor="ctr" anchorCtr="0">
          <a:noAutofit/>
        </a:bodyPr>
        <a:lstStyle/>
        <a:p>
          <a:pPr marL="0" lvl="0" indent="0" algn="ctr" defTabSz="933450">
            <a:lnSpc>
              <a:spcPct val="90000"/>
            </a:lnSpc>
            <a:spcBef>
              <a:spcPct val="0"/>
            </a:spcBef>
            <a:spcAft>
              <a:spcPct val="35000"/>
            </a:spcAft>
            <a:buNone/>
          </a:pPr>
          <a:r>
            <a:rPr lang="en-US" sz="2100" kern="1200"/>
            <a:t>Total</a:t>
          </a:r>
        </a:p>
      </dsp:txBody>
      <dsp:txXfrm>
        <a:off x="4458801" y="1024359"/>
        <a:ext cx="2119259" cy="635777"/>
      </dsp:txXfrm>
    </dsp:sp>
    <dsp:sp modelId="{B8193E77-38ED-094D-8E06-2CBE5FF8E84D}">
      <dsp:nvSpPr>
        <dsp:cNvPr id="0" name=""/>
        <dsp:cNvSpPr/>
      </dsp:nvSpPr>
      <dsp:spPr>
        <a:xfrm>
          <a:off x="4458801" y="1660137"/>
          <a:ext cx="2119259" cy="24373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336" tIns="209336" rIns="209336" bIns="209336" numCol="1" spcCol="1270" anchor="t" anchorCtr="0">
          <a:noAutofit/>
        </a:bodyPr>
        <a:lstStyle/>
        <a:p>
          <a:pPr marL="0" lvl="0" indent="0" algn="l" defTabSz="711200">
            <a:lnSpc>
              <a:spcPct val="90000"/>
            </a:lnSpc>
            <a:spcBef>
              <a:spcPct val="0"/>
            </a:spcBef>
            <a:spcAft>
              <a:spcPct val="35000"/>
            </a:spcAft>
            <a:buNone/>
          </a:pPr>
          <a:r>
            <a:rPr lang="en-US" sz="1600" kern="1200" dirty="0"/>
            <a:t>Number of questions processed </a:t>
          </a:r>
        </a:p>
        <a:p>
          <a:pPr marL="0" lvl="0" indent="0" algn="l" defTabSz="711200">
            <a:lnSpc>
              <a:spcPct val="90000"/>
            </a:lnSpc>
            <a:spcBef>
              <a:spcPct val="0"/>
            </a:spcBef>
            <a:spcAft>
              <a:spcPct val="35000"/>
            </a:spcAft>
            <a:buNone/>
          </a:pPr>
          <a:r>
            <a:rPr lang="en-US" sz="1600" kern="1200" dirty="0"/>
            <a:t>10/03/2023</a:t>
          </a:r>
        </a:p>
        <a:p>
          <a:pPr marL="0" lvl="0" indent="0" algn="l" defTabSz="711200">
            <a:lnSpc>
              <a:spcPct val="90000"/>
            </a:lnSpc>
            <a:spcBef>
              <a:spcPct val="0"/>
            </a:spcBef>
            <a:spcAft>
              <a:spcPct val="35000"/>
            </a:spcAft>
            <a:buNone/>
          </a:pPr>
          <a:endParaRPr lang="en-US" sz="1600" b="1" kern="1200" dirty="0"/>
        </a:p>
        <a:p>
          <a:pPr marL="0" lvl="0" indent="0" algn="l" defTabSz="711200">
            <a:lnSpc>
              <a:spcPct val="90000"/>
            </a:lnSpc>
            <a:spcBef>
              <a:spcPct val="0"/>
            </a:spcBef>
            <a:spcAft>
              <a:spcPct val="35000"/>
            </a:spcAft>
            <a:buNone/>
          </a:pPr>
          <a:r>
            <a:rPr lang="en-US" sz="1600" b="1" kern="1200" dirty="0">
              <a:solidFill>
                <a:srgbClr val="FF0000"/>
              </a:solidFill>
            </a:rPr>
            <a:t>3647</a:t>
          </a:r>
        </a:p>
        <a:p>
          <a:pPr marL="0" lvl="0" indent="0" algn="l" defTabSz="711200">
            <a:lnSpc>
              <a:spcPct val="90000"/>
            </a:lnSpc>
            <a:spcBef>
              <a:spcPct val="0"/>
            </a:spcBef>
            <a:spcAft>
              <a:spcPct val="35000"/>
            </a:spcAft>
            <a:buNone/>
          </a:pPr>
          <a:endParaRPr lang="en-US" sz="1600" b="1" kern="1200" dirty="0"/>
        </a:p>
      </dsp:txBody>
      <dsp:txXfrm>
        <a:off x="4458801" y="1660137"/>
        <a:ext cx="2119259" cy="2437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6196E-DB16-49A2-B9A6-07753BD5D77E}">
      <dsp:nvSpPr>
        <dsp:cNvPr id="0" name=""/>
        <dsp:cNvSpPr/>
      </dsp:nvSpPr>
      <dsp:spPr>
        <a:xfrm>
          <a:off x="0" y="625"/>
          <a:ext cx="6582555" cy="1463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6F67B-8345-4BC5-A940-0B5DDBE384DC}">
      <dsp:nvSpPr>
        <dsp:cNvPr id="0" name=""/>
        <dsp:cNvSpPr/>
      </dsp:nvSpPr>
      <dsp:spPr>
        <a:xfrm>
          <a:off x="442561" y="329803"/>
          <a:ext cx="804657" cy="80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E3E0FE-02FE-42C6-95BA-6881B1C5020D}">
      <dsp:nvSpPr>
        <dsp:cNvPr id="0" name=""/>
        <dsp:cNvSpPr/>
      </dsp:nvSpPr>
      <dsp:spPr>
        <a:xfrm>
          <a:off x="1689780" y="625"/>
          <a:ext cx="4892774" cy="146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6" tIns="154836" rIns="154836" bIns="154836" numCol="1" spcCol="1270" anchor="ctr" anchorCtr="0">
          <a:noAutofit/>
        </a:bodyPr>
        <a:lstStyle/>
        <a:p>
          <a:pPr marL="0" lvl="0" indent="0" algn="l" defTabSz="1111250">
            <a:lnSpc>
              <a:spcPct val="90000"/>
            </a:lnSpc>
            <a:spcBef>
              <a:spcPct val="0"/>
            </a:spcBef>
            <a:spcAft>
              <a:spcPct val="35000"/>
            </a:spcAft>
            <a:buNone/>
          </a:pPr>
          <a:r>
            <a:rPr lang="en-GB" sz="2500" kern="1200" dirty="0"/>
            <a:t>Reviewed 128 clinical trials</a:t>
          </a:r>
          <a:endParaRPr lang="en-US" sz="2500" kern="1200" dirty="0"/>
        </a:p>
      </dsp:txBody>
      <dsp:txXfrm>
        <a:off x="1689780" y="625"/>
        <a:ext cx="4892774" cy="1463013"/>
      </dsp:txXfrm>
    </dsp:sp>
    <dsp:sp modelId="{7EC9D695-7D5E-4F95-8E2D-920244060D8D}">
      <dsp:nvSpPr>
        <dsp:cNvPr id="0" name=""/>
        <dsp:cNvSpPr/>
      </dsp:nvSpPr>
      <dsp:spPr>
        <a:xfrm>
          <a:off x="0" y="1829392"/>
          <a:ext cx="6582555" cy="1463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3FE55F-AB9D-4BCC-A8C4-DE6DE9AB6727}">
      <dsp:nvSpPr>
        <dsp:cNvPr id="0" name=""/>
        <dsp:cNvSpPr/>
      </dsp:nvSpPr>
      <dsp:spPr>
        <a:xfrm>
          <a:off x="442561" y="2158570"/>
          <a:ext cx="804657" cy="80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39E5CF-6251-4E28-A12C-A183764A135F}">
      <dsp:nvSpPr>
        <dsp:cNvPr id="0" name=""/>
        <dsp:cNvSpPr/>
      </dsp:nvSpPr>
      <dsp:spPr>
        <a:xfrm>
          <a:off x="1689780" y="1829392"/>
          <a:ext cx="4892774" cy="146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6" tIns="154836" rIns="154836" bIns="154836" numCol="1" spcCol="1270" anchor="ctr" anchorCtr="0">
          <a:noAutofit/>
        </a:bodyPr>
        <a:lstStyle/>
        <a:p>
          <a:pPr marL="0" lvl="0" indent="0" algn="l" defTabSz="1111250">
            <a:lnSpc>
              <a:spcPct val="90000"/>
            </a:lnSpc>
            <a:spcBef>
              <a:spcPct val="0"/>
            </a:spcBef>
            <a:spcAft>
              <a:spcPct val="35000"/>
            </a:spcAft>
            <a:buNone/>
          </a:pPr>
          <a:r>
            <a:rPr lang="en-GB" sz="2500" kern="1200" dirty="0"/>
            <a:t>Validated between 22/05/2017 and 16/11/2021</a:t>
          </a:r>
          <a:endParaRPr lang="en-US" sz="2500" kern="1200" dirty="0"/>
        </a:p>
      </dsp:txBody>
      <dsp:txXfrm>
        <a:off x="1689780" y="1829392"/>
        <a:ext cx="4892774" cy="1463013"/>
      </dsp:txXfrm>
    </dsp:sp>
    <dsp:sp modelId="{21E2B6EC-85A9-4C0A-8213-1486A8E05E01}">
      <dsp:nvSpPr>
        <dsp:cNvPr id="0" name=""/>
        <dsp:cNvSpPr/>
      </dsp:nvSpPr>
      <dsp:spPr>
        <a:xfrm>
          <a:off x="0" y="3658159"/>
          <a:ext cx="6582555" cy="1463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D3CC3-F0BB-4B03-9084-DA3B545F15D5}">
      <dsp:nvSpPr>
        <dsp:cNvPr id="0" name=""/>
        <dsp:cNvSpPr/>
      </dsp:nvSpPr>
      <dsp:spPr>
        <a:xfrm>
          <a:off x="442561" y="3987337"/>
          <a:ext cx="804657" cy="80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E6D744-24AF-44C9-899C-097AC974CA5A}">
      <dsp:nvSpPr>
        <dsp:cNvPr id="0" name=""/>
        <dsp:cNvSpPr/>
      </dsp:nvSpPr>
      <dsp:spPr>
        <a:xfrm>
          <a:off x="1689780" y="3658159"/>
          <a:ext cx="4892774" cy="146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6" tIns="154836" rIns="154836" bIns="154836" numCol="1" spcCol="1270" anchor="ctr" anchorCtr="0">
          <a:noAutofit/>
        </a:bodyPr>
        <a:lstStyle/>
        <a:p>
          <a:pPr marL="0" lvl="0" indent="0" algn="l" defTabSz="1111250">
            <a:lnSpc>
              <a:spcPct val="90000"/>
            </a:lnSpc>
            <a:spcBef>
              <a:spcPct val="0"/>
            </a:spcBef>
            <a:spcAft>
              <a:spcPct val="35000"/>
            </a:spcAft>
            <a:buNone/>
          </a:pPr>
          <a:r>
            <a:rPr lang="en-GB" sz="2500" kern="1200" dirty="0"/>
            <a:t>2017 (9), 2018 (32), 2019 (26), 2020 (32), 2021 (27)</a:t>
          </a:r>
          <a:endParaRPr lang="en-US" sz="2500" kern="1200" dirty="0"/>
        </a:p>
      </dsp:txBody>
      <dsp:txXfrm>
        <a:off x="1689780" y="3658159"/>
        <a:ext cx="4892774" cy="1463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93A0A-5953-40B9-82A6-8B7ED396FD40}">
      <dsp:nvSpPr>
        <dsp:cNvPr id="0" name=""/>
        <dsp:cNvSpPr/>
      </dsp:nvSpPr>
      <dsp:spPr>
        <a:xfrm>
          <a:off x="0" y="234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67C7E-E1C7-40B6-B62F-FFCC30BFB216}">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F41E14-1E70-493F-8DC8-F4A9725699DA}">
      <dsp:nvSpPr>
        <dsp:cNvPr id="0" name=""/>
        <dsp:cNvSpPr/>
      </dsp:nvSpPr>
      <dsp:spPr>
        <a:xfrm>
          <a:off x="1372680" y="2344"/>
          <a:ext cx="3058953"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a:t>Total</a:t>
          </a:r>
        </a:p>
      </dsp:txBody>
      <dsp:txXfrm>
        <a:off x="1372680" y="2344"/>
        <a:ext cx="3058953" cy="1188467"/>
      </dsp:txXfrm>
    </dsp:sp>
    <dsp:sp modelId="{05CA437A-4352-4C38-9E51-DB1EDD6CF04B}">
      <dsp:nvSpPr>
        <dsp:cNvPr id="0" name=""/>
        <dsp:cNvSpPr/>
      </dsp:nvSpPr>
      <dsp:spPr>
        <a:xfrm>
          <a:off x="4431634" y="2344"/>
          <a:ext cx="2366040"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488950">
            <a:lnSpc>
              <a:spcPct val="100000"/>
            </a:lnSpc>
            <a:spcBef>
              <a:spcPct val="0"/>
            </a:spcBef>
            <a:spcAft>
              <a:spcPct val="35000"/>
            </a:spcAft>
            <a:buNone/>
          </a:pPr>
          <a:r>
            <a:rPr lang="en-US" sz="1100" kern="1200" dirty="0"/>
            <a:t>Number of EC RFI questions</a:t>
          </a:r>
        </a:p>
        <a:p>
          <a:pPr marL="0" lvl="0" indent="0" algn="l" defTabSz="488950">
            <a:lnSpc>
              <a:spcPct val="100000"/>
            </a:lnSpc>
            <a:spcBef>
              <a:spcPct val="0"/>
            </a:spcBef>
            <a:spcAft>
              <a:spcPct val="35000"/>
            </a:spcAft>
            <a:buNone/>
          </a:pPr>
          <a:r>
            <a:rPr lang="en-US" sz="1100" b="1" kern="1200" dirty="0"/>
            <a:t>3647</a:t>
          </a:r>
        </a:p>
      </dsp:txBody>
      <dsp:txXfrm>
        <a:off x="4431634" y="2344"/>
        <a:ext cx="2366040" cy="1188467"/>
      </dsp:txXfrm>
    </dsp:sp>
    <dsp:sp modelId="{398A1385-6FFE-4464-8F55-274AFDC4BFD8}">
      <dsp:nvSpPr>
        <dsp:cNvPr id="0" name=""/>
        <dsp:cNvSpPr/>
      </dsp:nvSpPr>
      <dsp:spPr>
        <a:xfrm>
          <a:off x="0" y="148792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5DD16-AC22-4A47-9B83-EAF5859D238A}">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19BCEB-3E16-4F27-A84A-D3199A1B16FB}">
      <dsp:nvSpPr>
        <dsp:cNvPr id="0" name=""/>
        <dsp:cNvSpPr/>
      </dsp:nvSpPr>
      <dsp:spPr>
        <a:xfrm>
          <a:off x="1372680" y="1487929"/>
          <a:ext cx="3058953"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a:t>Total</a:t>
          </a:r>
        </a:p>
      </dsp:txBody>
      <dsp:txXfrm>
        <a:off x="1372680" y="1487929"/>
        <a:ext cx="3058953" cy="1188467"/>
      </dsp:txXfrm>
    </dsp:sp>
    <dsp:sp modelId="{DE3E7A0D-4DDA-4C95-8141-4A25B952A763}">
      <dsp:nvSpPr>
        <dsp:cNvPr id="0" name=""/>
        <dsp:cNvSpPr/>
      </dsp:nvSpPr>
      <dsp:spPr>
        <a:xfrm>
          <a:off x="4431634" y="1487929"/>
          <a:ext cx="2366040"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488950">
            <a:lnSpc>
              <a:spcPct val="100000"/>
            </a:lnSpc>
            <a:spcBef>
              <a:spcPct val="0"/>
            </a:spcBef>
            <a:spcAft>
              <a:spcPct val="35000"/>
            </a:spcAft>
            <a:buNone/>
          </a:pPr>
          <a:r>
            <a:rPr lang="en-US" sz="1100" kern="1200" dirty="0"/>
            <a:t>Number of EC RFI questions on </a:t>
          </a:r>
          <a:r>
            <a:rPr lang="en-US" sz="1100" u="sng" kern="1200" dirty="0"/>
            <a:t>part I</a:t>
          </a:r>
        </a:p>
        <a:p>
          <a:pPr marL="0" lvl="0" indent="0" algn="l" defTabSz="488950">
            <a:lnSpc>
              <a:spcPct val="100000"/>
            </a:lnSpc>
            <a:spcBef>
              <a:spcPct val="0"/>
            </a:spcBef>
            <a:spcAft>
              <a:spcPct val="35000"/>
            </a:spcAft>
            <a:buNone/>
          </a:pPr>
          <a:r>
            <a:rPr lang="en-US" sz="1100" b="1" u="none" kern="1200" dirty="0"/>
            <a:t>444</a:t>
          </a:r>
        </a:p>
      </dsp:txBody>
      <dsp:txXfrm>
        <a:off x="4431634" y="1487929"/>
        <a:ext cx="2366040" cy="1188467"/>
      </dsp:txXfrm>
    </dsp:sp>
    <dsp:sp modelId="{2BFA1287-F3E7-4752-A2CF-743823D24A8F}">
      <dsp:nvSpPr>
        <dsp:cNvPr id="0" name=""/>
        <dsp:cNvSpPr/>
      </dsp:nvSpPr>
      <dsp:spPr>
        <a:xfrm>
          <a:off x="0" y="297351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40459-8E88-43F4-BC0E-2C34CB5EA5FD}">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5FC33D-9B35-4812-9769-BB3DB2A7454A}">
      <dsp:nvSpPr>
        <dsp:cNvPr id="0" name=""/>
        <dsp:cNvSpPr/>
      </dsp:nvSpPr>
      <dsp:spPr>
        <a:xfrm>
          <a:off x="1372680" y="2973514"/>
          <a:ext cx="3058953"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a:t>Total</a:t>
          </a:r>
        </a:p>
      </dsp:txBody>
      <dsp:txXfrm>
        <a:off x="1372680" y="2973514"/>
        <a:ext cx="3058953" cy="1188467"/>
      </dsp:txXfrm>
    </dsp:sp>
    <dsp:sp modelId="{97918712-42B9-4BF7-A7FA-B9A202E608BB}">
      <dsp:nvSpPr>
        <dsp:cNvPr id="0" name=""/>
        <dsp:cNvSpPr/>
      </dsp:nvSpPr>
      <dsp:spPr>
        <a:xfrm>
          <a:off x="4431634" y="2973514"/>
          <a:ext cx="2366040"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488950">
            <a:lnSpc>
              <a:spcPct val="100000"/>
            </a:lnSpc>
            <a:spcBef>
              <a:spcPct val="0"/>
            </a:spcBef>
            <a:spcAft>
              <a:spcPct val="35000"/>
            </a:spcAft>
            <a:buNone/>
          </a:pPr>
          <a:r>
            <a:rPr lang="en-US" sz="1100" kern="1200" dirty="0"/>
            <a:t>Number of RFI questions on </a:t>
          </a:r>
          <a:r>
            <a:rPr lang="en-US" sz="1100" u="sng" kern="1200" dirty="0"/>
            <a:t>part II </a:t>
          </a:r>
          <a:r>
            <a:rPr lang="en-US" sz="1100" kern="1200" dirty="0"/>
            <a:t>content (typo’s, coherence and language use  excluded) </a:t>
          </a:r>
        </a:p>
        <a:p>
          <a:pPr marL="0" lvl="0" indent="0" algn="l" defTabSz="488950">
            <a:lnSpc>
              <a:spcPct val="100000"/>
            </a:lnSpc>
            <a:spcBef>
              <a:spcPct val="0"/>
            </a:spcBef>
            <a:spcAft>
              <a:spcPct val="35000"/>
            </a:spcAft>
            <a:buNone/>
          </a:pPr>
          <a:r>
            <a:rPr lang="en-US" sz="1100" b="1" kern="1200" dirty="0"/>
            <a:t>1519</a:t>
          </a:r>
        </a:p>
      </dsp:txBody>
      <dsp:txXfrm>
        <a:off x="4431634" y="2973514"/>
        <a:ext cx="2366040" cy="1188467"/>
      </dsp:txXfrm>
    </dsp:sp>
    <dsp:sp modelId="{687F078D-5FDD-478C-A53B-0E0B20B520D6}">
      <dsp:nvSpPr>
        <dsp:cNvPr id="0" name=""/>
        <dsp:cNvSpPr/>
      </dsp:nvSpPr>
      <dsp:spPr>
        <a:xfrm>
          <a:off x="0" y="445909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4A5C6E-C135-49D2-AE05-EA7D515BEF37}">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22FDA3-67FF-41D3-8CBD-12C33E4820E3}">
      <dsp:nvSpPr>
        <dsp:cNvPr id="0" name=""/>
        <dsp:cNvSpPr/>
      </dsp:nvSpPr>
      <dsp:spPr>
        <a:xfrm>
          <a:off x="1372680" y="4459099"/>
          <a:ext cx="3058953"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a:t>Total</a:t>
          </a:r>
        </a:p>
      </dsp:txBody>
      <dsp:txXfrm>
        <a:off x="1372680" y="4459099"/>
        <a:ext cx="3058953" cy="1188467"/>
      </dsp:txXfrm>
    </dsp:sp>
    <dsp:sp modelId="{7A6CA6D0-999D-4A73-A49E-7F100E967BA9}">
      <dsp:nvSpPr>
        <dsp:cNvPr id="0" name=""/>
        <dsp:cNvSpPr/>
      </dsp:nvSpPr>
      <dsp:spPr>
        <a:xfrm>
          <a:off x="4431634" y="4459099"/>
          <a:ext cx="2366040"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488950">
            <a:lnSpc>
              <a:spcPct val="100000"/>
            </a:lnSpc>
            <a:spcBef>
              <a:spcPct val="0"/>
            </a:spcBef>
            <a:spcAft>
              <a:spcPct val="35000"/>
            </a:spcAft>
            <a:buNone/>
          </a:pPr>
          <a:r>
            <a:rPr lang="en-US" sz="1100" u="sng" kern="1200" dirty="0"/>
            <a:t>Number of EC RFI on typo’s</a:t>
          </a:r>
          <a:r>
            <a:rPr lang="en-US" sz="1100" kern="1200" dirty="0"/>
            <a:t>, coherence and language use</a:t>
          </a:r>
        </a:p>
        <a:p>
          <a:pPr marL="0" lvl="0" indent="0" algn="l" defTabSz="488950">
            <a:lnSpc>
              <a:spcPct val="100000"/>
            </a:lnSpc>
            <a:spcBef>
              <a:spcPct val="0"/>
            </a:spcBef>
            <a:spcAft>
              <a:spcPct val="35000"/>
            </a:spcAft>
            <a:buNone/>
          </a:pPr>
          <a:r>
            <a:rPr lang="en-US" sz="1100" b="1" kern="1200" dirty="0"/>
            <a:t>1706</a:t>
          </a:r>
        </a:p>
      </dsp:txBody>
      <dsp:txXfrm>
        <a:off x="4431634" y="4459099"/>
        <a:ext cx="2366040" cy="1188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FC3C6-BAA2-4B4D-A9DD-8A10D7EAB13D}">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1AB6E-E326-A947-9292-2CE9D1119EFD}">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a:t>On average a clinical trial would receive an RFI letter with </a:t>
          </a:r>
          <a:r>
            <a:rPr lang="en-GB" sz="2900" b="1" i="0" kern="1200"/>
            <a:t>28,4  EC remarks</a:t>
          </a:r>
          <a:endParaRPr lang="en-US" sz="2900" kern="1200"/>
        </a:p>
      </dsp:txBody>
      <dsp:txXfrm>
        <a:off x="0" y="0"/>
        <a:ext cx="6797675" cy="1412477"/>
      </dsp:txXfrm>
    </dsp:sp>
    <dsp:sp modelId="{54542BDE-1527-9C44-92F7-C1E0879AC6D2}">
      <dsp:nvSpPr>
        <dsp:cNvPr id="0" name=""/>
        <dsp:cNvSpPr/>
      </dsp:nvSpPr>
      <dsp:spPr>
        <a:xfrm>
          <a:off x="0" y="1412478"/>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FFDAB6-B98D-2141-804A-E4B87E3DB835}">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dirty="0"/>
            <a:t>3,4 remarks on part 1</a:t>
          </a:r>
          <a:endParaRPr lang="en-US" sz="2900" kern="1200" dirty="0"/>
        </a:p>
      </dsp:txBody>
      <dsp:txXfrm>
        <a:off x="0" y="1412477"/>
        <a:ext cx="6797675" cy="1412477"/>
      </dsp:txXfrm>
    </dsp:sp>
    <dsp:sp modelId="{34F638C1-19F0-C043-BAFA-701D6682FC73}">
      <dsp:nvSpPr>
        <dsp:cNvPr id="0" name=""/>
        <dsp:cNvSpPr/>
      </dsp:nvSpPr>
      <dsp:spPr>
        <a:xfrm>
          <a:off x="0" y="282495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5AA74-7D13-3D42-9DB0-02278D72F84D}">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dirty="0"/>
            <a:t>11,8 remarks on part 2 content</a:t>
          </a:r>
          <a:endParaRPr lang="en-US" sz="2900" kern="1200" dirty="0"/>
        </a:p>
      </dsp:txBody>
      <dsp:txXfrm>
        <a:off x="0" y="2824955"/>
        <a:ext cx="6797675" cy="1412477"/>
      </dsp:txXfrm>
    </dsp:sp>
    <dsp:sp modelId="{A6FC73DF-9DFB-D94C-828C-72E52B27320F}">
      <dsp:nvSpPr>
        <dsp:cNvPr id="0" name=""/>
        <dsp:cNvSpPr/>
      </dsp:nvSpPr>
      <dsp:spPr>
        <a:xfrm>
          <a:off x="0" y="4237434"/>
          <a:ext cx="6797675"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65514B-F89E-F54F-9AAD-05BC4D3D6CAD}">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dirty="0"/>
            <a:t>13,3 remarks on typo’s, coherence and language use in consent forms</a:t>
          </a:r>
          <a:endParaRPr lang="en-US" sz="2900" kern="1200" dirty="0"/>
        </a:p>
      </dsp:txBody>
      <dsp:txXfrm>
        <a:off x="0" y="4237433"/>
        <a:ext cx="6797675" cy="1412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B8A9A-B867-45AC-8899-D2CC67C55EF9}">
      <dsp:nvSpPr>
        <dsp:cNvPr id="0" name=""/>
        <dsp:cNvSpPr/>
      </dsp:nvSpPr>
      <dsp:spPr>
        <a:xfrm>
          <a:off x="348206" y="530173"/>
          <a:ext cx="1075482" cy="10754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724F5B-803A-41AE-AB87-BEC218F9268B}">
      <dsp:nvSpPr>
        <dsp:cNvPr id="0" name=""/>
        <dsp:cNvSpPr/>
      </dsp:nvSpPr>
      <dsp:spPr>
        <a:xfrm>
          <a:off x="577408" y="759375"/>
          <a:ext cx="617080" cy="617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A5D0B-78B0-4677-9C00-CD96FCD92256}">
      <dsp:nvSpPr>
        <dsp:cNvPr id="0" name=""/>
        <dsp:cNvSpPr/>
      </dsp:nvSpPr>
      <dsp:spPr>
        <a:xfrm>
          <a:off x="4405" y="1940642"/>
          <a:ext cx="1763085" cy="129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noProof="0" dirty="0"/>
            <a:t>not every trial is the same </a:t>
          </a:r>
        </a:p>
        <a:p>
          <a:pPr marL="0" lvl="0" indent="0" algn="ctr" defTabSz="488950">
            <a:lnSpc>
              <a:spcPct val="100000"/>
            </a:lnSpc>
            <a:spcBef>
              <a:spcPct val="0"/>
            </a:spcBef>
            <a:spcAft>
              <a:spcPct val="35000"/>
            </a:spcAft>
            <a:buNone/>
            <a:defRPr cap="all"/>
          </a:pPr>
          <a:r>
            <a:rPr lang="en-GB" sz="1100" kern="1200" noProof="0" dirty="0"/>
            <a:t>(difficult, easy) </a:t>
          </a:r>
        </a:p>
        <a:p>
          <a:pPr marL="0" lvl="0" indent="0" algn="ctr" defTabSz="488950">
            <a:lnSpc>
              <a:spcPct val="100000"/>
            </a:lnSpc>
            <a:spcBef>
              <a:spcPct val="0"/>
            </a:spcBef>
            <a:spcAft>
              <a:spcPct val="35000"/>
            </a:spcAft>
            <a:buNone/>
            <a:defRPr cap="all"/>
          </a:pPr>
          <a:r>
            <a:rPr lang="en-GB" sz="1100" kern="1200" noProof="0" dirty="0"/>
            <a:t>or experienced sponsors </a:t>
          </a:r>
        </a:p>
      </dsp:txBody>
      <dsp:txXfrm>
        <a:off x="4405" y="1940642"/>
        <a:ext cx="1763085" cy="1290074"/>
      </dsp:txXfrm>
    </dsp:sp>
    <dsp:sp modelId="{39DEE586-0D76-4C28-9A43-E512F9BB076E}">
      <dsp:nvSpPr>
        <dsp:cNvPr id="0" name=""/>
        <dsp:cNvSpPr/>
      </dsp:nvSpPr>
      <dsp:spPr>
        <a:xfrm>
          <a:off x="2419832" y="530173"/>
          <a:ext cx="1075482" cy="10754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72FD4-89D7-4F8C-9F0A-5CD71672B0B8}">
      <dsp:nvSpPr>
        <dsp:cNvPr id="0" name=""/>
        <dsp:cNvSpPr/>
      </dsp:nvSpPr>
      <dsp:spPr>
        <a:xfrm>
          <a:off x="2649033" y="759375"/>
          <a:ext cx="617080" cy="6170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D0205-6EFC-4DB9-904A-CA539308B822}">
      <dsp:nvSpPr>
        <dsp:cNvPr id="0" name=""/>
        <dsp:cNvSpPr/>
      </dsp:nvSpPr>
      <dsp:spPr>
        <a:xfrm>
          <a:off x="2076031" y="1940642"/>
          <a:ext cx="1763085" cy="129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apply GDPR or enumerate every step (controller DPA, coding…)</a:t>
          </a:r>
          <a:endParaRPr lang="en-US" sz="1100" kern="1200" dirty="0"/>
        </a:p>
      </dsp:txBody>
      <dsp:txXfrm>
        <a:off x="2076031" y="1940642"/>
        <a:ext cx="1763085" cy="1290074"/>
      </dsp:txXfrm>
    </dsp:sp>
    <dsp:sp modelId="{D4A9FC41-06DA-4925-A1C7-98ED3393EC5D}">
      <dsp:nvSpPr>
        <dsp:cNvPr id="0" name=""/>
        <dsp:cNvSpPr/>
      </dsp:nvSpPr>
      <dsp:spPr>
        <a:xfrm>
          <a:off x="4491458" y="530173"/>
          <a:ext cx="1075482" cy="10754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57D6A-CB2D-4C7A-90DE-73B35ED55336}">
      <dsp:nvSpPr>
        <dsp:cNvPr id="0" name=""/>
        <dsp:cNvSpPr/>
      </dsp:nvSpPr>
      <dsp:spPr>
        <a:xfrm>
          <a:off x="4720659" y="759375"/>
          <a:ext cx="617080" cy="6170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4AEB3B-C6F6-48D5-8D17-CE62965A3339}">
      <dsp:nvSpPr>
        <dsp:cNvPr id="0" name=""/>
        <dsp:cNvSpPr/>
      </dsp:nvSpPr>
      <dsp:spPr>
        <a:xfrm>
          <a:off x="4147657" y="1940642"/>
          <a:ext cx="1763085" cy="129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repeating the same comment several times each time it  applies, FI 'specify the amount of blood drawn'</a:t>
          </a:r>
        </a:p>
      </dsp:txBody>
      <dsp:txXfrm>
        <a:off x="4147657" y="1940642"/>
        <a:ext cx="1763085" cy="1290074"/>
      </dsp:txXfrm>
    </dsp:sp>
    <dsp:sp modelId="{7384D61A-50B8-4EB9-886A-ECE714A4861E}">
      <dsp:nvSpPr>
        <dsp:cNvPr id="0" name=""/>
        <dsp:cNvSpPr/>
      </dsp:nvSpPr>
      <dsp:spPr>
        <a:xfrm>
          <a:off x="6563084" y="530173"/>
          <a:ext cx="1075482" cy="10754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DDFDE-EFAD-4242-BA32-AEBA83B7EFA5}">
      <dsp:nvSpPr>
        <dsp:cNvPr id="0" name=""/>
        <dsp:cNvSpPr/>
      </dsp:nvSpPr>
      <dsp:spPr>
        <a:xfrm>
          <a:off x="6792285" y="759375"/>
          <a:ext cx="617080" cy="617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184CC-A50F-4B95-96A4-65A8FE24F819}">
      <dsp:nvSpPr>
        <dsp:cNvPr id="0" name=""/>
        <dsp:cNvSpPr/>
      </dsp:nvSpPr>
      <dsp:spPr>
        <a:xfrm>
          <a:off x="6219283" y="1940642"/>
          <a:ext cx="1763085" cy="129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difference in ICF comments, reviewing all ICFs or stating ‘we expect the same adaptations when necessary’</a:t>
          </a:r>
          <a:endParaRPr lang="en-US" sz="1100" kern="1200" dirty="0"/>
        </a:p>
      </dsp:txBody>
      <dsp:txXfrm>
        <a:off x="6219283" y="1940642"/>
        <a:ext cx="1763085" cy="1290074"/>
      </dsp:txXfrm>
    </dsp:sp>
    <dsp:sp modelId="{70115F60-ABBD-4FC1-959A-A9E27DFCD5F9}">
      <dsp:nvSpPr>
        <dsp:cNvPr id="0" name=""/>
        <dsp:cNvSpPr/>
      </dsp:nvSpPr>
      <dsp:spPr>
        <a:xfrm>
          <a:off x="8634710" y="530173"/>
          <a:ext cx="1075482" cy="10754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224F2-3B71-4F97-9A31-302A51873980}">
      <dsp:nvSpPr>
        <dsp:cNvPr id="0" name=""/>
        <dsp:cNvSpPr/>
      </dsp:nvSpPr>
      <dsp:spPr>
        <a:xfrm>
          <a:off x="8863911" y="759375"/>
          <a:ext cx="617080" cy="6170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A2CB2-CD73-45E0-9DF6-3947C4732F68}">
      <dsp:nvSpPr>
        <dsp:cNvPr id="0" name=""/>
        <dsp:cNvSpPr/>
      </dsp:nvSpPr>
      <dsp:spPr>
        <a:xfrm>
          <a:off x="8290908" y="1940642"/>
          <a:ext cx="1763085" cy="129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level of detail: working with examples</a:t>
          </a:r>
        </a:p>
        <a:p>
          <a:pPr marL="0" lvl="0" indent="0" algn="ctr" defTabSz="488950">
            <a:lnSpc>
              <a:spcPct val="100000"/>
            </a:lnSpc>
            <a:spcBef>
              <a:spcPct val="0"/>
            </a:spcBef>
            <a:spcAft>
              <a:spcPct val="35000"/>
            </a:spcAft>
            <a:buNone/>
            <a:defRPr cap="all"/>
          </a:pPr>
          <a:r>
            <a:rPr lang="en-GB" sz="1100" kern="1200" dirty="0"/>
            <a:t>Versus </a:t>
          </a:r>
        </a:p>
        <a:p>
          <a:pPr marL="0" lvl="0" indent="0" algn="ctr" defTabSz="488950">
            <a:lnSpc>
              <a:spcPct val="100000"/>
            </a:lnSpc>
            <a:spcBef>
              <a:spcPct val="0"/>
            </a:spcBef>
            <a:spcAft>
              <a:spcPct val="35000"/>
            </a:spcAft>
            <a:buNone/>
            <a:defRPr cap="all"/>
          </a:pPr>
          <a:r>
            <a:rPr lang="en-GB" sz="1100" kern="1200" dirty="0"/>
            <a:t>mention when there needs to be more spacing</a:t>
          </a:r>
          <a:endParaRPr lang="en-US" sz="1100" kern="1200" dirty="0"/>
        </a:p>
      </dsp:txBody>
      <dsp:txXfrm>
        <a:off x="8290908" y="1940642"/>
        <a:ext cx="1763085" cy="12900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2560C-4866-C64C-A33A-306D1560F418}">
      <dsp:nvSpPr>
        <dsp:cNvPr id="0" name=""/>
        <dsp:cNvSpPr/>
      </dsp:nvSpPr>
      <dsp:spPr>
        <a:xfrm>
          <a:off x="0" y="1836"/>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CE9EF-892B-FE4B-9897-71F0976215F0}">
      <dsp:nvSpPr>
        <dsp:cNvPr id="0" name=""/>
        <dsp:cNvSpPr/>
      </dsp:nvSpPr>
      <dsp:spPr>
        <a:xfrm>
          <a:off x="0" y="1836"/>
          <a:ext cx="10058399" cy="1252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GB" sz="2800" b="0" i="0" kern="1200"/>
            <a:t>This is a very good overview of the study/standard of care procedures. Perfect!</a:t>
          </a:r>
          <a:endParaRPr lang="en-US" sz="2800" kern="1200"/>
        </a:p>
      </dsp:txBody>
      <dsp:txXfrm>
        <a:off x="0" y="1836"/>
        <a:ext cx="10058399" cy="1252406"/>
      </dsp:txXfrm>
    </dsp:sp>
    <dsp:sp modelId="{6246902A-5606-1044-A9C3-F8659AB12E8F}">
      <dsp:nvSpPr>
        <dsp:cNvPr id="0" name=""/>
        <dsp:cNvSpPr/>
      </dsp:nvSpPr>
      <dsp:spPr>
        <a:xfrm>
          <a:off x="0" y="1254242"/>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76A6A-A721-8342-9B78-41A3E7192C9E}">
      <dsp:nvSpPr>
        <dsp:cNvPr id="0" name=""/>
        <dsp:cNvSpPr/>
      </dsp:nvSpPr>
      <dsp:spPr>
        <a:xfrm>
          <a:off x="0" y="1254242"/>
          <a:ext cx="10058399" cy="1252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GB" sz="2800" b="0" i="0" kern="1200"/>
            <a:t>The EC did appreciate the quality of this application and believes that this new technique deserves evaluation.</a:t>
          </a:r>
          <a:endParaRPr lang="en-US" sz="2800" kern="1200"/>
        </a:p>
      </dsp:txBody>
      <dsp:txXfrm>
        <a:off x="0" y="1254242"/>
        <a:ext cx="10058399" cy="1252406"/>
      </dsp:txXfrm>
    </dsp:sp>
    <dsp:sp modelId="{645E0621-A473-4440-AFCF-B1A68920FCC2}">
      <dsp:nvSpPr>
        <dsp:cNvPr id="0" name=""/>
        <dsp:cNvSpPr/>
      </dsp:nvSpPr>
      <dsp:spPr>
        <a:xfrm>
          <a:off x="0" y="2506648"/>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3035F-3F98-D84D-8895-FC99B074A0CB}">
      <dsp:nvSpPr>
        <dsp:cNvPr id="0" name=""/>
        <dsp:cNvSpPr/>
      </dsp:nvSpPr>
      <dsp:spPr>
        <a:xfrm>
          <a:off x="0" y="2506648"/>
          <a:ext cx="10058399" cy="1252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GB" sz="2800" b="0" i="0" kern="1200" dirty="0"/>
            <a:t>Very comprehensive and complete ICF. Appreciation for the compact and understandable medical explanations</a:t>
          </a:r>
          <a:endParaRPr lang="en-US" sz="2800" kern="1200" dirty="0"/>
        </a:p>
      </dsp:txBody>
      <dsp:txXfrm>
        <a:off x="0" y="2506648"/>
        <a:ext cx="10058399" cy="12524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681AF-3263-8E43-87E6-F93A8F245AC9}" type="datetimeFigureOut">
              <a:rPr lang="en-GB" smtClean="0"/>
              <a:t>16/03/2023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A54DD-FBE3-DB4D-A0BF-5B1C23291638}" type="slidenum">
              <a:rPr lang="en-GB" smtClean="0"/>
              <a:t>‹nr.›</a:t>
            </a:fld>
            <a:endParaRPr lang="en-GB"/>
          </a:p>
        </p:txBody>
      </p:sp>
    </p:spTree>
    <p:extLst>
      <p:ext uri="{BB962C8B-B14F-4D97-AF65-F5344CB8AC3E}">
        <p14:creationId xmlns:p14="http://schemas.microsoft.com/office/powerpoint/2010/main" val="412336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4</a:t>
            </a:fld>
            <a:endParaRPr lang="en-GB"/>
          </a:p>
        </p:txBody>
      </p:sp>
    </p:spTree>
    <p:extLst>
      <p:ext uri="{BB962C8B-B14F-4D97-AF65-F5344CB8AC3E}">
        <p14:creationId xmlns:p14="http://schemas.microsoft.com/office/powerpoint/2010/main" val="294869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30</a:t>
            </a:fld>
            <a:endParaRPr lang="en-GB"/>
          </a:p>
        </p:txBody>
      </p:sp>
    </p:spTree>
    <p:extLst>
      <p:ext uri="{BB962C8B-B14F-4D97-AF65-F5344CB8AC3E}">
        <p14:creationId xmlns:p14="http://schemas.microsoft.com/office/powerpoint/2010/main" val="185332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u="none" strike="noStrike" dirty="0">
                <a:solidFill>
                  <a:srgbClr val="000000"/>
                </a:solidFill>
                <a:effectLst/>
                <a:latin typeface="Calibri" panose="020F0502020204030204" pitchFamily="34" charset="0"/>
              </a:rPr>
              <a:t>Box ticked f.i. safety acceptable and still a question</a:t>
            </a:r>
            <a:r>
              <a:rPr lang="nl-BE" dirty="0"/>
              <a:t> </a:t>
            </a:r>
            <a:r>
              <a:rPr lang="nl-BE" sz="1800" b="0" i="0" u="none" strike="noStrike" dirty="0">
                <a:solidFill>
                  <a:srgbClr val="000000"/>
                </a:solidFill>
                <a:effectLst/>
                <a:latin typeface="Calibri" panose="020F0502020204030204" pitchFamily="34" charset="0"/>
              </a:rPr>
              <a:t>As mentioned previously, four families with missense mutations of the NT5E gene that encodes CD73 have been described (St Hilaire et al, NEJM, 364:432, 2011; Ichikawa et al, J Clin Rheumatol 21:216, 2015). Family members had calcifications of the lower extremity arteries and hand and foot joint capsules. One wonders if specific attention will be given to those potential adverse effects of oleclumab. </a:t>
            </a:r>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34</a:t>
            </a:fld>
            <a:endParaRPr lang="en-GB"/>
          </a:p>
        </p:txBody>
      </p:sp>
    </p:spTree>
    <p:extLst>
      <p:ext uri="{BB962C8B-B14F-4D97-AF65-F5344CB8AC3E}">
        <p14:creationId xmlns:p14="http://schemas.microsoft.com/office/powerpoint/2010/main" val="365684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 typeface="+mj-lt"/>
              <a:buAutoNum type="arabicPeriod"/>
            </a:pPr>
            <a:r>
              <a:rPr lang="en-US" sz="1200" dirty="0">
                <a:solidFill>
                  <a:srgbClr val="FFFFFF"/>
                </a:solidFill>
              </a:rPr>
              <a:t>Biological samples </a:t>
            </a:r>
          </a:p>
          <a:p>
            <a:r>
              <a:rPr lang="en-US" sz="1200" dirty="0">
                <a:solidFill>
                  <a:srgbClr val="FFFFFF"/>
                </a:solidFill>
              </a:rPr>
              <a:t>(</a:t>
            </a:r>
            <a:r>
              <a:rPr lang="en-US" sz="1200" dirty="0" err="1">
                <a:solidFill>
                  <a:srgbClr val="FFFFFF"/>
                </a:solidFill>
              </a:rPr>
              <a:t>cfr</a:t>
            </a:r>
            <a:r>
              <a:rPr lang="en-US" sz="1200" dirty="0">
                <a:solidFill>
                  <a:srgbClr val="FFFFFF"/>
                </a:solidFill>
              </a:rPr>
              <a:t>. Remarks in written information)</a:t>
            </a:r>
          </a:p>
          <a:p>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35</a:t>
            </a:fld>
            <a:endParaRPr lang="en-GB"/>
          </a:p>
        </p:txBody>
      </p:sp>
    </p:spTree>
    <p:extLst>
      <p:ext uri="{BB962C8B-B14F-4D97-AF65-F5344CB8AC3E}">
        <p14:creationId xmlns:p14="http://schemas.microsoft.com/office/powerpoint/2010/main" val="2399540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u="none" strike="noStrike" dirty="0">
                <a:solidFill>
                  <a:srgbClr val="70AD47"/>
                </a:solidFill>
                <a:effectLst/>
                <a:latin typeface="Calibri" panose="020F0502020204030204" pitchFamily="34" charset="0"/>
              </a:rPr>
              <a:t>PartII</a:t>
            </a:r>
            <a:r>
              <a:rPr lang="nl-BE" dirty="0"/>
              <a:t> </a:t>
            </a:r>
            <a:r>
              <a:rPr lang="nl-BE" sz="1800" b="0" i="1" u="none" strike="noStrike" dirty="0">
                <a:solidFill>
                  <a:srgbClr val="70AD47"/>
                </a:solidFill>
                <a:effectLst/>
                <a:latin typeface="Open Sans" panose="020F0502020204030204" pitchFamily="34" charset="0"/>
              </a:rPr>
              <a:t>Written_information</a:t>
            </a:r>
            <a:r>
              <a:rPr lang="nl-BE" dirty="0"/>
              <a:t> </a:t>
            </a:r>
            <a:r>
              <a:rPr lang="nl-BE" sz="1800" b="0" i="1" u="none" strike="noStrike" dirty="0">
                <a:solidFill>
                  <a:srgbClr val="70AD47"/>
                </a:solidFill>
                <a:effectLst/>
                <a:latin typeface="Open Sans" panose="020B0606030504020204" pitchFamily="34" charset="0"/>
              </a:rPr>
              <a:t>The information sheet does not  describe adequately and consistently with the protocol the nature, objectives, benefits, implications, risks, and inconveniences, of the clinical trial</a:t>
            </a:r>
            <a:r>
              <a:rPr lang="nl-BE" dirty="0"/>
              <a:t> </a:t>
            </a:r>
            <a:r>
              <a:rPr lang="nl-BE" sz="1800" b="0" i="0" u="none" strike="noStrike" dirty="0">
                <a:solidFill>
                  <a:srgbClr val="70AD47"/>
                </a:solidFill>
                <a:effectLst/>
                <a:latin typeface="Calibri" panose="020F0502020204030204" pitchFamily="34" charset="0"/>
              </a:rPr>
              <a:t>section « neuropathie périphérique » : It would be useful to indicate the frequency of occurrence of this type of side effect rather than a vague indication such as "certains patients". Idem for section «faible numération sanguine » (30% :peripheral neuropathy –see above also-; 80% : hematological malignancy).</a:t>
            </a:r>
            <a:r>
              <a:rPr lang="nl-BE" dirty="0"/>
              <a:t> </a:t>
            </a:r>
            <a:r>
              <a:rPr lang="nl-BE" sz="1800" b="0" i="0" u="none" strike="noStrike" dirty="0">
                <a:solidFill>
                  <a:srgbClr val="000000"/>
                </a:solidFill>
                <a:effectLst/>
                <a:latin typeface="Calibri" panose="020F0502020204030204" pitchFamily="34" charset="0"/>
              </a:rPr>
              <a:t>Voorbeeld</a:t>
            </a:r>
            <a:r>
              <a:rPr lang="nl-BE" dirty="0"/>
              <a:t> </a:t>
            </a:r>
            <a:r>
              <a:rPr lang="nl-BE" sz="1800" b="0" i="0" u="none" strike="noStrike" dirty="0">
                <a:solidFill>
                  <a:srgbClr val="70AD47"/>
                </a:solidFill>
                <a:effectLst/>
                <a:latin typeface="Calibri" panose="020F0502020204030204" pitchFamily="34" charset="0"/>
              </a:rPr>
              <a:t>PartII</a:t>
            </a:r>
            <a:r>
              <a:rPr lang="nl-BE" dirty="0"/>
              <a:t> </a:t>
            </a:r>
            <a:r>
              <a:rPr lang="nl-BE" sz="1800" b="0" i="1" u="none" strike="noStrike" dirty="0">
                <a:solidFill>
                  <a:srgbClr val="70AD47"/>
                </a:solidFill>
                <a:effectLst/>
                <a:latin typeface="Open Sans" panose="020B0606030504020204" pitchFamily="34" charset="0"/>
              </a:rPr>
              <a:t>Written_information</a:t>
            </a:r>
            <a:r>
              <a:rPr lang="nl-BE" dirty="0"/>
              <a:t> </a:t>
            </a:r>
            <a:r>
              <a:rPr lang="nl-BE" sz="1800" b="0" i="1" u="none" strike="noStrike" dirty="0">
                <a:solidFill>
                  <a:srgbClr val="70AD47"/>
                </a:solidFill>
                <a:effectLst/>
                <a:latin typeface="Open Sans" panose="020B0606030504020204" pitchFamily="34" charset="0"/>
              </a:rPr>
              <a:t>The information sheet does not  describe adequately and consistently with the protocol the nature, objectives, benefits, implications, risks, and inconveniences, of the clinical trial</a:t>
            </a:r>
            <a:r>
              <a:rPr lang="nl-BE" dirty="0"/>
              <a:t> </a:t>
            </a:r>
            <a:r>
              <a:rPr lang="nl-BE" sz="1800" b="0" i="0" u="none" strike="noStrike" dirty="0">
                <a:solidFill>
                  <a:srgbClr val="70AD47"/>
                </a:solidFill>
                <a:effectLst/>
                <a:latin typeface="Calibri" panose="020F0502020204030204" pitchFamily="34" charset="0"/>
              </a:rPr>
              <a:t>section « effets secondaires fréquents (pouvant toucher plus de 1 personne sur 10): The frequency is the same as that used for « very frequent side effects » (1 in 10 people). For frequent side effects, it is more likely to be « more than 1 in 100 patients but less than 1 in 10 patients ». Please correct it.</a:t>
            </a:r>
            <a:r>
              <a:rPr lang="nl-BE" dirty="0"/>
              <a:t> </a:t>
            </a:r>
          </a:p>
          <a:p>
            <a:endParaRPr lang="nl-BE" dirty="0"/>
          </a:p>
          <a:p>
            <a:r>
              <a:rPr lang="nl-BE" dirty="0"/>
              <a:t> „redelijke bijkomende vervoerskosten“ </a:t>
            </a:r>
          </a:p>
          <a:p>
            <a:endParaRPr lang="nl-BE" dirty="0"/>
          </a:p>
          <a:p>
            <a:r>
              <a:rPr lang="nl-BE" sz="1800" b="0" i="0" u="none" strike="noStrike" dirty="0">
                <a:solidFill>
                  <a:srgbClr val="000000"/>
                </a:solidFill>
                <a:effectLst/>
                <a:latin typeface="Verdana" panose="020B0604030504040204" pitchFamily="34" charset="0"/>
              </a:rPr>
              <a:t>side effects are pooled, we think it would be more informative to split them according to the considered regimen and to specify the frequency of occurrence. </a:t>
            </a:r>
            <a:r>
              <a:rPr lang="nl-BE" dirty="0"/>
              <a:t> </a:t>
            </a:r>
          </a:p>
          <a:p>
            <a:r>
              <a:rPr lang="en-GB" dirty="0"/>
              <a:t>In the text, it is not clear whether the patients</a:t>
            </a:r>
          </a:p>
          <a:p>
            <a:endParaRPr lang="en-GB" dirty="0"/>
          </a:p>
          <a:p>
            <a:r>
              <a:rPr lang="en-GB" dirty="0"/>
              <a:t>will be hospitalized and until when. Some</a:t>
            </a:r>
          </a:p>
          <a:p>
            <a:endParaRPr lang="en-GB" dirty="0"/>
          </a:p>
          <a:p>
            <a:r>
              <a:rPr lang="en-GB" dirty="0"/>
              <a:t>details are to be provided on this aspect for a</a:t>
            </a:r>
          </a:p>
          <a:p>
            <a:endParaRPr lang="en-GB" dirty="0"/>
          </a:p>
          <a:p>
            <a:r>
              <a:rPr lang="en-GB" dirty="0"/>
              <a:t>better understanding</a:t>
            </a:r>
          </a:p>
          <a:p>
            <a:endParaRPr lang="en-GB" dirty="0"/>
          </a:p>
          <a:p>
            <a:r>
              <a:rPr lang="en-GB" dirty="0"/>
              <a:t>A phone call is planned during follow-up. Who</a:t>
            </a:r>
          </a:p>
          <a:p>
            <a:endParaRPr lang="en-GB" dirty="0"/>
          </a:p>
          <a:p>
            <a:r>
              <a:rPr lang="en-GB" dirty="0"/>
              <a:t>will contact the patient ? What happens if the</a:t>
            </a:r>
          </a:p>
          <a:p>
            <a:endParaRPr lang="en-GB" dirty="0"/>
          </a:p>
          <a:p>
            <a:r>
              <a:rPr lang="en-GB" dirty="0"/>
              <a:t>patient can not be contacted ? (Q)</a:t>
            </a:r>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36</a:t>
            </a:fld>
            <a:endParaRPr lang="en-GB"/>
          </a:p>
        </p:txBody>
      </p:sp>
    </p:spTree>
    <p:extLst>
      <p:ext uri="{BB962C8B-B14F-4D97-AF65-F5344CB8AC3E}">
        <p14:creationId xmlns:p14="http://schemas.microsoft.com/office/powerpoint/2010/main" val="88173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37</a:t>
            </a:fld>
            <a:endParaRPr lang="en-GB"/>
          </a:p>
        </p:txBody>
      </p:sp>
    </p:spTree>
    <p:extLst>
      <p:ext uri="{BB962C8B-B14F-4D97-AF65-F5344CB8AC3E}">
        <p14:creationId xmlns:p14="http://schemas.microsoft.com/office/powerpoint/2010/main" val="1517947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38</a:t>
            </a:fld>
            <a:endParaRPr lang="en-GB"/>
          </a:p>
        </p:txBody>
      </p:sp>
    </p:spTree>
    <p:extLst>
      <p:ext uri="{BB962C8B-B14F-4D97-AF65-F5344CB8AC3E}">
        <p14:creationId xmlns:p14="http://schemas.microsoft.com/office/powerpoint/2010/main" val="833297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39</a:t>
            </a:fld>
            <a:endParaRPr lang="en-GB"/>
          </a:p>
        </p:txBody>
      </p:sp>
    </p:spTree>
    <p:extLst>
      <p:ext uri="{BB962C8B-B14F-4D97-AF65-F5344CB8AC3E}">
        <p14:creationId xmlns:p14="http://schemas.microsoft.com/office/powerpoint/2010/main" val="2105287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40</a:t>
            </a:fld>
            <a:endParaRPr lang="en-GB"/>
          </a:p>
        </p:txBody>
      </p:sp>
    </p:spTree>
    <p:extLst>
      <p:ext uri="{BB962C8B-B14F-4D97-AF65-F5344CB8AC3E}">
        <p14:creationId xmlns:p14="http://schemas.microsoft.com/office/powerpoint/2010/main" val="1711373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EC member </a:t>
            </a:r>
            <a:r>
              <a:rPr lang="en-GB" dirty="0" err="1"/>
              <a:t>volunary</a:t>
            </a:r>
            <a:r>
              <a:rPr lang="en-GB" dirty="0"/>
              <a:t> – </a:t>
            </a:r>
            <a:r>
              <a:rPr lang="en-GB" dirty="0" err="1"/>
              <a:t>Barec</a:t>
            </a:r>
            <a:r>
              <a:rPr lang="en-GB" dirty="0"/>
              <a:t> </a:t>
            </a:r>
            <a:r>
              <a:rPr lang="en-GB" dirty="0" err="1"/>
              <a:t>involvment</a:t>
            </a:r>
            <a:r>
              <a:rPr lang="en-GB" dirty="0"/>
              <a:t> voluntary upon voluntary</a:t>
            </a:r>
          </a:p>
          <a:p>
            <a:r>
              <a:rPr lang="en-GB" dirty="0"/>
              <a:t>And coordination </a:t>
            </a:r>
            <a:r>
              <a:rPr lang="en-GB" dirty="0" err="1"/>
              <a:t>staf</a:t>
            </a:r>
            <a:r>
              <a:rPr lang="en-GB" dirty="0"/>
              <a:t> of EC’s are already </a:t>
            </a:r>
            <a:r>
              <a:rPr lang="en-GB" dirty="0" err="1"/>
              <a:t>overwelmed</a:t>
            </a:r>
            <a:r>
              <a:rPr lang="en-GB" dirty="0"/>
              <a:t> with new procedure and more trials/</a:t>
            </a:r>
            <a:r>
              <a:rPr lang="en-GB" dirty="0" err="1"/>
              <a:t>investions</a:t>
            </a:r>
            <a:r>
              <a:rPr lang="en-GB" dirty="0"/>
              <a:t> and </a:t>
            </a:r>
            <a:r>
              <a:rPr lang="en-GB" dirty="0" err="1"/>
              <a:t>responsabilities</a:t>
            </a:r>
            <a:r>
              <a:rPr lang="en-GB" dirty="0"/>
              <a:t> (f. </a:t>
            </a:r>
            <a:r>
              <a:rPr lang="en-GB" dirty="0" err="1"/>
              <a:t>i</a:t>
            </a:r>
            <a:r>
              <a:rPr lang="en-GB" dirty="0"/>
              <a:t>. ) GDPR, biobanks</a:t>
            </a:r>
          </a:p>
          <a:p>
            <a:r>
              <a:rPr lang="en-GB" dirty="0"/>
              <a:t>BAREC </a:t>
            </a:r>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42</a:t>
            </a:fld>
            <a:endParaRPr lang="en-GB"/>
          </a:p>
        </p:txBody>
      </p:sp>
    </p:spTree>
    <p:extLst>
      <p:ext uri="{BB962C8B-B14F-4D97-AF65-F5344CB8AC3E}">
        <p14:creationId xmlns:p14="http://schemas.microsoft.com/office/powerpoint/2010/main" val="1166063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EC member </a:t>
            </a:r>
            <a:r>
              <a:rPr lang="en-GB" dirty="0" err="1"/>
              <a:t>volunary</a:t>
            </a:r>
            <a:r>
              <a:rPr lang="en-GB" dirty="0"/>
              <a:t> – </a:t>
            </a:r>
            <a:r>
              <a:rPr lang="en-GB" dirty="0" err="1"/>
              <a:t>Barec</a:t>
            </a:r>
            <a:r>
              <a:rPr lang="en-GB" dirty="0"/>
              <a:t> </a:t>
            </a:r>
            <a:r>
              <a:rPr lang="en-GB" dirty="0" err="1"/>
              <a:t>involvment</a:t>
            </a:r>
            <a:r>
              <a:rPr lang="en-GB" dirty="0"/>
              <a:t> voluntary upon voluntary</a:t>
            </a:r>
          </a:p>
          <a:p>
            <a:r>
              <a:rPr lang="en-GB" dirty="0"/>
              <a:t>And coordination </a:t>
            </a:r>
            <a:r>
              <a:rPr lang="en-GB" dirty="0" err="1"/>
              <a:t>staf</a:t>
            </a:r>
            <a:r>
              <a:rPr lang="en-GB" dirty="0"/>
              <a:t> of EC’s are already </a:t>
            </a:r>
            <a:r>
              <a:rPr lang="en-GB" dirty="0" err="1"/>
              <a:t>overwelmed</a:t>
            </a:r>
            <a:r>
              <a:rPr lang="en-GB" dirty="0"/>
              <a:t> with new procedure and more trials/</a:t>
            </a:r>
            <a:r>
              <a:rPr lang="en-GB" dirty="0" err="1"/>
              <a:t>investions</a:t>
            </a:r>
            <a:r>
              <a:rPr lang="en-GB" dirty="0"/>
              <a:t> and </a:t>
            </a:r>
            <a:r>
              <a:rPr lang="en-GB" dirty="0" err="1"/>
              <a:t>responsabilities</a:t>
            </a:r>
            <a:r>
              <a:rPr lang="en-GB" dirty="0"/>
              <a:t> (f. </a:t>
            </a:r>
            <a:r>
              <a:rPr lang="en-GB" dirty="0" err="1"/>
              <a:t>i</a:t>
            </a:r>
            <a:r>
              <a:rPr lang="en-GB" dirty="0"/>
              <a:t>. ) GDPR, biobanks</a:t>
            </a:r>
          </a:p>
          <a:p>
            <a:r>
              <a:rPr lang="en-GB" dirty="0"/>
              <a:t>BAREC </a:t>
            </a:r>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43</a:t>
            </a:fld>
            <a:endParaRPr lang="en-GB"/>
          </a:p>
        </p:txBody>
      </p:sp>
    </p:spTree>
    <p:extLst>
      <p:ext uri="{BB962C8B-B14F-4D97-AF65-F5344CB8AC3E}">
        <p14:creationId xmlns:p14="http://schemas.microsoft.com/office/powerpoint/2010/main" val="149327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dirty="0"/>
              <a:t> 3° </a:t>
            </a:r>
            <a:r>
              <a:rPr lang="en-GB" sz="1200" dirty="0">
                <a:highlight>
                  <a:srgbClr val="FF00FF"/>
                </a:highlight>
              </a:rPr>
              <a:t>ensure the consistent application </a:t>
            </a:r>
            <a:r>
              <a:rPr lang="en-GB" sz="1200" dirty="0"/>
              <a:t>of this law by the Ethics Committees. To this end, the College may make recommendations to the Ethics Committees;</a:t>
            </a:r>
          </a:p>
          <a:p>
            <a:r>
              <a:rPr lang="en-GB" sz="1200" dirty="0"/>
              <a:t>  4° formulating, on its own initiative or at the request of the Minister, opinions on the application of the Regulation, this Law and its implementing decrees;</a:t>
            </a:r>
          </a:p>
          <a:p>
            <a:r>
              <a:rPr lang="en-GB" sz="1200" dirty="0"/>
              <a:t>  5° </a:t>
            </a:r>
            <a:r>
              <a:rPr lang="en-GB" sz="1200" dirty="0">
                <a:highlight>
                  <a:srgbClr val="FF00FF"/>
                </a:highlight>
              </a:rPr>
              <a:t>coordinating, harmonizing, supporting, evaluating and monitoring the quality control performed by the Ethics Committees</a:t>
            </a:r>
            <a:r>
              <a:rPr lang="en-GB" sz="1200" dirty="0"/>
              <a:t>. The Board can issue recommendations to this end;</a:t>
            </a:r>
          </a:p>
          <a:p>
            <a:r>
              <a:rPr lang="en-GB" sz="1200"/>
              <a:t>  6° the administrative support of the Ethics Committees, with regard to the follow-up of the requests allocated in accordance with Article 7.</a:t>
            </a:r>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6</a:t>
            </a:fld>
            <a:endParaRPr lang="en-GB"/>
          </a:p>
        </p:txBody>
      </p:sp>
    </p:spTree>
    <p:extLst>
      <p:ext uri="{BB962C8B-B14F-4D97-AF65-F5344CB8AC3E}">
        <p14:creationId xmlns:p14="http://schemas.microsoft.com/office/powerpoint/2010/main" val="630834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EC member </a:t>
            </a:r>
            <a:r>
              <a:rPr lang="en-GB" dirty="0" err="1"/>
              <a:t>volunary</a:t>
            </a:r>
            <a:r>
              <a:rPr lang="en-GB" dirty="0"/>
              <a:t> – </a:t>
            </a:r>
            <a:r>
              <a:rPr lang="en-GB" dirty="0" err="1"/>
              <a:t>Barec</a:t>
            </a:r>
            <a:r>
              <a:rPr lang="en-GB" dirty="0"/>
              <a:t> </a:t>
            </a:r>
            <a:r>
              <a:rPr lang="en-GB" dirty="0" err="1"/>
              <a:t>involvment</a:t>
            </a:r>
            <a:r>
              <a:rPr lang="en-GB" dirty="0"/>
              <a:t> voluntary upon voluntary</a:t>
            </a:r>
          </a:p>
          <a:p>
            <a:r>
              <a:rPr lang="en-GB" dirty="0"/>
              <a:t>And coordination </a:t>
            </a:r>
            <a:r>
              <a:rPr lang="en-GB" dirty="0" err="1"/>
              <a:t>staf</a:t>
            </a:r>
            <a:r>
              <a:rPr lang="en-GB" dirty="0"/>
              <a:t> of EC’s are already </a:t>
            </a:r>
            <a:r>
              <a:rPr lang="en-GB" dirty="0" err="1"/>
              <a:t>overwelmed</a:t>
            </a:r>
            <a:r>
              <a:rPr lang="en-GB" dirty="0"/>
              <a:t> with new procedure and more trials/</a:t>
            </a:r>
            <a:r>
              <a:rPr lang="en-GB" dirty="0" err="1"/>
              <a:t>investions</a:t>
            </a:r>
            <a:r>
              <a:rPr lang="en-GB" dirty="0"/>
              <a:t> and </a:t>
            </a:r>
            <a:r>
              <a:rPr lang="en-GB" dirty="0" err="1"/>
              <a:t>responsabilities</a:t>
            </a:r>
            <a:r>
              <a:rPr lang="en-GB" dirty="0"/>
              <a:t> (f. </a:t>
            </a:r>
            <a:r>
              <a:rPr lang="en-GB" dirty="0" err="1"/>
              <a:t>i</a:t>
            </a:r>
            <a:r>
              <a:rPr lang="en-GB" dirty="0"/>
              <a:t>. ) GDPR, biobanks</a:t>
            </a:r>
          </a:p>
          <a:p>
            <a:r>
              <a:rPr lang="en-GB" dirty="0"/>
              <a:t>BAREC </a:t>
            </a:r>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44</a:t>
            </a:fld>
            <a:endParaRPr lang="en-GB"/>
          </a:p>
        </p:txBody>
      </p:sp>
    </p:spTree>
    <p:extLst>
      <p:ext uri="{BB962C8B-B14F-4D97-AF65-F5344CB8AC3E}">
        <p14:creationId xmlns:p14="http://schemas.microsoft.com/office/powerpoint/2010/main" val="3461731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3 out of 2689</a:t>
            </a:r>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45</a:t>
            </a:fld>
            <a:endParaRPr lang="en-GB"/>
          </a:p>
        </p:txBody>
      </p:sp>
    </p:spTree>
    <p:extLst>
      <p:ext uri="{BB962C8B-B14F-4D97-AF65-F5344CB8AC3E}">
        <p14:creationId xmlns:p14="http://schemas.microsoft.com/office/powerpoint/2010/main" val="178960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u="none" strike="noStrike" dirty="0">
                <a:solidFill>
                  <a:srgbClr val="000000"/>
                </a:solidFill>
                <a:effectLst/>
                <a:latin typeface="Times New Roman" panose="02020603050405020304" pitchFamily="18" charset="0"/>
              </a:rPr>
              <a:t>It should be left to the Member State concerned to determine the appropriate body or bodies to be involved in the assessment of the application to conduct a clinical trial and to organise the involvement of ethics committees within the timelines for the authorisation of that clinical trial as set out in this Regulation. Such decisions are a matter of internal organisation for each Member State. When determining the appropriate body or bodies, Member States should ensure the involvement of laypersons, in particular patients or patients' organisations. They should also ensure that the necessary expertise is available. In accordance with international guidelines, the assessment should be done jointly by a reasonable number of persons who collectively have the necessary qualifications and experience. The persons assessing the application should be independent of the sponsor, the clinical trial site, and the investigators involved, as well as free from any other undue influence.</a:t>
            </a:r>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7</a:t>
            </a:fld>
            <a:endParaRPr lang="en-GB"/>
          </a:p>
        </p:txBody>
      </p:sp>
    </p:spTree>
    <p:extLst>
      <p:ext uri="{BB962C8B-B14F-4D97-AF65-F5344CB8AC3E}">
        <p14:creationId xmlns:p14="http://schemas.microsoft.com/office/powerpoint/2010/main" val="230482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8</a:t>
            </a:fld>
            <a:endParaRPr lang="en-GB"/>
          </a:p>
        </p:txBody>
      </p:sp>
    </p:spTree>
    <p:extLst>
      <p:ext uri="{BB962C8B-B14F-4D97-AF65-F5344CB8AC3E}">
        <p14:creationId xmlns:p14="http://schemas.microsoft.com/office/powerpoint/2010/main" val="764953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did not look up or process the EC name. However I will use examples in this presentation. Please know, if you recognise your </a:t>
            </a:r>
            <a:r>
              <a:rPr lang="en-GB" dirty="0" err="1"/>
              <a:t>ec</a:t>
            </a:r>
            <a:r>
              <a:rPr lang="en-GB" dirty="0"/>
              <a:t>, that I or others here present do not. In no way the examples or specifically highlighted cases are </a:t>
            </a:r>
            <a:r>
              <a:rPr lang="en-GB" dirty="0" err="1"/>
              <a:t>ment</a:t>
            </a:r>
            <a:r>
              <a:rPr lang="en-GB" dirty="0"/>
              <a:t> to stigmatise a specific EC. </a:t>
            </a:r>
            <a:r>
              <a:rPr lang="en-GB" dirty="0" err="1"/>
              <a:t>Reveiling</a:t>
            </a:r>
            <a:r>
              <a:rPr lang="en-GB" dirty="0"/>
              <a:t> that the remark/ procedure or specific question is coming from your EC is your choice. </a:t>
            </a:r>
          </a:p>
          <a:p>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11</a:t>
            </a:fld>
            <a:endParaRPr lang="en-GB"/>
          </a:p>
        </p:txBody>
      </p:sp>
    </p:spTree>
    <p:extLst>
      <p:ext uri="{BB962C8B-B14F-4D97-AF65-F5344CB8AC3E}">
        <p14:creationId xmlns:p14="http://schemas.microsoft.com/office/powerpoint/2010/main" val="9287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0</a:t>
            </a:r>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21</a:t>
            </a:fld>
            <a:endParaRPr lang="en-GB"/>
          </a:p>
        </p:txBody>
      </p:sp>
    </p:spTree>
    <p:extLst>
      <p:ext uri="{BB962C8B-B14F-4D97-AF65-F5344CB8AC3E}">
        <p14:creationId xmlns:p14="http://schemas.microsoft.com/office/powerpoint/2010/main" val="90504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22</a:t>
            </a:fld>
            <a:endParaRPr lang="en-GB"/>
          </a:p>
        </p:txBody>
      </p:sp>
    </p:spTree>
    <p:extLst>
      <p:ext uri="{BB962C8B-B14F-4D97-AF65-F5344CB8AC3E}">
        <p14:creationId xmlns:p14="http://schemas.microsoft.com/office/powerpoint/2010/main" val="240667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Highlighted comments in the ICF </a:t>
            </a:r>
            <a:r>
              <a:rPr lang="en-GB" dirty="0">
                <a:sym typeface="Wingdings" pitchFamily="2" charset="2"/>
              </a:rPr>
              <a:t> higher number of remarks</a:t>
            </a:r>
            <a:r>
              <a:rPr lang="en-GB" dirty="0"/>
              <a:t> / future in CETIS? </a:t>
            </a:r>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24</a:t>
            </a:fld>
            <a:endParaRPr lang="en-GB"/>
          </a:p>
        </p:txBody>
      </p:sp>
    </p:spTree>
    <p:extLst>
      <p:ext uri="{BB962C8B-B14F-4D97-AF65-F5344CB8AC3E}">
        <p14:creationId xmlns:p14="http://schemas.microsoft.com/office/powerpoint/2010/main" val="344583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FFAA54DD-FBE3-DB4D-A0BF-5B1C23291638}" type="slidenum">
              <a:rPr lang="en-GB" smtClean="0"/>
              <a:t>28</a:t>
            </a:fld>
            <a:endParaRPr lang="en-GB"/>
          </a:p>
        </p:txBody>
      </p:sp>
    </p:spTree>
    <p:extLst>
      <p:ext uri="{BB962C8B-B14F-4D97-AF65-F5344CB8AC3E}">
        <p14:creationId xmlns:p14="http://schemas.microsoft.com/office/powerpoint/2010/main" val="21361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B8999FE-84E3-46D5-B816-1C867698CBEA}" type="datetime1">
              <a:rPr lang="nl-BE" smtClean="0"/>
              <a:t>16/03/2023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WG – Medical Device</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96116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1C8970C1-39FF-4B5B-9440-B12D59F6215A}" type="datetime1">
              <a:rPr lang="nl-BE" smtClean="0"/>
              <a:t>16/03/2023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WG – Medical Device</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0401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D92FFFB9-7291-4589-AAEC-0E9E8FCF3949}" type="datetime1">
              <a:rPr lang="nl-BE" smtClean="0"/>
              <a:t>16/03/2023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a:t>WG – Medical Device</a:t>
            </a:r>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53119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C281D116-C441-48C2-837F-20C8F79B6ED4}" type="datetime1">
              <a:rPr lang="nl-BE" smtClean="0"/>
              <a:t>16/03/2023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lvl1pPr>
              <a:defRPr b="0" i="0">
                <a:latin typeface="Calibri Light" panose="020F0302020204030204" pitchFamily="34" charset="0"/>
                <a:cs typeface="Calibri Light" panose="020F0302020204030204" pitchFamily="34" charset="0"/>
              </a:defRPr>
            </a:lvl1pPr>
          </a:lstStyle>
          <a:p>
            <a:r>
              <a:rPr lang="en-US" dirty="0"/>
              <a:t>WG – Medical Device</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pic>
        <p:nvPicPr>
          <p:cNvPr id="10" name="Picture 4" descr="A close up of a logo&#10;&#10;Description generated with high confidence">
            <a:extLst>
              <a:ext uri="{FF2B5EF4-FFF2-40B4-BE49-F238E27FC236}">
                <a16:creationId xmlns:a16="http://schemas.microsoft.com/office/drawing/2014/main" id="{06EE25AC-5F47-E048-93E8-96744412DC77}"/>
              </a:ext>
            </a:extLst>
          </p:cNvPr>
          <p:cNvPicPr>
            <a:picLocks noChangeAspect="1"/>
          </p:cNvPicPr>
          <p:nvPr userDrawn="1"/>
        </p:nvPicPr>
        <p:blipFill>
          <a:blip r:embed="rId2"/>
          <a:stretch>
            <a:fillRect/>
          </a:stretch>
        </p:blipFill>
        <p:spPr>
          <a:xfrm>
            <a:off x="10541076" y="5156786"/>
            <a:ext cx="1515519" cy="1201096"/>
          </a:xfrm>
          <a:prstGeom prst="rect">
            <a:avLst/>
          </a:prstGeom>
        </p:spPr>
      </p:pic>
    </p:spTree>
    <p:extLst>
      <p:ext uri="{BB962C8B-B14F-4D97-AF65-F5344CB8AC3E}">
        <p14:creationId xmlns:p14="http://schemas.microsoft.com/office/powerpoint/2010/main" val="191225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736E8A1A-A70E-4E21-9675-0A26896C38AE}" type="datetime1">
              <a:rPr lang="nl-BE" smtClean="0"/>
              <a:t>16/03/2023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WG – Medical Device</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6502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A904EFD0-2C6A-4724-BD67-B15D6A5CA15F}" type="datetime1">
              <a:rPr lang="nl-BE" smtClean="0"/>
              <a:t>16/03/2023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WG – Medical Device</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7920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7B308220-748F-4CE8-BFD4-0BDEDE7F0DC2}" type="datetime1">
              <a:rPr lang="nl-BE" smtClean="0"/>
              <a:t>16/03/2023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WG – Medical Device</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13066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44851B2-D6F0-42C8-8A0E-9897D6505D58}" type="datetime1">
              <a:rPr lang="nl-BE" smtClean="0"/>
              <a:t>16/03/2023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WG – Medical Device</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pic>
        <p:nvPicPr>
          <p:cNvPr id="9" name="Picture 4" descr="A close up of a logo&#10;&#10;Description generated with high confidence">
            <a:extLst>
              <a:ext uri="{FF2B5EF4-FFF2-40B4-BE49-F238E27FC236}">
                <a16:creationId xmlns:a16="http://schemas.microsoft.com/office/drawing/2014/main" id="{69251729-B38A-B64C-9EA6-318924138DDF}"/>
              </a:ext>
            </a:extLst>
          </p:cNvPr>
          <p:cNvPicPr>
            <a:picLocks noChangeAspect="1"/>
          </p:cNvPicPr>
          <p:nvPr userDrawn="1"/>
        </p:nvPicPr>
        <p:blipFill>
          <a:blip r:embed="rId2"/>
          <a:stretch>
            <a:fillRect/>
          </a:stretch>
        </p:blipFill>
        <p:spPr>
          <a:xfrm>
            <a:off x="10541076" y="5156786"/>
            <a:ext cx="1515519" cy="1201096"/>
          </a:xfrm>
          <a:prstGeom prst="rect">
            <a:avLst/>
          </a:prstGeom>
        </p:spPr>
      </p:pic>
    </p:spTree>
    <p:extLst>
      <p:ext uri="{BB962C8B-B14F-4D97-AF65-F5344CB8AC3E}">
        <p14:creationId xmlns:p14="http://schemas.microsoft.com/office/powerpoint/2010/main" val="129708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0E746757-0BA0-4D54-B6E1-E0DF8159F444}" type="datetime1">
              <a:rPr lang="nl-BE" smtClean="0"/>
              <a:t>16/03/2023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WG – Medical Device</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1495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DDF4F01F-EBA3-4D03-874C-BD441965F981}" type="datetime1">
              <a:rPr lang="nl-BE" smtClean="0"/>
              <a:t>16/03/2023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a:t>WG – Medical Device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99548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16B3B09-B512-4056-B277-6E59BCCE14BC}" type="datetime1">
              <a:rPr lang="nl-BE" smtClean="0"/>
              <a:t>16/03/2023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a:t>WG – Medical Device</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2202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B889618F-A0D1-4A3D-8D4A-212C0918F8A4}" type="datetime1">
              <a:rPr lang="nl-BE" smtClean="0"/>
              <a:t>16/03/2023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a:t>WG – Medical Device</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0647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6" r:id="rId5"/>
    <p:sldLayoutId id="2147483710" r:id="rId6"/>
    <p:sldLayoutId id="2147483711" r:id="rId7"/>
    <p:sldLayoutId id="2147483712" r:id="rId8"/>
    <p:sldLayoutId id="2147483715" r:id="rId9"/>
    <p:sldLayoutId id="2147483713" r:id="rId10"/>
    <p:sldLayoutId id="2147483714" r:id="rId11"/>
  </p:sldLayoutIdLst>
  <p:hf hdr="0" ftr="0" dt="0"/>
  <p:txStyles>
    <p:titleStyle>
      <a:lvl1pPr algn="l" defTabSz="914400" rtl="0" eaLnBrk="1" latinLnBrk="0" hangingPunct="1">
        <a:lnSpc>
          <a:spcPct val="90000"/>
        </a:lnSpc>
        <a:spcBef>
          <a:spcPct val="0"/>
        </a:spcBef>
        <a:buNone/>
        <a:defRPr sz="4400" b="0" i="0" kern="1200" spc="-50" baseline="0">
          <a:solidFill>
            <a:schemeClr val="tx1">
              <a:lumMod val="75000"/>
              <a:lumOff val="25000"/>
            </a:schemeClr>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2" Type="http://schemas.openxmlformats.org/officeDocument/2006/relationships/hyperlink" Target="mailto:Audrey.van.scharen@uzbrussel.b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4451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4814" y="356816"/>
            <a:ext cx="3659246" cy="2862699"/>
          </a:xfrm>
        </p:spPr>
        <p:txBody>
          <a:bodyPr>
            <a:noAutofit/>
          </a:bodyPr>
          <a:lstStyle/>
          <a:p>
            <a:r>
              <a:rPr lang="en-US" sz="2400" dirty="0">
                <a:solidFill>
                  <a:srgbClr val="FFFFFF"/>
                </a:solidFill>
              </a:rPr>
              <a:t>How Belgian medical ethics committees review clinical trials:  An analysis of recurrent questions in ethics reviews of pilot CTR submissions (period 2017-2021), lessons learned?</a:t>
            </a:r>
          </a:p>
        </p:txBody>
      </p:sp>
      <p:sp>
        <p:nvSpPr>
          <p:cNvPr id="3" name="Subtitle 2"/>
          <p:cNvSpPr>
            <a:spLocks noGrp="1"/>
          </p:cNvSpPr>
          <p:nvPr>
            <p:ph type="subTitle" idx="1"/>
          </p:nvPr>
        </p:nvSpPr>
        <p:spPr>
          <a:xfrm>
            <a:off x="435869" y="4142859"/>
            <a:ext cx="3659246" cy="2393403"/>
          </a:xfrm>
        </p:spPr>
        <p:txBody>
          <a:bodyPr vert="horz" lIns="91440" tIns="45720" rIns="91440" bIns="45720" rtlCol="0" anchor="t">
            <a:normAutofit/>
          </a:bodyPr>
          <a:lstStyle/>
          <a:p>
            <a:pPr algn="ctr"/>
            <a:r>
              <a:rPr lang="en-US" sz="1500" dirty="0">
                <a:solidFill>
                  <a:srgbClr val="FFFFFF"/>
                </a:solidFill>
                <a:latin typeface="Calibri Light" panose="020F0302020204030204" pitchFamily="34" charset="0"/>
              </a:rPr>
              <a:t>INFOSESSION 10/03/2023</a:t>
            </a:r>
          </a:p>
          <a:p>
            <a:pPr algn="ctr"/>
            <a:r>
              <a:rPr lang="en-US" sz="1500" dirty="0">
                <a:solidFill>
                  <a:srgbClr val="FFFFFF"/>
                </a:solidFill>
                <a:latin typeface="Calibri Light" panose="020F0302020204030204" pitchFamily="34" charset="0"/>
              </a:rPr>
              <a:t>Audrey Van </a:t>
            </a:r>
            <a:r>
              <a:rPr lang="en-US" sz="1500" dirty="0" err="1">
                <a:solidFill>
                  <a:srgbClr val="FFFFFF"/>
                </a:solidFill>
                <a:latin typeface="Calibri Light" panose="020F0302020204030204" pitchFamily="34" charset="0"/>
              </a:rPr>
              <a:t>Scharen</a:t>
            </a:r>
            <a:endParaRPr lang="en-US" sz="1500" dirty="0">
              <a:solidFill>
                <a:srgbClr val="FFFFFF"/>
              </a:solidFill>
              <a:latin typeface="Calibri Light" panose="020F0302020204030204" pitchFamily="34" charset="0"/>
            </a:endParaRPr>
          </a:p>
        </p:txBody>
      </p:sp>
      <p:cxnSp>
        <p:nvCxnSpPr>
          <p:cNvPr id="13" name="Straight Connector 12">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4" descr="A close up of a logo&#10;&#10;Description generated with high confidence">
            <a:extLst>
              <a:ext uri="{FF2B5EF4-FFF2-40B4-BE49-F238E27FC236}">
                <a16:creationId xmlns:a16="http://schemas.microsoft.com/office/drawing/2014/main" id="{A98B42F6-DF94-4F3B-8E02-CF367A977AAF}"/>
              </a:ext>
            </a:extLst>
          </p:cNvPr>
          <p:cNvPicPr>
            <a:picLocks noChangeAspect="1"/>
          </p:cNvPicPr>
          <p:nvPr/>
        </p:nvPicPr>
        <p:blipFill>
          <a:blip r:embed="rId2"/>
          <a:stretch>
            <a:fillRect/>
          </a:stretch>
        </p:blipFill>
        <p:spPr>
          <a:xfrm>
            <a:off x="5282335" y="942267"/>
            <a:ext cx="6275667" cy="497346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285459-CC14-C049-E93B-D3041D595BE3}"/>
              </a:ext>
            </a:extLst>
          </p:cNvPr>
          <p:cNvSpPr>
            <a:spLocks noGrp="1"/>
          </p:cNvSpPr>
          <p:nvPr>
            <p:ph type="title"/>
          </p:nvPr>
        </p:nvSpPr>
        <p:spPr>
          <a:xfrm>
            <a:off x="5172074" y="286603"/>
            <a:ext cx="5983605" cy="1450757"/>
          </a:xfrm>
        </p:spPr>
        <p:txBody>
          <a:bodyPr>
            <a:normAutofit/>
          </a:bodyPr>
          <a:lstStyle/>
          <a:p>
            <a:r>
              <a:rPr lang="nl-NL"/>
              <a:t>Method – data processing</a:t>
            </a:r>
            <a:endParaRPr lang="nl-NL" dirty="0"/>
          </a:p>
        </p:txBody>
      </p:sp>
      <p:pic>
        <p:nvPicPr>
          <p:cNvPr id="8" name="Picture 5" descr="Codes on papers">
            <a:extLst>
              <a:ext uri="{FF2B5EF4-FFF2-40B4-BE49-F238E27FC236}">
                <a16:creationId xmlns:a16="http://schemas.microsoft.com/office/drawing/2014/main" id="{23D1DE67-FA0B-A0F2-221F-C6D32A5DD95A}"/>
              </a:ext>
            </a:extLst>
          </p:cNvPr>
          <p:cNvPicPr>
            <a:picLocks noChangeAspect="1"/>
          </p:cNvPicPr>
          <p:nvPr/>
        </p:nvPicPr>
        <p:blipFill rotWithShape="1">
          <a:blip r:embed="rId3"/>
          <a:srcRect l="27092" r="25145"/>
          <a:stretch/>
        </p:blipFill>
        <p:spPr>
          <a:xfrm>
            <a:off x="20" y="-304798"/>
            <a:ext cx="4798182" cy="6705592"/>
          </a:xfrm>
          <a:prstGeom prst="rect">
            <a:avLst/>
          </a:prstGeom>
        </p:spPr>
      </p:pic>
      <p:cxnSp>
        <p:nvCxnSpPr>
          <p:cNvPr id="9"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AE1640A6-877B-8683-B890-15D2C74E2D2C}"/>
              </a:ext>
            </a:extLst>
          </p:cNvPr>
          <p:cNvSpPr>
            <a:spLocks noGrp="1"/>
          </p:cNvSpPr>
          <p:nvPr>
            <p:ph idx="1"/>
          </p:nvPr>
        </p:nvSpPr>
        <p:spPr>
          <a:xfrm>
            <a:off x="5172074" y="2108201"/>
            <a:ext cx="5983606" cy="3760891"/>
          </a:xfrm>
        </p:spPr>
        <p:txBody>
          <a:bodyPr>
            <a:normAutofit/>
          </a:bodyPr>
          <a:lstStyle/>
          <a:p>
            <a:pPr>
              <a:lnSpc>
                <a:spcPct val="110000"/>
              </a:lnSpc>
            </a:pPr>
            <a:r>
              <a:rPr lang="en-GB" sz="1500" dirty="0"/>
              <a:t>In excel predefined categories were made to process each RFI (question) of an </a:t>
            </a:r>
            <a:r>
              <a:rPr lang="en-GB" sz="1500" b="1" u="sng" dirty="0"/>
              <a:t>EC </a:t>
            </a:r>
            <a:r>
              <a:rPr lang="en-GB" sz="1500" dirty="0"/>
              <a:t>in the RFI letter, </a:t>
            </a:r>
            <a:r>
              <a:rPr lang="en-GB" sz="1500" b="1" u="sng" dirty="0"/>
              <a:t>generating dropdown options</a:t>
            </a:r>
          </a:p>
          <a:p>
            <a:pPr>
              <a:lnSpc>
                <a:spcPct val="110000"/>
              </a:lnSpc>
            </a:pPr>
            <a:r>
              <a:rPr lang="en-GB" sz="1500" dirty="0"/>
              <a:t>The categories were based on the assessment form as ‘used’ by the ECs.</a:t>
            </a:r>
          </a:p>
          <a:p>
            <a:pPr>
              <a:lnSpc>
                <a:spcPct val="110000"/>
              </a:lnSpc>
            </a:pPr>
            <a:r>
              <a:rPr lang="en-GB" sz="1500" dirty="0"/>
              <a:t>Even if the assessment form was not filled in the question was categories in one of the titles and related remarks of the assessment form. </a:t>
            </a:r>
          </a:p>
          <a:p>
            <a:pPr>
              <a:lnSpc>
                <a:spcPct val="110000"/>
              </a:lnSpc>
            </a:pPr>
            <a:r>
              <a:rPr lang="en-GB" sz="1500" u="sng" dirty="0"/>
              <a:t>Disclaimer:</a:t>
            </a:r>
          </a:p>
          <a:p>
            <a:pPr>
              <a:lnSpc>
                <a:spcPct val="110000"/>
              </a:lnSpc>
              <a:buFont typeface="Wingdings" pitchFamily="2" charset="2"/>
              <a:buChar char="Ø"/>
            </a:pPr>
            <a:r>
              <a:rPr lang="en-GB" sz="1500" i="1" dirty="0"/>
              <a:t>This was done at best effort by the researcher. </a:t>
            </a:r>
          </a:p>
          <a:p>
            <a:pPr>
              <a:lnSpc>
                <a:spcPct val="110000"/>
              </a:lnSpc>
              <a:buFont typeface="Wingdings" pitchFamily="2" charset="2"/>
              <a:buChar char="Ø"/>
            </a:pPr>
            <a:r>
              <a:rPr lang="en-GB" sz="1500" i="1" dirty="0"/>
              <a:t>For part I the assessment form was always double checked, to be able to link the question to a category. </a:t>
            </a:r>
          </a:p>
          <a:p>
            <a:pPr>
              <a:lnSpc>
                <a:spcPct val="110000"/>
              </a:lnSpc>
              <a:buFont typeface="Wingdings" pitchFamily="2" charset="2"/>
              <a:buChar char="Ø"/>
            </a:pPr>
            <a:r>
              <a:rPr lang="en-GB" sz="1500" i="1" dirty="0"/>
              <a:t> No judgement, just facts</a:t>
            </a:r>
          </a:p>
        </p:txBody>
      </p:sp>
      <p:sp>
        <p:nvSpPr>
          <p:cNvPr id="11" name="Rectangle 13">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jdelijke aanduiding voor dianummer 3">
            <a:extLst>
              <a:ext uri="{FF2B5EF4-FFF2-40B4-BE49-F238E27FC236}">
                <a16:creationId xmlns:a16="http://schemas.microsoft.com/office/drawing/2014/main" id="{8786C304-A920-6247-BB05-61F8E70F0114}"/>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smtClean="0"/>
              <a:pPr>
                <a:spcAft>
                  <a:spcPts val="600"/>
                </a:spcAft>
              </a:pPr>
              <a:t>11</a:t>
            </a:fld>
            <a:endParaRPr lang="en-US"/>
          </a:p>
        </p:txBody>
      </p:sp>
    </p:spTree>
    <p:extLst>
      <p:ext uri="{BB962C8B-B14F-4D97-AF65-F5344CB8AC3E}">
        <p14:creationId xmlns:p14="http://schemas.microsoft.com/office/powerpoint/2010/main" val="124623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80B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tafel&#10;&#10;Automatisch gegenereerde beschrijving">
            <a:extLst>
              <a:ext uri="{FF2B5EF4-FFF2-40B4-BE49-F238E27FC236}">
                <a16:creationId xmlns:a16="http://schemas.microsoft.com/office/drawing/2014/main" id="{5588BC19-E100-6F13-8F5A-34DEA96A2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4" y="2315796"/>
            <a:ext cx="10577744" cy="2221326"/>
          </a:xfrm>
          <a:prstGeom prst="rect">
            <a:avLst/>
          </a:prstGeom>
        </p:spPr>
      </p:pic>
      <p:sp>
        <p:nvSpPr>
          <p:cNvPr id="2" name="Tijdelijke aanduiding voor dianummer 1">
            <a:extLst>
              <a:ext uri="{FF2B5EF4-FFF2-40B4-BE49-F238E27FC236}">
                <a16:creationId xmlns:a16="http://schemas.microsoft.com/office/drawing/2014/main" id="{A32EF707-D3DF-0D14-6EA9-909164DAC7E4}"/>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solidFill>
                  <a:schemeClr val="tx1">
                    <a:lumMod val="50000"/>
                    <a:lumOff val="50000"/>
                  </a:schemeClr>
                </a:solidFill>
              </a:rPr>
              <a:pPr>
                <a:spcAft>
                  <a:spcPts val="600"/>
                </a:spcAft>
              </a:pPr>
              <a:t>12</a:t>
            </a:fld>
            <a:endParaRPr lang="en-US">
              <a:solidFill>
                <a:schemeClr val="tx1">
                  <a:lumMod val="50000"/>
                  <a:lumOff val="50000"/>
                </a:schemeClr>
              </a:solidFill>
            </a:endParaRPr>
          </a:p>
        </p:txBody>
      </p:sp>
    </p:spTree>
    <p:extLst>
      <p:ext uri="{BB962C8B-B14F-4D97-AF65-F5344CB8AC3E}">
        <p14:creationId xmlns:p14="http://schemas.microsoft.com/office/powerpoint/2010/main" val="215598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A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00C0AA77-BA55-CE99-46AE-AD72E0433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4" y="1853020"/>
            <a:ext cx="10577744" cy="3146878"/>
          </a:xfrm>
          <a:prstGeom prst="rect">
            <a:avLst/>
          </a:prstGeom>
        </p:spPr>
      </p:pic>
      <p:sp>
        <p:nvSpPr>
          <p:cNvPr id="2" name="Tijdelijke aanduiding voor dianummer 1">
            <a:extLst>
              <a:ext uri="{FF2B5EF4-FFF2-40B4-BE49-F238E27FC236}">
                <a16:creationId xmlns:a16="http://schemas.microsoft.com/office/drawing/2014/main" id="{EC3BA5DD-7572-3BF1-2FC9-DE8D39B6108E}"/>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solidFill>
                  <a:schemeClr val="tx1">
                    <a:lumMod val="50000"/>
                    <a:lumOff val="50000"/>
                  </a:schemeClr>
                </a:solidFill>
              </a:rPr>
              <a:pPr>
                <a:spcAft>
                  <a:spcPts val="600"/>
                </a:spcAft>
              </a:pPr>
              <a:t>13</a:t>
            </a:fld>
            <a:endParaRPr lang="en-US">
              <a:solidFill>
                <a:schemeClr val="tx1">
                  <a:lumMod val="50000"/>
                  <a:lumOff val="50000"/>
                </a:schemeClr>
              </a:solidFill>
            </a:endParaRPr>
          </a:p>
        </p:txBody>
      </p:sp>
    </p:spTree>
    <p:extLst>
      <p:ext uri="{BB962C8B-B14F-4D97-AF65-F5344CB8AC3E}">
        <p14:creationId xmlns:p14="http://schemas.microsoft.com/office/powerpoint/2010/main" val="205128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81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tekst&#10;&#10;Automatisch gegenereerde beschrijving">
            <a:extLst>
              <a:ext uri="{FF2B5EF4-FFF2-40B4-BE49-F238E27FC236}">
                <a16:creationId xmlns:a16="http://schemas.microsoft.com/office/drawing/2014/main" id="{B49955C7-A1D4-43DC-AF0D-F7F1C65AE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4" y="2223240"/>
            <a:ext cx="10577744" cy="2406437"/>
          </a:xfrm>
          <a:prstGeom prst="rect">
            <a:avLst/>
          </a:prstGeom>
        </p:spPr>
      </p:pic>
      <p:sp>
        <p:nvSpPr>
          <p:cNvPr id="2" name="Tijdelijke aanduiding voor dianummer 1">
            <a:extLst>
              <a:ext uri="{FF2B5EF4-FFF2-40B4-BE49-F238E27FC236}">
                <a16:creationId xmlns:a16="http://schemas.microsoft.com/office/drawing/2014/main" id="{C6A8DC72-65F7-3CD7-8578-B749B3F8FC3D}"/>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solidFill>
                  <a:schemeClr val="tx1">
                    <a:lumMod val="50000"/>
                    <a:lumOff val="50000"/>
                  </a:schemeClr>
                </a:solidFill>
              </a:rPr>
              <a:pPr>
                <a:spcAft>
                  <a:spcPts val="600"/>
                </a:spcAft>
              </a:pPr>
              <a:t>14</a:t>
            </a:fld>
            <a:endParaRPr lang="en-US">
              <a:solidFill>
                <a:schemeClr val="tx1">
                  <a:lumMod val="50000"/>
                  <a:lumOff val="50000"/>
                </a:schemeClr>
              </a:solidFill>
            </a:endParaRPr>
          </a:p>
        </p:txBody>
      </p:sp>
    </p:spTree>
    <p:extLst>
      <p:ext uri="{BB962C8B-B14F-4D97-AF65-F5344CB8AC3E}">
        <p14:creationId xmlns:p14="http://schemas.microsoft.com/office/powerpoint/2010/main" val="101679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815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A9064C6-EA28-E77C-1CB2-66C629C8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4" y="2064575"/>
            <a:ext cx="10577744" cy="2723768"/>
          </a:xfrm>
          <a:prstGeom prst="rect">
            <a:avLst/>
          </a:prstGeom>
        </p:spPr>
      </p:pic>
      <p:sp>
        <p:nvSpPr>
          <p:cNvPr id="2" name="Tijdelijke aanduiding voor dianummer 1">
            <a:extLst>
              <a:ext uri="{FF2B5EF4-FFF2-40B4-BE49-F238E27FC236}">
                <a16:creationId xmlns:a16="http://schemas.microsoft.com/office/drawing/2014/main" id="{BD13DB3D-85BC-75F2-05D9-F40E614A94F6}"/>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spTree>
    <p:extLst>
      <p:ext uri="{BB962C8B-B14F-4D97-AF65-F5344CB8AC3E}">
        <p14:creationId xmlns:p14="http://schemas.microsoft.com/office/powerpoint/2010/main" val="274938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tafel&#10;&#10;Automatisch gegenereerde beschrijving">
            <a:extLst>
              <a:ext uri="{FF2B5EF4-FFF2-40B4-BE49-F238E27FC236}">
                <a16:creationId xmlns:a16="http://schemas.microsoft.com/office/drawing/2014/main" id="{2368B859-288E-A770-3763-2426F37CF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4" y="2223240"/>
            <a:ext cx="10577744" cy="2406437"/>
          </a:xfrm>
          <a:prstGeom prst="rect">
            <a:avLst/>
          </a:prstGeom>
        </p:spPr>
      </p:pic>
      <p:sp>
        <p:nvSpPr>
          <p:cNvPr id="2" name="Tijdelijke aanduiding voor dianummer 1">
            <a:extLst>
              <a:ext uri="{FF2B5EF4-FFF2-40B4-BE49-F238E27FC236}">
                <a16:creationId xmlns:a16="http://schemas.microsoft.com/office/drawing/2014/main" id="{49FA7BBC-358E-6B37-BEA3-FDB0745A73D0}"/>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spTree>
    <p:extLst>
      <p:ext uri="{BB962C8B-B14F-4D97-AF65-F5344CB8AC3E}">
        <p14:creationId xmlns:p14="http://schemas.microsoft.com/office/powerpoint/2010/main" val="230401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el 4">
            <a:extLst>
              <a:ext uri="{FF2B5EF4-FFF2-40B4-BE49-F238E27FC236}">
                <a16:creationId xmlns:a16="http://schemas.microsoft.com/office/drawing/2014/main" id="{EB0FE92B-AEEF-CD20-915C-395F679C1DA2}"/>
              </a:ext>
            </a:extLst>
          </p:cNvPr>
          <p:cNvSpPr>
            <a:spLocks noGrp="1"/>
          </p:cNvSpPr>
          <p:nvPr>
            <p:ph type="title"/>
          </p:nvPr>
        </p:nvSpPr>
        <p:spPr>
          <a:xfrm>
            <a:off x="492369" y="605896"/>
            <a:ext cx="3642309" cy="5646208"/>
          </a:xfrm>
        </p:spPr>
        <p:txBody>
          <a:bodyPr anchor="ctr">
            <a:normAutofit/>
          </a:bodyPr>
          <a:lstStyle/>
          <a:p>
            <a:r>
              <a:rPr lang="en-GB">
                <a:solidFill>
                  <a:srgbClr val="FFFFFF"/>
                </a:solidFill>
              </a:rPr>
              <a:t>Written information – 42 options</a:t>
            </a:r>
          </a:p>
        </p:txBody>
      </p:sp>
      <p:sp>
        <p:nvSpPr>
          <p:cNvPr id="3" name="Tijdelijke aanduiding voor inhoud 2">
            <a:extLst>
              <a:ext uri="{FF2B5EF4-FFF2-40B4-BE49-F238E27FC236}">
                <a16:creationId xmlns:a16="http://schemas.microsoft.com/office/drawing/2014/main" id="{D90285F3-D102-FC31-E095-9929A4061B6E}"/>
              </a:ext>
            </a:extLst>
          </p:cNvPr>
          <p:cNvSpPr>
            <a:spLocks noGrp="1"/>
          </p:cNvSpPr>
          <p:nvPr>
            <p:ph idx="1"/>
          </p:nvPr>
        </p:nvSpPr>
        <p:spPr>
          <a:xfrm>
            <a:off x="5231958" y="605895"/>
            <a:ext cx="6731442" cy="6077933"/>
          </a:xfrm>
        </p:spPr>
        <p:txBody>
          <a:bodyPr numCol="3" anchor="ctr">
            <a:normAutofit fontScale="62500" lnSpcReduction="20000"/>
          </a:bodyPr>
          <a:lstStyle/>
          <a:p>
            <a:pPr>
              <a:lnSpc>
                <a:spcPct val="110000"/>
              </a:lnSpc>
            </a:pPr>
            <a:r>
              <a:rPr lang="en-GB" sz="600"/>
              <a:t>The information sheet does not  describe adequately and consistently with the protocol the nature, objectives, benefits, implications, risks, and inconveniences, of the clinical investigation</a:t>
            </a:r>
          </a:p>
          <a:p>
            <a:pPr>
              <a:lnSpc>
                <a:spcPct val="110000"/>
              </a:lnSpc>
            </a:pPr>
            <a:r>
              <a:rPr lang="en-GB" sz="2900"/>
              <a:t>The information sheet does not adequately specify the reason why the subject is asked to participate</a:t>
            </a:r>
          </a:p>
          <a:p>
            <a:pPr>
              <a:lnSpc>
                <a:spcPct val="110000"/>
              </a:lnSpc>
            </a:pPr>
            <a:r>
              <a:rPr lang="en-GB" sz="1400"/>
              <a:t>The information sheet does not adequately describe the subject's rights and guarantees regarding his or her protection, in particular his or her right to refuse to participate and the right to withdraw the informed consent at any time without any resulting detriment and without having to provide any justification </a:t>
            </a:r>
          </a:p>
          <a:p>
            <a:pPr>
              <a:lnSpc>
                <a:spcPct val="110000"/>
              </a:lnSpc>
            </a:pPr>
            <a:r>
              <a:rPr lang="en-GB" sz="600"/>
              <a:t>The information sheet does not adequately explain that withdrawal of the informed consent will not affect the results of activities already carried out and the use of data obtained, based on informed consent, before its withdrawal</a:t>
            </a:r>
          </a:p>
          <a:p>
            <a:pPr>
              <a:lnSpc>
                <a:spcPct val="110000"/>
              </a:lnSpc>
            </a:pPr>
            <a:r>
              <a:rPr lang="en-GB" sz="600"/>
              <a:t>For a investigation in an emergency situation (without prior informed consent from the subject), the information sheet does not adequately explain that, if the subject or, where applicable, his or her legal representative does not give consent, he or she has the right to object to the use of data obtained from the clinical investigation</a:t>
            </a:r>
          </a:p>
          <a:p>
            <a:pPr>
              <a:lnSpc>
                <a:spcPct val="110000"/>
              </a:lnSpc>
            </a:pPr>
            <a:r>
              <a:rPr lang="en-GB" sz="1400"/>
              <a:t>The information sheet does not adequately describe the conditions under which the clinical investigation is to be conducted, including the expected duration of the subject's participation in the clinical investigation</a:t>
            </a:r>
          </a:p>
          <a:p>
            <a:pPr>
              <a:lnSpc>
                <a:spcPct val="110000"/>
              </a:lnSpc>
            </a:pPr>
            <a:r>
              <a:rPr lang="en-GB" sz="600"/>
              <a:t>The information sheet does not adequately describe the financing of the clinical investigation and the arrangements for financial transactions and for compensation to the subject.</a:t>
            </a:r>
          </a:p>
          <a:p>
            <a:pPr>
              <a:lnSpc>
                <a:spcPct val="110000"/>
              </a:lnSpc>
            </a:pPr>
            <a:r>
              <a:rPr lang="en-GB" sz="600"/>
              <a:t>The information sheet does not adequately describe the possible treatment alternatives</a:t>
            </a:r>
          </a:p>
          <a:p>
            <a:pPr>
              <a:lnSpc>
                <a:spcPct val="110000"/>
              </a:lnSpc>
            </a:pPr>
            <a:r>
              <a:rPr lang="en-GB" sz="600"/>
              <a:t>The information sheet does not adequately describe the follow-up measures if the participation of the subject in the clinical investigation is discontinued</a:t>
            </a:r>
          </a:p>
          <a:p>
            <a:pPr>
              <a:lnSpc>
                <a:spcPct val="110000"/>
              </a:lnSpc>
            </a:pPr>
            <a:r>
              <a:rPr lang="en-GB" sz="600"/>
              <a:t>The information sheet does not adequately describe Post-investigation treatment options</a:t>
            </a:r>
          </a:p>
          <a:p>
            <a:pPr>
              <a:lnSpc>
                <a:spcPct val="110000"/>
              </a:lnSpc>
            </a:pPr>
            <a:r>
              <a:rPr lang="en-GB" sz="1700"/>
              <a:t>The information sheet does not provide information about the no-fault insurance</a:t>
            </a:r>
          </a:p>
          <a:p>
            <a:pPr>
              <a:lnSpc>
                <a:spcPct val="110000"/>
              </a:lnSpc>
            </a:pPr>
            <a:r>
              <a:rPr lang="en-GB" sz="600"/>
              <a:t>The information sheet does not mention the insurer’s contact information</a:t>
            </a:r>
          </a:p>
          <a:p>
            <a:pPr>
              <a:lnSpc>
                <a:spcPct val="110000"/>
              </a:lnSpc>
            </a:pPr>
            <a:r>
              <a:rPr lang="en-GB" sz="600"/>
              <a:t>The information sheet does not provide the EU SIN or ID application number </a:t>
            </a:r>
          </a:p>
          <a:p>
            <a:pPr>
              <a:lnSpc>
                <a:spcPct val="110000"/>
              </a:lnSpc>
            </a:pPr>
            <a:endParaRPr lang="en-GB" sz="600"/>
          </a:p>
          <a:p>
            <a:pPr>
              <a:lnSpc>
                <a:spcPct val="110000"/>
              </a:lnSpc>
            </a:pPr>
            <a:r>
              <a:rPr lang="en-GB" sz="600"/>
              <a:t>The information sheet does not provide information that understandable information about the clinical investigation report and summary that will be made available</a:t>
            </a:r>
          </a:p>
          <a:p>
            <a:pPr>
              <a:lnSpc>
                <a:spcPct val="110000"/>
              </a:lnSpc>
            </a:pPr>
            <a:endParaRPr lang="en-GB" sz="600"/>
          </a:p>
          <a:p>
            <a:pPr>
              <a:lnSpc>
                <a:spcPct val="110000"/>
              </a:lnSpc>
            </a:pPr>
            <a:r>
              <a:rPr lang="en-GB" sz="1100"/>
              <a:t>The information sheet does not provide contact detailsto the subjects  for further information on the investigation in case of questions </a:t>
            </a:r>
          </a:p>
          <a:p>
            <a:pPr marL="0" indent="0">
              <a:lnSpc>
                <a:spcPct val="110000"/>
              </a:lnSpc>
              <a:buNone/>
            </a:pPr>
            <a:r>
              <a:rPr lang="en-GB" sz="600"/>
              <a:t>The information sheet does not provide information planned personal data collection and processing </a:t>
            </a:r>
          </a:p>
          <a:p>
            <a:pPr marL="0" indent="0">
              <a:lnSpc>
                <a:spcPct val="110000"/>
              </a:lnSpc>
              <a:buNone/>
            </a:pPr>
            <a:r>
              <a:rPr lang="en-GB" sz="600"/>
              <a:t>The information sheet does not provide information who may access the original medical records</a:t>
            </a:r>
          </a:p>
          <a:p>
            <a:pPr marL="0" indent="0">
              <a:lnSpc>
                <a:spcPct val="110000"/>
              </a:lnSpc>
              <a:buNone/>
            </a:pPr>
            <a:r>
              <a:rPr lang="en-GB" sz="600"/>
              <a:t>The information sheet does not provide information for what limited purpose the original medical records can be accessed</a:t>
            </a:r>
          </a:p>
          <a:p>
            <a:pPr marL="0" indent="0">
              <a:lnSpc>
                <a:spcPct val="110000"/>
              </a:lnSpc>
              <a:buNone/>
            </a:pPr>
            <a:r>
              <a:rPr lang="en-GB" sz="600"/>
              <a:t>The information sheet does not provide information that at all times all relevant persons are bound by confidentiality obligations or professional secrecy and in any event by applicable laws on data protection</a:t>
            </a:r>
          </a:p>
          <a:p>
            <a:pPr marL="0" indent="0">
              <a:lnSpc>
                <a:spcPct val="110000"/>
              </a:lnSpc>
              <a:buNone/>
            </a:pPr>
            <a:r>
              <a:rPr lang="en-GB" sz="600"/>
              <a:t>The data will be used for other purposes than the investigation (e.g. future research not described in the protocol) and the subject is not informed that any such future research needs additional approval of an ethics committee</a:t>
            </a:r>
          </a:p>
          <a:p>
            <a:pPr marL="0" indent="0">
              <a:lnSpc>
                <a:spcPct val="110000"/>
              </a:lnSpc>
              <a:buNone/>
            </a:pPr>
            <a:r>
              <a:rPr lang="en-GB" sz="600"/>
              <a:t>The data will be used for other purposes than the investigation (e.g. future research not described in the protocol) and the consent for such future research is not made optional for the subject (e.g. by using a ticking box or a separate optional informed consent form)</a:t>
            </a:r>
          </a:p>
          <a:p>
            <a:pPr marL="0" indent="0">
              <a:lnSpc>
                <a:spcPct val="110000"/>
              </a:lnSpc>
              <a:buNone/>
            </a:pPr>
            <a:r>
              <a:rPr lang="en-GB" sz="600"/>
              <a:t>The data will be used for other purposes than the investigation (e.g. future research not described in the protocol) and the subject is not informed that his consent may be withdrawn at any time by the subject or his or her legal representative</a:t>
            </a:r>
          </a:p>
          <a:p>
            <a:pPr marL="0" indent="0">
              <a:lnSpc>
                <a:spcPct val="110000"/>
              </a:lnSpc>
              <a:buNone/>
            </a:pPr>
            <a:r>
              <a:rPr lang="en-GB" sz="1600"/>
              <a:t>The information sheet does not provide adequate (and consistent with the protocol) information about which, when and how many biological samples will be donated / procured / collected and the use of these biological samples</a:t>
            </a:r>
          </a:p>
          <a:p>
            <a:pPr marL="0" indent="0">
              <a:lnSpc>
                <a:spcPct val="110000"/>
              </a:lnSpc>
              <a:buNone/>
            </a:pPr>
            <a:r>
              <a:rPr lang="en-GB" sz="600"/>
              <a:t>The information sheet does not provide adequate information on whether the subject will be informed about any new personal information derived from investigating his/her samples (genetic or other) or other incidental findings</a:t>
            </a:r>
          </a:p>
          <a:p>
            <a:pPr marL="0" indent="0">
              <a:lnSpc>
                <a:spcPct val="110000"/>
              </a:lnSpc>
              <a:buNone/>
            </a:pPr>
            <a:r>
              <a:rPr lang="en-GB" sz="600"/>
              <a:t>The information sheet does not provide  a discription and motivation how long the biological samples will be stored</a:t>
            </a:r>
          </a:p>
          <a:p>
            <a:pPr marL="0" indent="0">
              <a:lnSpc>
                <a:spcPct val="110000"/>
              </a:lnSpc>
              <a:buNone/>
            </a:pPr>
            <a:r>
              <a:rPr lang="en-GB" sz="600"/>
              <a:t>The information sheet does not provide information on what will happen after the investigation completion with the collected biological samples (e.g. destruction, return, future research, anonymization,…)</a:t>
            </a:r>
          </a:p>
          <a:p>
            <a:pPr>
              <a:lnSpc>
                <a:spcPct val="110000"/>
              </a:lnSpc>
            </a:pPr>
            <a:r>
              <a:rPr lang="en-GB" sz="600"/>
              <a:t>The name and location of the manager of the biological samples is not defined</a:t>
            </a:r>
          </a:p>
          <a:p>
            <a:pPr>
              <a:lnSpc>
                <a:spcPct val="110000"/>
              </a:lnSpc>
            </a:pPr>
            <a:r>
              <a:rPr lang="en-GB" sz="600"/>
              <a:t>In case of anonymization, is the subject is not informed that the traceability of his/her samples will be lost</a:t>
            </a:r>
          </a:p>
          <a:p>
            <a:pPr>
              <a:lnSpc>
                <a:spcPct val="110000"/>
              </a:lnSpc>
            </a:pPr>
            <a:r>
              <a:rPr lang="en-GB" sz="600"/>
              <a:t>The anonymisation of the samples is not made optional to the subject</a:t>
            </a:r>
          </a:p>
          <a:p>
            <a:pPr>
              <a:lnSpc>
                <a:spcPct val="110000"/>
              </a:lnSpc>
            </a:pPr>
            <a:r>
              <a:rPr lang="en-GB" sz="600"/>
              <a:t>The biological samples will be used for future research not described in the protocol and the information sheet does not provides adequate information about planned donation, procurement, testing, processing, preservation, storage and distribution of the biological samples</a:t>
            </a:r>
          </a:p>
          <a:p>
            <a:pPr marL="0" indent="0">
              <a:lnSpc>
                <a:spcPct val="110000"/>
              </a:lnSpc>
              <a:buNone/>
            </a:pPr>
            <a:r>
              <a:rPr lang="en-GB" sz="600"/>
              <a:t>The biological samples will be used for future research not described in the protocol subject is not informed that any such future research may only be conducted with an additional explicit consent or the approval of an ethics committee</a:t>
            </a:r>
          </a:p>
          <a:p>
            <a:pPr marL="0" indent="0">
              <a:lnSpc>
                <a:spcPct val="110000"/>
              </a:lnSpc>
              <a:buNone/>
            </a:pPr>
            <a:r>
              <a:rPr lang="en-GB" sz="600"/>
              <a:t>The biological samples will be used for future research not described in the protocol and the consent for future research is not made optional for the subject (e.g. by using a ticking box or a separate optional informed consent form).</a:t>
            </a:r>
          </a:p>
          <a:p>
            <a:pPr marL="0" indent="0">
              <a:lnSpc>
                <a:spcPct val="110000"/>
              </a:lnSpc>
              <a:buNone/>
            </a:pPr>
            <a:r>
              <a:rPr lang="en-GB" sz="600"/>
              <a:t>The biological samples will be used for future research not described in the protocol future research is not sufficiently limited (e.g. to the investigated disease and IMP(s)).</a:t>
            </a:r>
          </a:p>
          <a:p>
            <a:pPr marL="0" indent="0">
              <a:lnSpc>
                <a:spcPct val="110000"/>
              </a:lnSpc>
              <a:buNone/>
            </a:pPr>
            <a:r>
              <a:rPr lang="en-GB" sz="600"/>
              <a:t>In the case of a investigation with minors, assents with regard of the involved age groups are not present</a:t>
            </a:r>
          </a:p>
          <a:p>
            <a:pPr marL="0" indent="0">
              <a:lnSpc>
                <a:spcPct val="110000"/>
              </a:lnSpc>
              <a:buNone/>
            </a:pPr>
            <a:r>
              <a:rPr lang="en-GB" sz="2100"/>
              <a:t>In the case of a investigation with minors, there are no Informed Consent documents for the parents/ legal representative</a:t>
            </a:r>
          </a:p>
          <a:p>
            <a:pPr marL="0" indent="0">
              <a:lnSpc>
                <a:spcPct val="110000"/>
              </a:lnSpc>
              <a:buNone/>
            </a:pPr>
            <a:r>
              <a:rPr lang="en-GB" sz="600"/>
              <a:t>In the case of a investigation with minors, the Informed Consent documents are not  adequately paying attention to language and the information needs of the involved age groups</a:t>
            </a:r>
          </a:p>
          <a:p>
            <a:pPr marL="0" indent="0">
              <a:lnSpc>
                <a:spcPct val="110000"/>
              </a:lnSpc>
              <a:buNone/>
            </a:pPr>
            <a:r>
              <a:rPr lang="en-GB" sz="600"/>
              <a:t>In the case of a investigation with incapacitated subjects there are no Informed Consent documents for the legal representative</a:t>
            </a:r>
          </a:p>
          <a:p>
            <a:pPr marL="0" indent="0">
              <a:lnSpc>
                <a:spcPct val="110000"/>
              </a:lnSpc>
              <a:buNone/>
            </a:pPr>
            <a:r>
              <a:rPr lang="en-GB" sz="600"/>
              <a:t>In the case of a investigation with incapacitated subjects, the Informed Consent documents are not  adequately paying attention to the information needs of these subjects</a:t>
            </a:r>
          </a:p>
          <a:p>
            <a:pPr marL="0" indent="0">
              <a:lnSpc>
                <a:spcPct val="110000"/>
              </a:lnSpc>
              <a:buNone/>
            </a:pPr>
            <a:r>
              <a:rPr lang="en-GB" sz="600"/>
              <a:t>In the case of a investigation in an emergency situation there are no  Informed Consent documents to obtain consent from the subject and/or legal representative to continue the participation of the subject in the CT after initiation of the investigation-related intervention</a:t>
            </a:r>
          </a:p>
          <a:p>
            <a:pPr marL="0" indent="0">
              <a:lnSpc>
                <a:spcPct val="110000"/>
              </a:lnSpc>
              <a:buNone/>
            </a:pPr>
            <a:r>
              <a:rPr lang="en-GB" sz="600"/>
              <a:t>Is it foreseen in the ICF procedure and/or assent form that a minor reaching the age of legal competence will have to re-express his/her informed consent before he/she can continue to participate in the clinical investigation?</a:t>
            </a:r>
          </a:p>
          <a:p>
            <a:pPr>
              <a:lnSpc>
                <a:spcPct val="110000"/>
              </a:lnSpc>
            </a:pPr>
            <a:endParaRPr lang="en-GB" sz="600"/>
          </a:p>
          <a:p>
            <a:pPr>
              <a:lnSpc>
                <a:spcPct val="110000"/>
              </a:lnSpc>
            </a:pPr>
            <a:r>
              <a:rPr lang="en-GB" sz="600"/>
              <a:t>"If yes, in case the subject or, where applicable, his or her legally designated representative does not give consent:</a:t>
            </a:r>
          </a:p>
          <a:p>
            <a:pPr>
              <a:lnSpc>
                <a:spcPct val="110000"/>
              </a:lnSpc>
            </a:pPr>
            <a:r>
              <a:rPr lang="en-GB" sz="1300"/>
              <a:t>the subject is not informed of the right to object to the use of data obtained from the clinical investigation as soon as he/she is capable to give informed consent"</a:t>
            </a:r>
          </a:p>
          <a:p>
            <a:pPr>
              <a:lnSpc>
                <a:spcPct val="110000"/>
              </a:lnSpc>
            </a:pPr>
            <a:endParaRPr lang="en-GB" sz="600"/>
          </a:p>
          <a:p>
            <a:pPr>
              <a:lnSpc>
                <a:spcPct val="110000"/>
              </a:lnSpc>
            </a:pPr>
            <a:r>
              <a:rPr lang="en-GB" sz="600"/>
              <a:t>other</a:t>
            </a:r>
            <a:endParaRPr lang="en-GB" sz="600" dirty="0"/>
          </a:p>
        </p:txBody>
      </p:sp>
      <p:sp>
        <p:nvSpPr>
          <p:cNvPr id="4" name="Tijdelijke aanduiding voor dianummer 3">
            <a:extLst>
              <a:ext uri="{FF2B5EF4-FFF2-40B4-BE49-F238E27FC236}">
                <a16:creationId xmlns:a16="http://schemas.microsoft.com/office/drawing/2014/main" id="{53F37708-AB57-DE0B-98AF-DCAC61422668}"/>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smtClean="0">
                <a:solidFill>
                  <a:schemeClr val="tx1">
                    <a:lumMod val="85000"/>
                    <a:lumOff val="15000"/>
                  </a:schemeClr>
                </a:solidFill>
              </a:rPr>
              <a:pPr>
                <a:spcAft>
                  <a:spcPts val="600"/>
                </a:spcAft>
              </a:pPr>
              <a:t>17</a:t>
            </a:fld>
            <a:endParaRPr lang="en-US">
              <a:solidFill>
                <a:schemeClr val="tx1">
                  <a:lumMod val="85000"/>
                  <a:lumOff val="15000"/>
                </a:schemeClr>
              </a:solidFill>
            </a:endParaRPr>
          </a:p>
        </p:txBody>
      </p:sp>
    </p:spTree>
    <p:extLst>
      <p:ext uri="{BB962C8B-B14F-4D97-AF65-F5344CB8AC3E}">
        <p14:creationId xmlns:p14="http://schemas.microsoft.com/office/powerpoint/2010/main" val="194071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B93D4C-235A-CEC5-A16D-A8051E1D83F5}"/>
              </a:ext>
            </a:extLst>
          </p:cNvPr>
          <p:cNvSpPr>
            <a:spLocks noGrp="1"/>
          </p:cNvSpPr>
          <p:nvPr>
            <p:ph type="title"/>
          </p:nvPr>
        </p:nvSpPr>
        <p:spPr>
          <a:xfrm>
            <a:off x="1097280" y="286603"/>
            <a:ext cx="10058400" cy="1450757"/>
          </a:xfrm>
        </p:spPr>
        <p:txBody>
          <a:bodyPr>
            <a:normAutofit/>
          </a:bodyPr>
          <a:lstStyle/>
          <a:p>
            <a:r>
              <a:rPr lang="en-GB" dirty="0"/>
              <a:t>Label ‘other’ in part 2</a:t>
            </a:r>
            <a:br>
              <a:rPr lang="en-GB" dirty="0"/>
            </a:br>
            <a:r>
              <a:rPr lang="en-GB" sz="1000" i="1" dirty="0"/>
              <a:t>(not mentioned in AF)</a:t>
            </a:r>
          </a:p>
        </p:txBody>
      </p:sp>
      <p:cxnSp>
        <p:nvCxnSpPr>
          <p:cNvPr id="24" name="Straight Connector 23">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jdelijke aanduiding voor dianummer 3">
            <a:extLst>
              <a:ext uri="{FF2B5EF4-FFF2-40B4-BE49-F238E27FC236}">
                <a16:creationId xmlns:a16="http://schemas.microsoft.com/office/drawing/2014/main" id="{A4549F6E-DDC6-1615-481D-5815CCF4D226}"/>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smtClean="0"/>
              <a:pPr>
                <a:spcAft>
                  <a:spcPts val="600"/>
                </a:spcAft>
              </a:pPr>
              <a:t>18</a:t>
            </a:fld>
            <a:endParaRPr lang="en-US"/>
          </a:p>
        </p:txBody>
      </p:sp>
      <p:graphicFrame>
        <p:nvGraphicFramePr>
          <p:cNvPr id="6" name="Tijdelijke aanduiding voor inhoud 2">
            <a:extLst>
              <a:ext uri="{FF2B5EF4-FFF2-40B4-BE49-F238E27FC236}">
                <a16:creationId xmlns:a16="http://schemas.microsoft.com/office/drawing/2014/main" id="{3A0C4957-EB11-5CBF-7889-49D5D7811435}"/>
              </a:ext>
            </a:extLst>
          </p:cNvPr>
          <p:cNvGraphicFramePr>
            <a:graphicFrameLocks noGrp="1"/>
          </p:cNvGraphicFramePr>
          <p:nvPr>
            <p:ph idx="1"/>
            <p:extLst>
              <p:ext uri="{D42A27DB-BD31-4B8C-83A1-F6EECF244321}">
                <p14:modId xmlns:p14="http://schemas.microsoft.com/office/powerpoint/2010/main" val="381683400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60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812D9-3AB4-6842-EE4D-A6746F296ACE}"/>
              </a:ext>
            </a:extLst>
          </p:cNvPr>
          <p:cNvSpPr>
            <a:spLocks noGrp="1"/>
          </p:cNvSpPr>
          <p:nvPr>
            <p:ph type="title"/>
          </p:nvPr>
        </p:nvSpPr>
        <p:spPr>
          <a:xfrm>
            <a:off x="643467" y="634946"/>
            <a:ext cx="3689094" cy="5055904"/>
          </a:xfrm>
        </p:spPr>
        <p:txBody>
          <a:bodyPr anchor="ctr">
            <a:normAutofit/>
          </a:bodyPr>
          <a:lstStyle/>
          <a:p>
            <a:pPr algn="r"/>
            <a:r>
              <a:rPr lang="nl-NL" dirty="0"/>
              <a:t>Status </a:t>
            </a:r>
            <a:r>
              <a:rPr lang="nl-NL" dirty="0" err="1"/>
              <a:t>today</a:t>
            </a:r>
            <a:br>
              <a:rPr lang="nl-NL" dirty="0"/>
            </a:br>
            <a:endParaRPr lang="nl-NL" dirty="0"/>
          </a:p>
        </p:txBody>
      </p:sp>
      <p:sp>
        <p:nvSpPr>
          <p:cNvPr id="4" name="Tijdelijke aanduiding voor dianummer 3">
            <a:extLst>
              <a:ext uri="{FF2B5EF4-FFF2-40B4-BE49-F238E27FC236}">
                <a16:creationId xmlns:a16="http://schemas.microsoft.com/office/drawing/2014/main" id="{C1A7613A-E2BF-3AB3-4060-9FF24CC8BF9D}"/>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smtClean="0"/>
              <a:pPr>
                <a:spcAft>
                  <a:spcPts val="600"/>
                </a:spcAft>
              </a:pPr>
              <a:t>19</a:t>
            </a:fld>
            <a:endParaRPr lang="en-US"/>
          </a:p>
        </p:txBody>
      </p:sp>
      <p:graphicFrame>
        <p:nvGraphicFramePr>
          <p:cNvPr id="24" name="Tijdelijke aanduiding voor inhoud 2">
            <a:extLst>
              <a:ext uri="{FF2B5EF4-FFF2-40B4-BE49-F238E27FC236}">
                <a16:creationId xmlns:a16="http://schemas.microsoft.com/office/drawing/2014/main" id="{86A6E15D-711C-4E3F-5CF0-35F51FA4A358}"/>
              </a:ext>
            </a:extLst>
          </p:cNvPr>
          <p:cNvGraphicFramePr>
            <a:graphicFrameLocks noGrp="1"/>
          </p:cNvGraphicFramePr>
          <p:nvPr>
            <p:ph idx="1"/>
            <p:extLst>
              <p:ext uri="{D42A27DB-BD31-4B8C-83A1-F6EECF244321}">
                <p14:modId xmlns:p14="http://schemas.microsoft.com/office/powerpoint/2010/main" val="2872977849"/>
              </p:ext>
            </p:extLst>
          </p:nvPr>
        </p:nvGraphicFramePr>
        <p:xfrm>
          <a:off x="4965978" y="868101"/>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11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D3F73-585D-6641-762C-6E5986E006C8}"/>
              </a:ext>
            </a:extLst>
          </p:cNvPr>
          <p:cNvSpPr>
            <a:spLocks noGrp="1"/>
          </p:cNvSpPr>
          <p:nvPr>
            <p:ph type="ctrTitle"/>
          </p:nvPr>
        </p:nvSpPr>
        <p:spPr/>
        <p:txBody>
          <a:bodyPr/>
          <a:lstStyle/>
          <a:p>
            <a:r>
              <a:rPr lang="en-GB" dirty="0"/>
              <a:t>Numbers</a:t>
            </a:r>
          </a:p>
        </p:txBody>
      </p:sp>
      <p:sp>
        <p:nvSpPr>
          <p:cNvPr id="3" name="Ondertitel 2">
            <a:extLst>
              <a:ext uri="{FF2B5EF4-FFF2-40B4-BE49-F238E27FC236}">
                <a16:creationId xmlns:a16="http://schemas.microsoft.com/office/drawing/2014/main" id="{C82107A9-2386-0D2A-EABC-FC4BE5819FF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7270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F43FD-912A-AC6A-FCD3-362AA8B0164B}"/>
              </a:ext>
            </a:extLst>
          </p:cNvPr>
          <p:cNvSpPr>
            <a:spLocks noGrp="1"/>
          </p:cNvSpPr>
          <p:nvPr>
            <p:ph type="title"/>
          </p:nvPr>
        </p:nvSpPr>
        <p:spPr/>
        <p:txBody>
          <a:bodyPr/>
          <a:lstStyle/>
          <a:p>
            <a:r>
              <a:rPr lang="nl-NL" dirty="0" err="1"/>
              <a:t>Why</a:t>
            </a:r>
            <a:r>
              <a:rPr lang="nl-NL" dirty="0"/>
              <a:t>?</a:t>
            </a:r>
          </a:p>
        </p:txBody>
      </p:sp>
      <p:sp>
        <p:nvSpPr>
          <p:cNvPr id="3" name="Tijdelijke aanduiding voor inhoud 2">
            <a:extLst>
              <a:ext uri="{FF2B5EF4-FFF2-40B4-BE49-F238E27FC236}">
                <a16:creationId xmlns:a16="http://schemas.microsoft.com/office/drawing/2014/main" id="{79845BB3-6E91-0770-CAC7-654A69E2D694}"/>
              </a:ext>
            </a:extLst>
          </p:cNvPr>
          <p:cNvSpPr>
            <a:spLocks noGrp="1"/>
          </p:cNvSpPr>
          <p:nvPr>
            <p:ph idx="1"/>
          </p:nvPr>
        </p:nvSpPr>
        <p:spPr/>
        <p:txBody>
          <a:bodyPr>
            <a:normAutofit/>
          </a:bodyPr>
          <a:lstStyle/>
          <a:p>
            <a:r>
              <a:rPr lang="nl-BE" sz="1800" i="1" dirty="0">
                <a:effectLst/>
                <a:latin typeface="Calibri Light" panose="020F0302020204030204" pitchFamily="34" charset="0"/>
                <a:ea typeface="Calibri" panose="020F0502020204030204" pitchFamily="34" charset="0"/>
              </a:rPr>
              <a:t>After 7 years as a member of the CME UZ brussels, legal and vice-chairman,  I noticed that, since the legal establishment of ethics committees in 1994, more and more legislation regulates medical scientific research. The ethics committees still have, approximately, the same composition and funding as in 1994.</a:t>
            </a:r>
          </a:p>
          <a:p>
            <a:r>
              <a:rPr lang="nl-BE" sz="1800" i="1" dirty="0">
                <a:effectLst/>
                <a:latin typeface="Calibri Light" panose="020F0302020204030204" pitchFamily="34" charset="0"/>
                <a:ea typeface="Calibri" panose="020F0502020204030204" pitchFamily="34" charset="0"/>
              </a:rPr>
              <a:t>PhD</a:t>
            </a:r>
          </a:p>
          <a:p>
            <a:pPr algn="ctr"/>
            <a:r>
              <a:rPr lang="nl-BE" sz="2400" b="1" i="1" dirty="0">
                <a:ea typeface="Calibri" panose="020F0502020204030204" pitchFamily="34" charset="0"/>
              </a:rPr>
              <a:t>What is the focus of Belgian research ethics committees in an ethics review of innovative (bio)medical reseach?</a:t>
            </a:r>
            <a:endParaRPr lang="nl-BE" sz="2400" b="1" i="1" dirty="0">
              <a:effectLst/>
              <a:latin typeface="Calibri Light" panose="020F0302020204030204" pitchFamily="34" charset="0"/>
              <a:ea typeface="Calibri" panose="020F0502020204030204" pitchFamily="34" charset="0"/>
            </a:endParaRPr>
          </a:p>
        </p:txBody>
      </p:sp>
      <p:sp>
        <p:nvSpPr>
          <p:cNvPr id="4" name="Tijdelijke aanduiding voor dianummer 3">
            <a:extLst>
              <a:ext uri="{FF2B5EF4-FFF2-40B4-BE49-F238E27FC236}">
                <a16:creationId xmlns:a16="http://schemas.microsoft.com/office/drawing/2014/main" id="{BE1E76AA-2A34-524D-6DDA-4700A93F6EB0}"/>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00589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0D23C-B599-52EB-943A-70EDA7BBA36F}"/>
              </a:ext>
            </a:extLst>
          </p:cNvPr>
          <p:cNvSpPr>
            <a:spLocks noGrp="1"/>
          </p:cNvSpPr>
          <p:nvPr>
            <p:ph type="title"/>
          </p:nvPr>
        </p:nvSpPr>
        <p:spPr>
          <a:xfrm>
            <a:off x="643467" y="634946"/>
            <a:ext cx="3689094" cy="5055904"/>
          </a:xfrm>
        </p:spPr>
        <p:txBody>
          <a:bodyPr anchor="ctr">
            <a:normAutofit/>
          </a:bodyPr>
          <a:lstStyle/>
          <a:p>
            <a:pPr algn="r"/>
            <a:r>
              <a:rPr lang="en-GB" dirty="0"/>
              <a:t>Preliminary results pilot</a:t>
            </a:r>
          </a:p>
        </p:txBody>
      </p:sp>
      <p:sp>
        <p:nvSpPr>
          <p:cNvPr id="4" name="Tijdelijke aanduiding voor dianummer 3">
            <a:extLst>
              <a:ext uri="{FF2B5EF4-FFF2-40B4-BE49-F238E27FC236}">
                <a16:creationId xmlns:a16="http://schemas.microsoft.com/office/drawing/2014/main" id="{7353A89D-483A-6D0F-0F97-65CC2DEF34FE}"/>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smtClean="0"/>
              <a:pPr>
                <a:spcAft>
                  <a:spcPts val="600"/>
                </a:spcAft>
              </a:pPr>
              <a:t>21</a:t>
            </a:fld>
            <a:endParaRPr lang="en-US"/>
          </a:p>
        </p:txBody>
      </p:sp>
      <p:graphicFrame>
        <p:nvGraphicFramePr>
          <p:cNvPr id="6" name="Tijdelijke aanduiding voor inhoud 2">
            <a:extLst>
              <a:ext uri="{FF2B5EF4-FFF2-40B4-BE49-F238E27FC236}">
                <a16:creationId xmlns:a16="http://schemas.microsoft.com/office/drawing/2014/main" id="{FBE5E992-102D-D6C4-3116-154C2E4DF217}"/>
              </a:ext>
            </a:extLst>
          </p:cNvPr>
          <p:cNvGraphicFramePr>
            <a:graphicFrameLocks noGrp="1"/>
          </p:cNvGraphicFramePr>
          <p:nvPr>
            <p:ph idx="1"/>
            <p:extLst>
              <p:ext uri="{D42A27DB-BD31-4B8C-83A1-F6EECF244321}">
                <p14:modId xmlns:p14="http://schemas.microsoft.com/office/powerpoint/2010/main" val="1486103513"/>
              </p:ext>
            </p:extLst>
          </p:nvPr>
        </p:nvGraphicFramePr>
        <p:xfrm>
          <a:off x="5302602" y="1179233"/>
          <a:ext cx="6582555" cy="512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97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F8E812D9-3AB4-6842-EE4D-A6746F296ACE}"/>
              </a:ext>
            </a:extLst>
          </p:cNvPr>
          <p:cNvSpPr>
            <a:spLocks noGrp="1"/>
          </p:cNvSpPr>
          <p:nvPr>
            <p:ph type="title"/>
          </p:nvPr>
        </p:nvSpPr>
        <p:spPr>
          <a:xfrm>
            <a:off x="492370" y="516835"/>
            <a:ext cx="3084844" cy="5772840"/>
          </a:xfrm>
        </p:spPr>
        <p:txBody>
          <a:bodyPr anchor="ctr">
            <a:normAutofit/>
          </a:bodyPr>
          <a:lstStyle/>
          <a:p>
            <a:r>
              <a:rPr lang="nl-NL" sz="3600">
                <a:solidFill>
                  <a:schemeClr val="bg1"/>
                </a:solidFill>
              </a:rPr>
              <a:t>EC RFI numbers pilot</a:t>
            </a:r>
          </a:p>
        </p:txBody>
      </p:sp>
      <p:sp>
        <p:nvSpPr>
          <p:cNvPr id="4" name="Tijdelijke aanduiding voor dianummer 3">
            <a:extLst>
              <a:ext uri="{FF2B5EF4-FFF2-40B4-BE49-F238E27FC236}">
                <a16:creationId xmlns:a16="http://schemas.microsoft.com/office/drawing/2014/main" id="{C1A7613A-E2BF-3AB3-4060-9FF24CC8BF9D}"/>
              </a:ext>
            </a:extLst>
          </p:cNvPr>
          <p:cNvSpPr>
            <a:spLocks noGrp="1"/>
          </p:cNvSpPr>
          <p:nvPr>
            <p:ph type="sldNum" sz="quarter" idx="12"/>
          </p:nvPr>
        </p:nvSpPr>
        <p:spPr>
          <a:xfrm>
            <a:off x="10123055" y="6459785"/>
            <a:ext cx="1089428" cy="365125"/>
          </a:xfrm>
        </p:spPr>
        <p:txBody>
          <a:bodyPr>
            <a:normAutofit/>
          </a:bodyPr>
          <a:lstStyle/>
          <a:p>
            <a:pPr>
              <a:spcAft>
                <a:spcPts val="600"/>
              </a:spcAft>
            </a:pPr>
            <a:fld id="{3A98EE3D-8CD1-4C3F-BD1C-C98C9596463C}" type="slidenum">
              <a:rPr lang="en-US">
                <a:solidFill>
                  <a:schemeClr val="tx2"/>
                </a:solidFill>
              </a:rPr>
              <a:pPr>
                <a:spcAft>
                  <a:spcPts val="600"/>
                </a:spcAft>
              </a:pPr>
              <a:t>22</a:t>
            </a:fld>
            <a:endParaRPr lang="en-US">
              <a:solidFill>
                <a:schemeClr val="tx2"/>
              </a:solidFill>
            </a:endParaRPr>
          </a:p>
        </p:txBody>
      </p:sp>
      <p:graphicFrame>
        <p:nvGraphicFramePr>
          <p:cNvPr id="24" name="Tijdelijke aanduiding voor inhoud 2">
            <a:extLst>
              <a:ext uri="{FF2B5EF4-FFF2-40B4-BE49-F238E27FC236}">
                <a16:creationId xmlns:a16="http://schemas.microsoft.com/office/drawing/2014/main" id="{86A6E15D-711C-4E3F-5CF0-35F51FA4A358}"/>
              </a:ext>
            </a:extLst>
          </p:cNvPr>
          <p:cNvGraphicFramePr>
            <a:graphicFrameLocks noGrp="1"/>
          </p:cNvGraphicFramePr>
          <p:nvPr>
            <p:ph idx="1"/>
            <p:extLst>
              <p:ext uri="{D42A27DB-BD31-4B8C-83A1-F6EECF244321}">
                <p14:modId xmlns:p14="http://schemas.microsoft.com/office/powerpoint/2010/main" val="170176039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167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F8E812D9-3AB4-6842-EE4D-A6746F296ACE}"/>
              </a:ext>
            </a:extLst>
          </p:cNvPr>
          <p:cNvSpPr>
            <a:spLocks noGrp="1"/>
          </p:cNvSpPr>
          <p:nvPr>
            <p:ph type="title"/>
          </p:nvPr>
        </p:nvSpPr>
        <p:spPr>
          <a:xfrm>
            <a:off x="492370" y="516835"/>
            <a:ext cx="3084844" cy="5772840"/>
          </a:xfrm>
        </p:spPr>
        <p:txBody>
          <a:bodyPr anchor="ctr">
            <a:normAutofit/>
          </a:bodyPr>
          <a:lstStyle/>
          <a:p>
            <a:r>
              <a:rPr lang="nl-NL" sz="3600">
                <a:solidFill>
                  <a:schemeClr val="bg1"/>
                </a:solidFill>
              </a:rPr>
              <a:t>EC RFI numbers pilot</a:t>
            </a:r>
          </a:p>
        </p:txBody>
      </p:sp>
      <p:sp>
        <p:nvSpPr>
          <p:cNvPr id="4" name="Tijdelijke aanduiding voor dianummer 3">
            <a:extLst>
              <a:ext uri="{FF2B5EF4-FFF2-40B4-BE49-F238E27FC236}">
                <a16:creationId xmlns:a16="http://schemas.microsoft.com/office/drawing/2014/main" id="{C1A7613A-E2BF-3AB3-4060-9FF24CC8BF9D}"/>
              </a:ext>
            </a:extLst>
          </p:cNvPr>
          <p:cNvSpPr>
            <a:spLocks noGrp="1"/>
          </p:cNvSpPr>
          <p:nvPr>
            <p:ph type="sldNum" sz="quarter" idx="12"/>
          </p:nvPr>
        </p:nvSpPr>
        <p:spPr>
          <a:xfrm>
            <a:off x="10123055" y="6459785"/>
            <a:ext cx="1089428" cy="365125"/>
          </a:xfrm>
        </p:spPr>
        <p:txBody>
          <a:bodyPr>
            <a:normAutofit/>
          </a:bodyPr>
          <a:lstStyle/>
          <a:p>
            <a:pPr>
              <a:spcAft>
                <a:spcPts val="600"/>
              </a:spcAft>
            </a:pPr>
            <a:fld id="{3A98EE3D-8CD1-4C3F-BD1C-C98C9596463C}" type="slidenum">
              <a:rPr lang="en-US">
                <a:solidFill>
                  <a:schemeClr val="tx2"/>
                </a:solidFill>
              </a:rPr>
              <a:pPr>
                <a:spcAft>
                  <a:spcPts val="600"/>
                </a:spcAft>
              </a:pPr>
              <a:t>23</a:t>
            </a:fld>
            <a:endParaRPr lang="en-US">
              <a:solidFill>
                <a:schemeClr val="tx2"/>
              </a:solidFill>
            </a:endParaRPr>
          </a:p>
        </p:txBody>
      </p:sp>
      <p:graphicFrame>
        <p:nvGraphicFramePr>
          <p:cNvPr id="6" name="Tijdelijke aanduiding voor inhoud 2">
            <a:extLst>
              <a:ext uri="{FF2B5EF4-FFF2-40B4-BE49-F238E27FC236}">
                <a16:creationId xmlns:a16="http://schemas.microsoft.com/office/drawing/2014/main" id="{6DA1B6C6-A4D9-5D74-61C5-1997F2878A8D}"/>
              </a:ext>
            </a:extLst>
          </p:cNvPr>
          <p:cNvGraphicFramePr>
            <a:graphicFrameLocks noGrp="1"/>
          </p:cNvGraphicFramePr>
          <p:nvPr>
            <p:ph idx="1"/>
            <p:extLst>
              <p:ext uri="{D42A27DB-BD31-4B8C-83A1-F6EECF244321}">
                <p14:modId xmlns:p14="http://schemas.microsoft.com/office/powerpoint/2010/main" val="98409517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15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6" name="Straight Connector 6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8" name="Rectangle 67">
            <a:extLst>
              <a:ext uri="{FF2B5EF4-FFF2-40B4-BE49-F238E27FC236}">
                <a16:creationId xmlns:a16="http://schemas.microsoft.com/office/drawing/2014/main" id="{990BAFCD-EA0A-47F4-8B00-AAB1E67A9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descr="Afbeelding met tafel&#10;&#10;Automatisch gegenereerde beschrijving">
            <a:extLst>
              <a:ext uri="{FF2B5EF4-FFF2-40B4-BE49-F238E27FC236}">
                <a16:creationId xmlns:a16="http://schemas.microsoft.com/office/drawing/2014/main" id="{EEA198BF-0859-A844-B820-0446FAF8E87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234"/>
          <a:stretch/>
        </p:blipFill>
        <p:spPr>
          <a:xfrm>
            <a:off x="1985931" y="643538"/>
            <a:ext cx="8221238" cy="3618586"/>
          </a:xfrm>
          <a:prstGeom prst="rect">
            <a:avLst/>
          </a:prstGeom>
        </p:spPr>
      </p:pic>
      <p:sp>
        <p:nvSpPr>
          <p:cNvPr id="70" name="Rectangle 69">
            <a:extLst>
              <a:ext uri="{FF2B5EF4-FFF2-40B4-BE49-F238E27FC236}">
                <a16:creationId xmlns:a16="http://schemas.microsoft.com/office/drawing/2014/main" id="{2F9C61D6-37CC-4AD4-83C3-022D0887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51037"/>
            <a:ext cx="12192000" cy="230696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105EE31-8283-07F3-E0D4-09E7C1711936}"/>
              </a:ext>
            </a:extLst>
          </p:cNvPr>
          <p:cNvSpPr>
            <a:spLocks noGrp="1"/>
          </p:cNvSpPr>
          <p:nvPr>
            <p:ph type="title"/>
          </p:nvPr>
        </p:nvSpPr>
        <p:spPr>
          <a:xfrm>
            <a:off x="632900" y="4905662"/>
            <a:ext cx="7330353" cy="1541176"/>
          </a:xfrm>
        </p:spPr>
        <p:txBody>
          <a:bodyPr vert="horz" lIns="91440" tIns="45720" rIns="91440" bIns="45720" rtlCol="0" anchor="ctr">
            <a:normAutofit/>
          </a:bodyPr>
          <a:lstStyle/>
          <a:p>
            <a:pPr algn="r"/>
            <a:r>
              <a:rPr lang="en-US" sz="4800">
                <a:solidFill>
                  <a:srgbClr val="FFFFFF"/>
                </a:solidFill>
                <a:latin typeface="+mj-lt"/>
                <a:cs typeface="+mj-cs"/>
              </a:rPr>
              <a:t>Highest number of remarks - pilot</a:t>
            </a:r>
          </a:p>
        </p:txBody>
      </p:sp>
      <p:cxnSp>
        <p:nvCxnSpPr>
          <p:cNvPr id="72" name="Straight Connector 71">
            <a:extLst>
              <a:ext uri="{FF2B5EF4-FFF2-40B4-BE49-F238E27FC236}">
                <a16:creationId xmlns:a16="http://schemas.microsoft.com/office/drawing/2014/main" id="{2669285E-35F6-4010-B084-229A808458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47" y="5676251"/>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jdelijke aanduiding voor dianummer 3">
            <a:extLst>
              <a:ext uri="{FF2B5EF4-FFF2-40B4-BE49-F238E27FC236}">
                <a16:creationId xmlns:a16="http://schemas.microsoft.com/office/drawing/2014/main" id="{FF130DFE-2FBF-614D-D7D6-19DACE45E297}"/>
              </a:ext>
            </a:extLst>
          </p:cNvPr>
          <p:cNvSpPr>
            <a:spLocks noGrp="1"/>
          </p:cNvSpPr>
          <p:nvPr>
            <p:ph type="sldNum" sz="quarter" idx="12"/>
          </p:nvPr>
        </p:nvSpPr>
        <p:spPr>
          <a:xfrm>
            <a:off x="10993582" y="6446838"/>
            <a:ext cx="780010" cy="365125"/>
          </a:xfrm>
        </p:spPr>
        <p:txBody>
          <a:bodyPr vert="horz" lIns="91440" tIns="45720" rIns="91440" bIns="45720" rtlCol="0" anchor="ctr">
            <a:normAutofit/>
          </a:bodyPr>
          <a:lstStyle/>
          <a:p>
            <a:pPr>
              <a:spcAft>
                <a:spcPts val="600"/>
              </a:spcAft>
            </a:pPr>
            <a:fld id="{3A98EE3D-8CD1-4C3F-BD1C-C98C9596463C}" type="slidenum">
              <a:rPr lang="en-US" sz="1050"/>
              <a:pPr>
                <a:spcAft>
                  <a:spcPts val="600"/>
                </a:spcAft>
              </a:pPr>
              <a:t>24</a:t>
            </a:fld>
            <a:endParaRPr lang="en-US" sz="1050"/>
          </a:p>
        </p:txBody>
      </p:sp>
    </p:spTree>
    <p:extLst>
      <p:ext uri="{BB962C8B-B14F-4D97-AF65-F5344CB8AC3E}">
        <p14:creationId xmlns:p14="http://schemas.microsoft.com/office/powerpoint/2010/main" val="306035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8D8A54-EA58-D535-F194-0E16FC3BA0E0}"/>
              </a:ext>
            </a:extLst>
          </p:cNvPr>
          <p:cNvSpPr>
            <a:spLocks noGrp="1"/>
          </p:cNvSpPr>
          <p:nvPr>
            <p:ph type="title"/>
          </p:nvPr>
        </p:nvSpPr>
        <p:spPr>
          <a:xfrm>
            <a:off x="1187355" y="4374204"/>
            <a:ext cx="9818390" cy="1029308"/>
          </a:xfrm>
        </p:spPr>
        <p:txBody>
          <a:bodyPr vert="horz" lIns="91440" tIns="45720" rIns="91440" bIns="45720" rtlCol="0" anchor="b">
            <a:normAutofit/>
          </a:bodyPr>
          <a:lstStyle/>
          <a:p>
            <a:r>
              <a:rPr lang="en-US" sz="6000" dirty="0">
                <a:solidFill>
                  <a:schemeClr val="tx1">
                    <a:lumMod val="85000"/>
                    <a:lumOff val="15000"/>
                  </a:schemeClr>
                </a:solidFill>
                <a:latin typeface="+mj-lt"/>
                <a:cs typeface="+mj-cs"/>
              </a:rPr>
              <a:t>Averages RFI per year</a:t>
            </a:r>
          </a:p>
        </p:txBody>
      </p:sp>
      <p:cxnSp>
        <p:nvCxnSpPr>
          <p:cNvPr id="16" name="Straight Connector 15">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0" y="5569068"/>
            <a:ext cx="9601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3B4A494-ED20-47DD-A927-05EA273B0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dianummer 2">
            <a:extLst>
              <a:ext uri="{FF2B5EF4-FFF2-40B4-BE49-F238E27FC236}">
                <a16:creationId xmlns:a16="http://schemas.microsoft.com/office/drawing/2014/main" id="{06ADB650-470E-3EE1-6B3E-3C08F0A0692C}"/>
              </a:ext>
            </a:extLst>
          </p:cNvPr>
          <p:cNvSpPr>
            <a:spLocks noGrp="1"/>
          </p:cNvSpPr>
          <p:nvPr>
            <p:ph type="sldNum" sz="quarter" idx="12"/>
          </p:nvPr>
        </p:nvSpPr>
        <p:spPr>
          <a:xfrm>
            <a:off x="10993582" y="6446838"/>
            <a:ext cx="780010"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25</a:t>
            </a:fld>
            <a:endParaRPr lang="en-US" sz="1050"/>
          </a:p>
        </p:txBody>
      </p:sp>
      <p:graphicFrame>
        <p:nvGraphicFramePr>
          <p:cNvPr id="5" name="Tabel 4">
            <a:extLst>
              <a:ext uri="{FF2B5EF4-FFF2-40B4-BE49-F238E27FC236}">
                <a16:creationId xmlns:a16="http://schemas.microsoft.com/office/drawing/2014/main" id="{4BAE5EE0-0759-5CB7-1040-41B031A9B191}"/>
              </a:ext>
            </a:extLst>
          </p:cNvPr>
          <p:cNvGraphicFramePr>
            <a:graphicFrameLocks noGrp="1"/>
          </p:cNvGraphicFramePr>
          <p:nvPr>
            <p:extLst>
              <p:ext uri="{D42A27DB-BD31-4B8C-83A1-F6EECF244321}">
                <p14:modId xmlns:p14="http://schemas.microsoft.com/office/powerpoint/2010/main" val="2853710194"/>
              </p:ext>
            </p:extLst>
          </p:nvPr>
        </p:nvGraphicFramePr>
        <p:xfrm>
          <a:off x="1181633" y="915749"/>
          <a:ext cx="9824115" cy="3186665"/>
        </p:xfrm>
        <a:graphic>
          <a:graphicData uri="http://schemas.openxmlformats.org/drawingml/2006/table">
            <a:tbl>
              <a:tblPr firstRow="1" bandRow="1">
                <a:tableStyleId>{5C22544A-7EE6-4342-B048-85BDC9FD1C3A}</a:tableStyleId>
              </a:tblPr>
              <a:tblGrid>
                <a:gridCol w="1212526">
                  <a:extLst>
                    <a:ext uri="{9D8B030D-6E8A-4147-A177-3AD203B41FA5}">
                      <a16:colId xmlns:a16="http://schemas.microsoft.com/office/drawing/2014/main" val="3256641569"/>
                    </a:ext>
                  </a:extLst>
                </a:gridCol>
                <a:gridCol w="1441483">
                  <a:extLst>
                    <a:ext uri="{9D8B030D-6E8A-4147-A177-3AD203B41FA5}">
                      <a16:colId xmlns:a16="http://schemas.microsoft.com/office/drawing/2014/main" val="3229697260"/>
                    </a:ext>
                  </a:extLst>
                </a:gridCol>
                <a:gridCol w="1405797">
                  <a:extLst>
                    <a:ext uri="{9D8B030D-6E8A-4147-A177-3AD203B41FA5}">
                      <a16:colId xmlns:a16="http://schemas.microsoft.com/office/drawing/2014/main" val="3374283187"/>
                    </a:ext>
                  </a:extLst>
                </a:gridCol>
                <a:gridCol w="1405797">
                  <a:extLst>
                    <a:ext uri="{9D8B030D-6E8A-4147-A177-3AD203B41FA5}">
                      <a16:colId xmlns:a16="http://schemas.microsoft.com/office/drawing/2014/main" val="3846983757"/>
                    </a:ext>
                  </a:extLst>
                </a:gridCol>
                <a:gridCol w="1546918">
                  <a:extLst>
                    <a:ext uri="{9D8B030D-6E8A-4147-A177-3AD203B41FA5}">
                      <a16:colId xmlns:a16="http://schemas.microsoft.com/office/drawing/2014/main" val="2055609242"/>
                    </a:ext>
                  </a:extLst>
                </a:gridCol>
                <a:gridCol w="1405797">
                  <a:extLst>
                    <a:ext uri="{9D8B030D-6E8A-4147-A177-3AD203B41FA5}">
                      <a16:colId xmlns:a16="http://schemas.microsoft.com/office/drawing/2014/main" val="2113006564"/>
                    </a:ext>
                  </a:extLst>
                </a:gridCol>
                <a:gridCol w="1405797">
                  <a:extLst>
                    <a:ext uri="{9D8B030D-6E8A-4147-A177-3AD203B41FA5}">
                      <a16:colId xmlns:a16="http://schemas.microsoft.com/office/drawing/2014/main" val="1268922056"/>
                    </a:ext>
                  </a:extLst>
                </a:gridCol>
              </a:tblGrid>
              <a:tr h="1204227">
                <a:tc>
                  <a:txBody>
                    <a:bodyPr/>
                    <a:lstStyle/>
                    <a:p>
                      <a:pPr algn="l" fontAlgn="b"/>
                      <a:r>
                        <a:rPr lang="nl-BE" sz="1900" u="none" strike="noStrike">
                          <a:effectLst/>
                        </a:rPr>
                        <a:t> </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nl-BE" sz="1900" u="none" strike="noStrike">
                          <a:effectLst/>
                        </a:rPr>
                        <a:t>Percentage processed</a:t>
                      </a:r>
                      <a:endParaRPr lang="nl-BE" sz="1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nl-BE" sz="1900" u="none" strike="noStrike">
                          <a:effectLst/>
                        </a:rPr>
                        <a:t>Number of pilots processed</a:t>
                      </a:r>
                      <a:endParaRPr lang="nl-BE" sz="1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nl-BE" sz="1900" u="none" strike="noStrike" dirty="0">
                          <a:effectLst/>
                        </a:rPr>
                        <a:t>Average number of RFI</a:t>
                      </a:r>
                      <a:endParaRPr lang="nl-BE" sz="19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nl-BE" sz="1900" u="none" strike="noStrike">
                          <a:effectLst/>
                        </a:rPr>
                        <a:t> Remarks about typos, coherence, language use </a:t>
                      </a:r>
                      <a:endParaRPr lang="nl-BE" sz="1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nl-BE" sz="1900" u="none" strike="noStrike">
                          <a:effectLst/>
                        </a:rPr>
                        <a:t>Content    part I</a:t>
                      </a:r>
                      <a:endParaRPr lang="nl-BE" sz="1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nl-BE" sz="1900" u="none" strike="noStrike">
                          <a:effectLst/>
                        </a:rPr>
                        <a:t>Content   part II</a:t>
                      </a:r>
                      <a:endParaRPr lang="nl-BE" sz="19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07631810"/>
                  </a:ext>
                </a:extLst>
              </a:tr>
              <a:tr h="347773">
                <a:tc>
                  <a:txBody>
                    <a:bodyPr/>
                    <a:lstStyle/>
                    <a:p>
                      <a:pPr algn="r" fontAlgn="b"/>
                      <a:r>
                        <a:rPr lang="nl-BE" sz="1900" b="1" u="none" strike="noStrike" dirty="0">
                          <a:effectLst/>
                        </a:rPr>
                        <a:t>2017</a:t>
                      </a:r>
                      <a:endParaRPr lang="nl-BE" sz="1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100%</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9</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b="1" u="none" strike="noStrike" dirty="0">
                          <a:effectLst/>
                        </a:rPr>
                        <a:t>34</a:t>
                      </a:r>
                      <a:endParaRPr lang="nl-BE" sz="1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22,11</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2</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10,55</a:t>
                      </a:r>
                      <a:endParaRPr lang="nl-BE" sz="1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41186902"/>
                  </a:ext>
                </a:extLst>
              </a:tr>
              <a:tr h="347773">
                <a:tc>
                  <a:txBody>
                    <a:bodyPr/>
                    <a:lstStyle/>
                    <a:p>
                      <a:pPr algn="r" fontAlgn="b"/>
                      <a:r>
                        <a:rPr lang="nl-BE" sz="1900" b="1" u="none" strike="noStrike" dirty="0">
                          <a:effectLst/>
                        </a:rPr>
                        <a:t>2018</a:t>
                      </a:r>
                      <a:endParaRPr lang="nl-BE" sz="1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94%</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32</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b="1" u="none" strike="noStrike" dirty="0">
                          <a:effectLst/>
                        </a:rPr>
                        <a:t>26,53</a:t>
                      </a:r>
                      <a:endParaRPr lang="nl-BE" sz="1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10,84</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4,06</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11,56</a:t>
                      </a:r>
                      <a:endParaRPr lang="nl-BE" sz="1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67217249"/>
                  </a:ext>
                </a:extLst>
              </a:tr>
              <a:tr h="347773">
                <a:tc>
                  <a:txBody>
                    <a:bodyPr/>
                    <a:lstStyle/>
                    <a:p>
                      <a:pPr algn="r" fontAlgn="b"/>
                      <a:r>
                        <a:rPr lang="nl-BE" sz="1900" b="1" u="none" strike="noStrike" dirty="0">
                          <a:effectLst/>
                        </a:rPr>
                        <a:t>2019</a:t>
                      </a:r>
                      <a:endParaRPr lang="nl-BE" sz="1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30%</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26</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b="1" u="none" strike="noStrike" dirty="0">
                          <a:effectLst/>
                        </a:rPr>
                        <a:t>42</a:t>
                      </a:r>
                      <a:endParaRPr lang="nl-BE" sz="1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22,5</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3</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15</a:t>
                      </a:r>
                      <a:endParaRPr lang="nl-BE" sz="1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71617263"/>
                  </a:ext>
                </a:extLst>
              </a:tr>
              <a:tr h="347773">
                <a:tc>
                  <a:txBody>
                    <a:bodyPr/>
                    <a:lstStyle/>
                    <a:p>
                      <a:pPr algn="r" fontAlgn="b"/>
                      <a:r>
                        <a:rPr lang="nl-BE" sz="1900" b="1" u="none" strike="noStrike" dirty="0">
                          <a:effectLst/>
                        </a:rPr>
                        <a:t>2020</a:t>
                      </a:r>
                      <a:endParaRPr lang="nl-BE" sz="1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15%</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32</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b="1" u="none" strike="noStrike" dirty="0">
                          <a:effectLst/>
                        </a:rPr>
                        <a:t>23,71</a:t>
                      </a:r>
                      <a:endParaRPr lang="nl-BE" sz="1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9,34</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3,6</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11,56</a:t>
                      </a:r>
                      <a:endParaRPr lang="nl-BE" sz="1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7673205"/>
                  </a:ext>
                </a:extLst>
              </a:tr>
              <a:tr h="347773">
                <a:tc>
                  <a:txBody>
                    <a:bodyPr/>
                    <a:lstStyle/>
                    <a:p>
                      <a:pPr algn="r" fontAlgn="b"/>
                      <a:r>
                        <a:rPr lang="nl-BE" sz="1900" b="1" u="none" strike="noStrike" dirty="0">
                          <a:effectLst/>
                        </a:rPr>
                        <a:t>2021</a:t>
                      </a:r>
                      <a:endParaRPr lang="nl-BE" sz="1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20%</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27</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b="1" u="none" strike="noStrike" dirty="0">
                          <a:effectLst/>
                        </a:rPr>
                        <a:t>22,89</a:t>
                      </a:r>
                      <a:endParaRPr lang="nl-BE" sz="1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9,8</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a:effectLst/>
                        </a:rPr>
                        <a:t>3</a:t>
                      </a:r>
                      <a:endParaRPr lang="nl-BE" sz="1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BE" sz="1900" u="none" strike="noStrike" dirty="0">
                          <a:effectLst/>
                        </a:rPr>
                        <a:t>10,42</a:t>
                      </a:r>
                      <a:endParaRPr lang="nl-BE" sz="1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0967153"/>
                  </a:ext>
                </a:extLst>
              </a:tr>
            </a:tbl>
          </a:graphicData>
        </a:graphic>
      </p:graphicFrame>
    </p:spTree>
    <p:extLst>
      <p:ext uri="{BB962C8B-B14F-4D97-AF65-F5344CB8AC3E}">
        <p14:creationId xmlns:p14="http://schemas.microsoft.com/office/powerpoint/2010/main" val="1677527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4FE5A-B952-CAA6-9A0C-4101636CC752}"/>
              </a:ext>
            </a:extLst>
          </p:cNvPr>
          <p:cNvSpPr>
            <a:spLocks noGrp="1"/>
          </p:cNvSpPr>
          <p:nvPr>
            <p:ph type="title"/>
          </p:nvPr>
        </p:nvSpPr>
        <p:spPr/>
        <p:txBody>
          <a:bodyPr/>
          <a:lstStyle/>
          <a:p>
            <a:r>
              <a:rPr lang="en-GB"/>
              <a:t>Nuances for the numbers</a:t>
            </a:r>
            <a:endParaRPr lang="en-GB" dirty="0"/>
          </a:p>
        </p:txBody>
      </p:sp>
      <p:graphicFrame>
        <p:nvGraphicFramePr>
          <p:cNvPr id="35" name="Tijdelijke aanduiding voor inhoud 2">
            <a:extLst>
              <a:ext uri="{FF2B5EF4-FFF2-40B4-BE49-F238E27FC236}">
                <a16:creationId xmlns:a16="http://schemas.microsoft.com/office/drawing/2014/main" id="{84EE2851-ACC0-1E70-EBA8-1DB5A26D1605}"/>
              </a:ext>
            </a:extLst>
          </p:cNvPr>
          <p:cNvGraphicFramePr>
            <a:graphicFrameLocks noGrp="1"/>
          </p:cNvGraphicFramePr>
          <p:nvPr>
            <p:ph idx="1"/>
            <p:extLst>
              <p:ext uri="{D42A27DB-BD31-4B8C-83A1-F6EECF244321}">
                <p14:modId xmlns:p14="http://schemas.microsoft.com/office/powerpoint/2010/main" val="38233022"/>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ianummer 3">
            <a:extLst>
              <a:ext uri="{FF2B5EF4-FFF2-40B4-BE49-F238E27FC236}">
                <a16:creationId xmlns:a16="http://schemas.microsoft.com/office/drawing/2014/main" id="{9FE8DB0B-0787-913E-2450-76B1DB0FC09B}"/>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4235153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7F362A1-1BED-2000-17B7-D30E50356030}"/>
              </a:ext>
            </a:extLst>
          </p:cNvPr>
          <p:cNvSpPr>
            <a:spLocks noGrp="1"/>
          </p:cNvSpPr>
          <p:nvPr>
            <p:ph type="ctrTitle"/>
          </p:nvPr>
        </p:nvSpPr>
        <p:spPr/>
        <p:txBody>
          <a:bodyPr/>
          <a:lstStyle/>
          <a:p>
            <a:r>
              <a:rPr lang="en-GB" dirty="0">
                <a:solidFill>
                  <a:schemeClr val="tx1"/>
                </a:solidFill>
              </a:rPr>
              <a:t>Remarks about typos, language and coherence</a:t>
            </a:r>
          </a:p>
        </p:txBody>
      </p:sp>
      <p:sp>
        <p:nvSpPr>
          <p:cNvPr id="6" name="Ondertitel 5">
            <a:extLst>
              <a:ext uri="{FF2B5EF4-FFF2-40B4-BE49-F238E27FC236}">
                <a16:creationId xmlns:a16="http://schemas.microsoft.com/office/drawing/2014/main" id="{4B3B91F9-8133-736A-C418-D63A6C7841D7}"/>
              </a:ext>
            </a:extLst>
          </p:cNvPr>
          <p:cNvSpPr>
            <a:spLocks noGrp="1"/>
          </p:cNvSpPr>
          <p:nvPr>
            <p:ph type="subTitle" idx="1"/>
          </p:nvPr>
        </p:nvSpPr>
        <p:spPr/>
        <p:txBody>
          <a:bodyPr/>
          <a:lstStyle/>
          <a:p>
            <a:r>
              <a:rPr lang="en-GB" dirty="0"/>
              <a:t>lac of coherence: approach, detail by the EC’s</a:t>
            </a:r>
          </a:p>
        </p:txBody>
      </p:sp>
      <p:sp>
        <p:nvSpPr>
          <p:cNvPr id="4" name="Tijdelijke aanduiding voor dianummer 3">
            <a:extLst>
              <a:ext uri="{FF2B5EF4-FFF2-40B4-BE49-F238E27FC236}">
                <a16:creationId xmlns:a16="http://schemas.microsoft.com/office/drawing/2014/main" id="{088D1924-801A-91C2-BFEA-E1801FCB9854}"/>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398471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3B7B042D-585D-09EB-DA5D-6A06152BFEFC}"/>
              </a:ext>
            </a:extLst>
          </p:cNvPr>
          <p:cNvSpPr>
            <a:spLocks noGrp="1"/>
          </p:cNvSpPr>
          <p:nvPr>
            <p:ph type="title"/>
          </p:nvPr>
        </p:nvSpPr>
        <p:spPr>
          <a:xfrm>
            <a:off x="492369" y="605896"/>
            <a:ext cx="3642309" cy="5646208"/>
          </a:xfrm>
        </p:spPr>
        <p:txBody>
          <a:bodyPr anchor="ctr">
            <a:normAutofit/>
          </a:bodyPr>
          <a:lstStyle/>
          <a:p>
            <a:r>
              <a:rPr lang="en-GB" dirty="0">
                <a:solidFill>
                  <a:srgbClr val="FFFFFF"/>
                </a:solidFill>
              </a:rPr>
              <a:t>Very different approaches between ECs</a:t>
            </a:r>
            <a:endParaRPr lang="en-GB" u="sng" dirty="0">
              <a:solidFill>
                <a:srgbClr val="FFFFFF"/>
              </a:solidFill>
            </a:endParaRPr>
          </a:p>
        </p:txBody>
      </p:sp>
      <p:sp>
        <p:nvSpPr>
          <p:cNvPr id="3" name="Tijdelijke aanduiding voor inhoud 2">
            <a:extLst>
              <a:ext uri="{FF2B5EF4-FFF2-40B4-BE49-F238E27FC236}">
                <a16:creationId xmlns:a16="http://schemas.microsoft.com/office/drawing/2014/main" id="{50A225EE-1A0C-13DB-65A7-A6591011FB9B}"/>
              </a:ext>
            </a:extLst>
          </p:cNvPr>
          <p:cNvSpPr>
            <a:spLocks noGrp="1"/>
          </p:cNvSpPr>
          <p:nvPr>
            <p:ph idx="1"/>
          </p:nvPr>
        </p:nvSpPr>
        <p:spPr>
          <a:xfrm>
            <a:off x="5231958" y="605896"/>
            <a:ext cx="5923721" cy="5646208"/>
          </a:xfrm>
        </p:spPr>
        <p:txBody>
          <a:bodyPr numCol="1" anchor="ctr">
            <a:normAutofit fontScale="92500" lnSpcReduction="10000"/>
          </a:bodyPr>
          <a:lstStyle/>
          <a:p>
            <a:pPr>
              <a:buFont typeface="Arial" panose="020B0604020202020204" pitchFamily="34" charset="0"/>
              <a:buChar char="•"/>
            </a:pPr>
            <a:endParaRPr lang="en-GB" sz="2400" dirty="0"/>
          </a:p>
          <a:p>
            <a:pPr>
              <a:buFont typeface="Arial" panose="020B0604020202020204" pitchFamily="34" charset="0"/>
              <a:buChar char="•"/>
            </a:pPr>
            <a:r>
              <a:rPr lang="en-GB" sz="2400" dirty="0"/>
              <a:t>Examples of language mistakes</a:t>
            </a:r>
          </a:p>
          <a:p>
            <a:pPr>
              <a:buFont typeface="Arial" panose="020B0604020202020204" pitchFamily="34" charset="0"/>
              <a:buChar char="•"/>
            </a:pPr>
            <a:r>
              <a:rPr lang="en-GB" sz="2400" dirty="0"/>
              <a:t>All the mistakes of one ICF  are mentioned in the RFI letter, adding they apply to all versions of ICF (</a:t>
            </a:r>
            <a:r>
              <a:rPr lang="en-GB" sz="2400" dirty="0" err="1"/>
              <a:t>f.i</a:t>
            </a:r>
            <a:r>
              <a:rPr lang="en-GB" sz="2400" dirty="0"/>
              <a:t>. ascent, pregnant partner)</a:t>
            </a:r>
          </a:p>
          <a:p>
            <a:pPr>
              <a:buFont typeface="Arial" panose="020B0604020202020204" pitchFamily="34" charset="0"/>
              <a:buChar char="•"/>
            </a:pPr>
            <a:r>
              <a:rPr lang="en-GB" sz="2400" dirty="0"/>
              <a:t>All mistakes of all ICFs are mentioned in the RFI letter, each as a question.</a:t>
            </a:r>
          </a:p>
          <a:p>
            <a:pPr>
              <a:buFont typeface="Arial" panose="020B0604020202020204" pitchFamily="34" charset="0"/>
              <a:buChar char="•"/>
            </a:pPr>
            <a:r>
              <a:rPr lang="en-GB" sz="2400" dirty="0"/>
              <a:t>EC questions are made in the ICFs documents as comments</a:t>
            </a:r>
          </a:p>
          <a:p>
            <a:pPr>
              <a:buFont typeface="Arial" panose="020B0604020202020204" pitchFamily="34" charset="0"/>
              <a:buChar char="•"/>
            </a:pPr>
            <a:r>
              <a:rPr lang="en-GB" sz="2400" dirty="0"/>
              <a:t>The ICF are printed and scanned with remarks</a:t>
            </a:r>
          </a:p>
          <a:p>
            <a:pPr marL="0" indent="0" algn="ctr">
              <a:buNone/>
            </a:pPr>
            <a:r>
              <a:rPr lang="en-GB" sz="3200" b="1" dirty="0"/>
              <a:t>CTIS?</a:t>
            </a:r>
          </a:p>
          <a:p>
            <a:endParaRPr lang="en-GB" sz="2400" dirty="0"/>
          </a:p>
          <a:p>
            <a:endParaRPr lang="en-GB" sz="2400" dirty="0"/>
          </a:p>
        </p:txBody>
      </p:sp>
      <p:sp>
        <p:nvSpPr>
          <p:cNvPr id="13" name="Rectangle 12">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jdelijke aanduiding voor dianummer 3">
            <a:extLst>
              <a:ext uri="{FF2B5EF4-FFF2-40B4-BE49-F238E27FC236}">
                <a16:creationId xmlns:a16="http://schemas.microsoft.com/office/drawing/2014/main" id="{E17D2D94-1B1E-2968-2996-C56651BD856A}"/>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smtClean="0"/>
              <a:pPr>
                <a:spcAft>
                  <a:spcPts val="600"/>
                </a:spcAft>
              </a:pPr>
              <a:t>28</a:t>
            </a:fld>
            <a:endParaRPr lang="en-US"/>
          </a:p>
        </p:txBody>
      </p:sp>
    </p:spTree>
    <p:extLst>
      <p:ext uri="{BB962C8B-B14F-4D97-AF65-F5344CB8AC3E}">
        <p14:creationId xmlns:p14="http://schemas.microsoft.com/office/powerpoint/2010/main" val="2311979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5B5BB44-32BC-4238-A5E8-9DD48D215C63}"/>
              </a:ext>
            </a:extLst>
          </p:cNvPr>
          <p:cNvSpPr>
            <a:spLocks noGrp="1"/>
          </p:cNvSpPr>
          <p:nvPr>
            <p:ph type="sldNum" sz="quarter" idx="12"/>
          </p:nvPr>
        </p:nvSpPr>
        <p:spPr/>
        <p:txBody>
          <a:bodyPr/>
          <a:lstStyle/>
          <a:p>
            <a:fld id="{3A98EE3D-8CD1-4C3F-BD1C-C98C9596463C}" type="slidenum">
              <a:rPr lang="en-US" smtClean="0"/>
              <a:t>29</a:t>
            </a:fld>
            <a:endParaRPr lang="en-US" dirty="0"/>
          </a:p>
        </p:txBody>
      </p:sp>
      <p:pic>
        <p:nvPicPr>
          <p:cNvPr id="3074" name="Picture 2">
            <a:extLst>
              <a:ext uri="{FF2B5EF4-FFF2-40B4-BE49-F238E27FC236}">
                <a16:creationId xmlns:a16="http://schemas.microsoft.com/office/drawing/2014/main" id="{AD7F7465-6090-982B-AED7-940892655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38" y="0"/>
            <a:ext cx="9278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150ADA8-8CB2-1425-FD08-F435A8B14C58}"/>
              </a:ext>
            </a:extLst>
          </p:cNvPr>
          <p:cNvSpPr txBox="1"/>
          <p:nvPr/>
        </p:nvSpPr>
        <p:spPr>
          <a:xfrm>
            <a:off x="329608" y="510362"/>
            <a:ext cx="1329070" cy="646331"/>
          </a:xfrm>
          <a:prstGeom prst="rect">
            <a:avLst/>
          </a:prstGeom>
          <a:noFill/>
        </p:spPr>
        <p:txBody>
          <a:bodyPr wrap="square" rtlCol="0">
            <a:spAutoFit/>
          </a:bodyPr>
          <a:lstStyle/>
          <a:p>
            <a:r>
              <a:rPr lang="en-US" b="1" dirty="0">
                <a:solidFill>
                  <a:srgbClr val="C00000"/>
                </a:solidFill>
              </a:rPr>
              <a:t>1519</a:t>
            </a:r>
          </a:p>
          <a:p>
            <a:endParaRPr lang="en-GB" dirty="0">
              <a:solidFill>
                <a:srgbClr val="C00000"/>
              </a:solidFill>
            </a:endParaRPr>
          </a:p>
        </p:txBody>
      </p:sp>
    </p:spTree>
    <p:extLst>
      <p:ext uri="{BB962C8B-B14F-4D97-AF65-F5344CB8AC3E}">
        <p14:creationId xmlns:p14="http://schemas.microsoft.com/office/powerpoint/2010/main" val="70728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B042D-585D-09EB-DA5D-6A06152BFEFC}"/>
              </a:ext>
            </a:extLst>
          </p:cNvPr>
          <p:cNvSpPr>
            <a:spLocks noGrp="1"/>
          </p:cNvSpPr>
          <p:nvPr>
            <p:ph type="title"/>
          </p:nvPr>
        </p:nvSpPr>
        <p:spPr/>
        <p:txBody>
          <a:bodyPr/>
          <a:lstStyle/>
          <a:p>
            <a:r>
              <a:rPr lang="en-GB" dirty="0"/>
              <a:t>Remarks about typos, language and coherence – examples</a:t>
            </a:r>
          </a:p>
        </p:txBody>
      </p:sp>
      <p:sp>
        <p:nvSpPr>
          <p:cNvPr id="3" name="Tijdelijke aanduiding voor inhoud 2">
            <a:extLst>
              <a:ext uri="{FF2B5EF4-FFF2-40B4-BE49-F238E27FC236}">
                <a16:creationId xmlns:a16="http://schemas.microsoft.com/office/drawing/2014/main" id="{50A225EE-1A0C-13DB-65A7-A6591011FB9B}"/>
              </a:ext>
            </a:extLst>
          </p:cNvPr>
          <p:cNvSpPr>
            <a:spLocks noGrp="1"/>
          </p:cNvSpPr>
          <p:nvPr>
            <p:ph idx="1"/>
          </p:nvPr>
        </p:nvSpPr>
        <p:spPr>
          <a:xfrm>
            <a:off x="838200" y="1922780"/>
            <a:ext cx="10935392" cy="4338637"/>
          </a:xfrm>
        </p:spPr>
        <p:txBody>
          <a:bodyPr numCol="2">
            <a:normAutofit fontScale="92500" lnSpcReduction="20000"/>
          </a:bodyPr>
          <a:lstStyle/>
          <a:p>
            <a:pPr marL="342900" indent="-342900">
              <a:buFont typeface="+mj-lt"/>
              <a:buAutoNum type="arabicPeriod"/>
            </a:pPr>
            <a:r>
              <a:rPr lang="en-GB" sz="1400" dirty="0"/>
              <a:t>“</a:t>
            </a:r>
            <a:r>
              <a:rPr lang="en-GB" sz="1400" i="1" dirty="0" err="1"/>
              <a:t>deze</a:t>
            </a:r>
            <a:r>
              <a:rPr lang="en-GB" sz="1400" i="1" dirty="0"/>
              <a:t> </a:t>
            </a:r>
            <a:r>
              <a:rPr lang="en-GB" sz="1400" i="1" dirty="0" err="1"/>
              <a:t>kunnen</a:t>
            </a:r>
            <a:r>
              <a:rPr lang="en-GB" sz="1400" i="1" dirty="0"/>
              <a:t> </a:t>
            </a:r>
            <a:r>
              <a:rPr lang="en-GB" sz="1400" i="1" dirty="0" err="1"/>
              <a:t>bij</a:t>
            </a:r>
            <a:r>
              <a:rPr lang="en-GB" sz="1400" i="1" dirty="0"/>
              <a:t> u </a:t>
            </a:r>
            <a:r>
              <a:rPr lang="en-GB" sz="1400" i="1" dirty="0" err="1"/>
              <a:t>thuis</a:t>
            </a:r>
            <a:r>
              <a:rPr lang="en-GB" sz="1400" dirty="0"/>
              <a:t>” instead of “</a:t>
            </a:r>
            <a:r>
              <a:rPr lang="en-GB" sz="1400" i="1" dirty="0" err="1"/>
              <a:t>deze</a:t>
            </a:r>
            <a:r>
              <a:rPr lang="en-GB" sz="1400" i="1" dirty="0"/>
              <a:t> </a:t>
            </a:r>
            <a:r>
              <a:rPr lang="en-GB" sz="1400" i="1" dirty="0" err="1"/>
              <a:t>kunnen</a:t>
            </a:r>
            <a:r>
              <a:rPr lang="en-GB" sz="1400" i="1" dirty="0"/>
              <a:t> </a:t>
            </a:r>
            <a:r>
              <a:rPr lang="en-GB" sz="1400" i="1" dirty="0" err="1"/>
              <a:t>bij</a:t>
            </a:r>
            <a:r>
              <a:rPr lang="en-GB" sz="1400" i="1" dirty="0"/>
              <a:t> </a:t>
            </a:r>
            <a:r>
              <a:rPr lang="en-GB" sz="1400" i="1" dirty="0" err="1"/>
              <a:t>u</a:t>
            </a:r>
            <a:r>
              <a:rPr lang="en-GB" sz="1400" i="1" dirty="0" err="1">
                <a:highlight>
                  <a:srgbClr val="FF00FF"/>
                </a:highlight>
              </a:rPr>
              <a:t>w</a:t>
            </a:r>
            <a:r>
              <a:rPr lang="en-GB" sz="1400" i="1" dirty="0"/>
              <a:t> </a:t>
            </a:r>
            <a:r>
              <a:rPr lang="en-GB" sz="1400" i="1" dirty="0" err="1"/>
              <a:t>thuis</a:t>
            </a:r>
            <a:r>
              <a:rPr lang="en-GB" sz="1400" dirty="0"/>
              <a:t>” </a:t>
            </a:r>
          </a:p>
          <a:p>
            <a:pPr marL="342900" indent="-342900">
              <a:buFont typeface="+mj-lt"/>
              <a:buAutoNum type="arabicPeriod"/>
            </a:pPr>
            <a:r>
              <a:rPr lang="en-GB" sz="1400" dirty="0"/>
              <a:t>“</a:t>
            </a:r>
            <a:r>
              <a:rPr lang="en-GB" sz="1400" i="1" dirty="0"/>
              <a:t>het </a:t>
            </a:r>
            <a:r>
              <a:rPr lang="en-GB" sz="1400" i="1" dirty="0" err="1"/>
              <a:t>uitvoeren</a:t>
            </a:r>
            <a:r>
              <a:rPr lang="en-GB" sz="1400" i="1" dirty="0"/>
              <a:t> van </a:t>
            </a:r>
            <a:r>
              <a:rPr lang="en-GB" sz="1400" i="1" dirty="0" err="1"/>
              <a:t>academisch</a:t>
            </a:r>
            <a:r>
              <a:rPr lang="en-GB" sz="1400" i="1" dirty="0"/>
              <a:t> </a:t>
            </a:r>
            <a:r>
              <a:rPr lang="en-GB" sz="1400" i="1" dirty="0" err="1"/>
              <a:t>onderzoek</a:t>
            </a:r>
            <a:r>
              <a:rPr lang="en-GB" sz="1400" dirty="0"/>
              <a:t>” instead of “</a:t>
            </a:r>
            <a:r>
              <a:rPr lang="en-GB" sz="1400" i="1" dirty="0"/>
              <a:t>het </a:t>
            </a:r>
            <a:r>
              <a:rPr lang="en-GB" sz="1400" i="1" dirty="0" err="1"/>
              <a:t>uitvoeren</a:t>
            </a:r>
            <a:r>
              <a:rPr lang="en-GB" sz="1400" i="1" dirty="0"/>
              <a:t> van </a:t>
            </a:r>
            <a:r>
              <a:rPr lang="en-GB" sz="1400" i="1" dirty="0" err="1"/>
              <a:t>academisch</a:t>
            </a:r>
            <a:r>
              <a:rPr lang="en-GB" sz="1400" i="1" dirty="0" err="1">
                <a:highlight>
                  <a:srgbClr val="FF00FF"/>
                </a:highlight>
              </a:rPr>
              <a:t>e</a:t>
            </a:r>
            <a:r>
              <a:rPr lang="en-GB" sz="1400" i="1" dirty="0"/>
              <a:t> </a:t>
            </a:r>
            <a:r>
              <a:rPr lang="en-GB" sz="1400" i="1" dirty="0" err="1"/>
              <a:t>onderzoek</a:t>
            </a:r>
            <a:r>
              <a:rPr lang="en-GB" sz="1400" dirty="0"/>
              <a:t>”</a:t>
            </a:r>
          </a:p>
          <a:p>
            <a:pPr marL="342900" indent="-342900">
              <a:buFont typeface="+mj-lt"/>
              <a:buAutoNum type="arabicPeriod"/>
            </a:pPr>
            <a:r>
              <a:rPr lang="en-GB" sz="1400" dirty="0"/>
              <a:t>“</a:t>
            </a:r>
            <a:r>
              <a:rPr lang="en-GB" sz="1400" i="1" dirty="0"/>
              <a:t>en</a:t>
            </a:r>
            <a:r>
              <a:rPr lang="en-GB" sz="1400" i="1" dirty="0">
                <a:highlight>
                  <a:srgbClr val="FF00FF"/>
                </a:highlight>
              </a:rPr>
              <a:t>d</a:t>
            </a:r>
            <a:r>
              <a:rPr lang="en-GB" sz="1400" i="1" dirty="0"/>
              <a:t> an </a:t>
            </a:r>
            <a:r>
              <a:rPr lang="en-GB" sz="1400" i="1" dirty="0" err="1"/>
              <a:t>ook</a:t>
            </a:r>
            <a:r>
              <a:rPr lang="en-GB" sz="1400" i="1" dirty="0"/>
              <a:t> </a:t>
            </a:r>
            <a:r>
              <a:rPr lang="en-GB" sz="1400" i="1" dirty="0" err="1"/>
              <a:t>naar</a:t>
            </a:r>
            <a:r>
              <a:rPr lang="en-GB" sz="1400" i="1" dirty="0"/>
              <a:t> </a:t>
            </a:r>
            <a:r>
              <a:rPr lang="en-GB" sz="1400" i="1" dirty="0" err="1"/>
              <a:t>jou</a:t>
            </a:r>
            <a:r>
              <a:rPr lang="en-GB" sz="1400" i="1" dirty="0"/>
              <a:t> </a:t>
            </a:r>
            <a:r>
              <a:rPr lang="en-GB" sz="1400" i="1" dirty="0" err="1"/>
              <a:t>luisteren</a:t>
            </a:r>
            <a:r>
              <a:rPr lang="en-GB" sz="1400" dirty="0"/>
              <a:t>” instead of “</a:t>
            </a:r>
            <a:r>
              <a:rPr lang="en-GB" sz="1400" i="1" dirty="0" err="1"/>
              <a:t>en</a:t>
            </a:r>
            <a:r>
              <a:rPr lang="en-GB" sz="1400" i="1" dirty="0"/>
              <a:t> dan </a:t>
            </a:r>
            <a:r>
              <a:rPr lang="en-GB" sz="1400" i="1" dirty="0" err="1"/>
              <a:t>ook</a:t>
            </a:r>
            <a:r>
              <a:rPr lang="en-GB" sz="1400" i="1" dirty="0"/>
              <a:t> </a:t>
            </a:r>
            <a:r>
              <a:rPr lang="en-GB" sz="1400" i="1" dirty="0" err="1"/>
              <a:t>naar</a:t>
            </a:r>
            <a:r>
              <a:rPr lang="en-GB" sz="1400" i="1" dirty="0"/>
              <a:t> </a:t>
            </a:r>
            <a:r>
              <a:rPr lang="en-GB" sz="1400" i="1" dirty="0" err="1"/>
              <a:t>jouw</a:t>
            </a:r>
            <a:r>
              <a:rPr lang="en-GB" sz="1400" i="1" dirty="0"/>
              <a:t> </a:t>
            </a:r>
            <a:r>
              <a:rPr lang="en-GB" sz="1400" i="1" dirty="0" err="1"/>
              <a:t>luisteren</a:t>
            </a:r>
            <a:r>
              <a:rPr lang="en-GB" sz="1400" dirty="0"/>
              <a:t>”</a:t>
            </a:r>
          </a:p>
          <a:p>
            <a:pPr marL="342900" indent="-342900">
              <a:buFont typeface="+mj-lt"/>
              <a:buAutoNum type="arabicPeriod"/>
            </a:pPr>
            <a:r>
              <a:rPr lang="en-GB" sz="1400" dirty="0"/>
              <a:t>Q13: Page 5: “</a:t>
            </a:r>
            <a:r>
              <a:rPr lang="en-GB" sz="1400" i="1" dirty="0" err="1"/>
              <a:t>tijds</a:t>
            </a:r>
            <a:r>
              <a:rPr lang="en-GB" sz="1400" i="1" dirty="0" err="1">
                <a:highlight>
                  <a:srgbClr val="FF00FF"/>
                </a:highlight>
              </a:rPr>
              <a:t>s</a:t>
            </a:r>
            <a:r>
              <a:rPr lang="en-GB" sz="1400" i="1" dirty="0" err="1"/>
              <a:t>panne</a:t>
            </a:r>
            <a:r>
              <a:rPr lang="en-GB" sz="1400" dirty="0"/>
              <a:t>” -&gt; typo: “</a:t>
            </a:r>
            <a:r>
              <a:rPr lang="en-GB" sz="1400" i="1" dirty="0" err="1"/>
              <a:t>tijdspanne</a:t>
            </a:r>
            <a:r>
              <a:rPr lang="en-GB" sz="1400" dirty="0"/>
              <a:t>” </a:t>
            </a:r>
          </a:p>
          <a:p>
            <a:pPr marL="342900" indent="-342900">
              <a:buFont typeface="+mj-lt"/>
              <a:buAutoNum type="arabicPeriod"/>
            </a:pPr>
            <a:r>
              <a:rPr lang="en-GB" sz="1400" dirty="0" err="1"/>
              <a:t>Effets</a:t>
            </a:r>
            <a:r>
              <a:rPr lang="en-GB" sz="1400" dirty="0"/>
              <a:t> </a:t>
            </a:r>
            <a:r>
              <a:rPr lang="en-GB" sz="1400" dirty="0" err="1"/>
              <a:t>secondaires</a:t>
            </a:r>
            <a:r>
              <a:rPr lang="en-GB" sz="1400" dirty="0"/>
              <a:t>”: replace “</a:t>
            </a:r>
            <a:r>
              <a:rPr lang="en-GB" sz="1400" i="1" dirty="0" err="1">
                <a:highlight>
                  <a:srgbClr val="FF00FF"/>
                </a:highlight>
              </a:rPr>
              <a:t>trou</a:t>
            </a:r>
            <a:r>
              <a:rPr lang="en-GB" sz="1400" dirty="0">
                <a:highlight>
                  <a:srgbClr val="FF00FF"/>
                </a:highlight>
              </a:rPr>
              <a:t>” by “</a:t>
            </a:r>
            <a:r>
              <a:rPr lang="en-GB" sz="1400" i="1" dirty="0">
                <a:highlight>
                  <a:srgbClr val="FF00FF"/>
                </a:highlight>
              </a:rPr>
              <a:t>perforation</a:t>
            </a:r>
            <a:r>
              <a:rPr lang="en-GB" sz="1400" dirty="0"/>
              <a:t>”</a:t>
            </a:r>
          </a:p>
          <a:p>
            <a:pPr marL="342900" indent="-342900">
              <a:buFont typeface="+mj-lt"/>
              <a:buAutoNum type="arabicPeriod"/>
            </a:pPr>
            <a:r>
              <a:rPr lang="en-GB" sz="1400" dirty="0"/>
              <a:t>The information Sheet contains some difficult terms that should be (briefly) </a:t>
            </a:r>
            <a:r>
              <a:rPr lang="en-GB" sz="1400" dirty="0">
                <a:highlight>
                  <a:srgbClr val="FF00FF"/>
                </a:highlight>
              </a:rPr>
              <a:t>clarified </a:t>
            </a:r>
            <a:r>
              <a:rPr lang="en-GB" sz="1400" dirty="0"/>
              <a:t>to the participants. Examples are: ‘</a:t>
            </a:r>
            <a:r>
              <a:rPr lang="en-GB" sz="1400" i="1" dirty="0"/>
              <a:t>CE </a:t>
            </a:r>
            <a:r>
              <a:rPr lang="en-GB" sz="1400" i="1" dirty="0" err="1"/>
              <a:t>markering</a:t>
            </a:r>
            <a:r>
              <a:rPr lang="en-GB" sz="1400" dirty="0"/>
              <a:t>’, ‘</a:t>
            </a:r>
            <a:r>
              <a:rPr lang="en-GB" sz="1400" i="1" dirty="0" err="1"/>
              <a:t>corticosteroïden</a:t>
            </a:r>
            <a:r>
              <a:rPr lang="en-GB" sz="1400" dirty="0"/>
              <a:t>’, ‘</a:t>
            </a:r>
            <a:r>
              <a:rPr lang="en-GB" sz="1400" i="1" dirty="0"/>
              <a:t>cytokines’</a:t>
            </a:r>
            <a:r>
              <a:rPr lang="en-GB" sz="1400" dirty="0"/>
              <a:t>.</a:t>
            </a:r>
          </a:p>
          <a:p>
            <a:pPr marL="342900" indent="-342900">
              <a:buFont typeface="+mj-lt"/>
              <a:buAutoNum type="arabicPeriod"/>
            </a:pPr>
            <a:r>
              <a:rPr lang="en-GB" sz="1400" dirty="0"/>
              <a:t>The terms used (especially for side effects) in the “assent for child” are not easy to understand for a child. Please simplify terms like “</a:t>
            </a:r>
            <a:r>
              <a:rPr lang="en-GB" sz="1400" dirty="0" err="1">
                <a:highlight>
                  <a:srgbClr val="FF00FF"/>
                </a:highlight>
              </a:rPr>
              <a:t>boursouflures</a:t>
            </a:r>
            <a:r>
              <a:rPr lang="en-GB" sz="1400" dirty="0"/>
              <a:t>” or “</a:t>
            </a:r>
            <a:r>
              <a:rPr lang="en-GB" sz="1400" dirty="0">
                <a:highlight>
                  <a:srgbClr val="FF00FF"/>
                </a:highlight>
              </a:rPr>
              <a:t>desquamation</a:t>
            </a:r>
            <a:r>
              <a:rPr lang="en-GB" sz="1400" dirty="0"/>
              <a:t>.”</a:t>
            </a:r>
          </a:p>
          <a:p>
            <a:pPr marL="342900" indent="-342900">
              <a:buFont typeface="+mj-lt"/>
              <a:buAutoNum type="arabicPeriod"/>
            </a:pPr>
            <a:r>
              <a:rPr lang="en-GB" sz="1400" dirty="0"/>
              <a:t>"Concerning page 9: ‘</a:t>
            </a:r>
            <a:r>
              <a:rPr lang="en-GB" sz="1400" i="1" dirty="0" err="1"/>
              <a:t>Bij</a:t>
            </a:r>
            <a:r>
              <a:rPr lang="en-GB" sz="1400" i="1" dirty="0"/>
              <a:t> je </a:t>
            </a:r>
            <a:r>
              <a:rPr lang="en-GB" sz="1400" i="1" dirty="0" err="1"/>
              <a:t>eerste</a:t>
            </a:r>
            <a:r>
              <a:rPr lang="en-GB" sz="1400" i="1" dirty="0"/>
              <a:t> </a:t>
            </a:r>
            <a:r>
              <a:rPr lang="en-GB" sz="1400" i="1" dirty="0" err="1"/>
              <a:t>bezoek</a:t>
            </a:r>
            <a:r>
              <a:rPr lang="en-GB" sz="1400" i="1" dirty="0"/>
              <a:t> </a:t>
            </a:r>
            <a:r>
              <a:rPr lang="en-GB" sz="1400" i="1" dirty="0" err="1"/>
              <a:t>zal</a:t>
            </a:r>
            <a:r>
              <a:rPr lang="en-GB" sz="1400" i="1" dirty="0"/>
              <a:t> je </a:t>
            </a:r>
            <a:r>
              <a:rPr lang="en-GB" sz="1400" i="1" dirty="0" err="1"/>
              <a:t>onderzoeker</a:t>
            </a:r>
            <a:r>
              <a:rPr lang="en-GB" sz="1400" i="1" dirty="0"/>
              <a:t> </a:t>
            </a:r>
            <a:r>
              <a:rPr lang="en-GB" sz="1400" i="1" dirty="0" err="1"/>
              <a:t>controleren</a:t>
            </a:r>
            <a:r>
              <a:rPr lang="en-GB" sz="1400" i="1" dirty="0"/>
              <a:t> of je </a:t>
            </a:r>
            <a:r>
              <a:rPr lang="en-GB" sz="1400" i="1" dirty="0" err="1">
                <a:highlight>
                  <a:srgbClr val="FF00FF"/>
                </a:highlight>
              </a:rPr>
              <a:t>geschikt</a:t>
            </a:r>
            <a:r>
              <a:rPr lang="en-GB" sz="1400" i="1" dirty="0">
                <a:highlight>
                  <a:srgbClr val="FF00FF"/>
                </a:highlight>
              </a:rPr>
              <a:t> </a:t>
            </a:r>
            <a:r>
              <a:rPr lang="en-GB" sz="1400" i="1" dirty="0"/>
              <a:t>bent om </a:t>
            </a:r>
            <a:r>
              <a:rPr lang="en-GB" sz="1400" i="1" dirty="0" err="1"/>
              <a:t>aan</a:t>
            </a:r>
            <a:r>
              <a:rPr lang="en-GB" sz="1400" i="1" dirty="0"/>
              <a:t> de </a:t>
            </a:r>
            <a:r>
              <a:rPr lang="en-GB" sz="1400" i="1" dirty="0" err="1"/>
              <a:t>studie</a:t>
            </a:r>
            <a:r>
              <a:rPr lang="en-GB" sz="1400" i="1" dirty="0"/>
              <a:t> </a:t>
            </a:r>
            <a:r>
              <a:rPr lang="en-GB" sz="1400" i="1" dirty="0" err="1"/>
              <a:t>deel</a:t>
            </a:r>
            <a:r>
              <a:rPr lang="en-GB" sz="1400" i="1" dirty="0"/>
              <a:t> </a:t>
            </a:r>
            <a:r>
              <a:rPr lang="en-GB" sz="1400" i="1" dirty="0" err="1"/>
              <a:t>te</a:t>
            </a:r>
            <a:r>
              <a:rPr lang="en-GB" sz="1400" i="1" dirty="0"/>
              <a:t> </a:t>
            </a:r>
            <a:r>
              <a:rPr lang="en-GB" sz="1400" i="1" dirty="0" err="1"/>
              <a:t>nemen</a:t>
            </a:r>
            <a:r>
              <a:rPr lang="en-GB" sz="1400" dirty="0"/>
              <a:t>.’ Please reformulate: ‘</a:t>
            </a:r>
            <a:r>
              <a:rPr lang="en-GB" sz="1400" i="1" dirty="0" err="1"/>
              <a:t>Bij</a:t>
            </a:r>
            <a:r>
              <a:rPr lang="en-GB" sz="1400" i="1" dirty="0"/>
              <a:t> je </a:t>
            </a:r>
            <a:r>
              <a:rPr lang="en-GB" sz="1400" i="1" dirty="0" err="1"/>
              <a:t>eerste</a:t>
            </a:r>
            <a:r>
              <a:rPr lang="en-GB" sz="1400" i="1" dirty="0"/>
              <a:t> </a:t>
            </a:r>
            <a:r>
              <a:rPr lang="en-GB" sz="1400" i="1" dirty="0" err="1"/>
              <a:t>bezoek</a:t>
            </a:r>
            <a:r>
              <a:rPr lang="en-GB" sz="1400" i="1" dirty="0"/>
              <a:t> </a:t>
            </a:r>
            <a:r>
              <a:rPr lang="en-GB" sz="1400" i="1" dirty="0" err="1"/>
              <a:t>zal</a:t>
            </a:r>
            <a:r>
              <a:rPr lang="en-GB" sz="1400" i="1" dirty="0"/>
              <a:t> je </a:t>
            </a:r>
            <a:r>
              <a:rPr lang="en-GB" sz="1400" i="1" dirty="0" err="1"/>
              <a:t>onderzoeker</a:t>
            </a:r>
            <a:r>
              <a:rPr lang="en-GB" sz="1400" i="1" dirty="0"/>
              <a:t> </a:t>
            </a:r>
            <a:r>
              <a:rPr lang="en-GB" sz="1400" i="1" dirty="0" err="1"/>
              <a:t>controleren</a:t>
            </a:r>
            <a:r>
              <a:rPr lang="en-GB" sz="1400" i="1" dirty="0"/>
              <a:t> of je </a:t>
            </a:r>
            <a:r>
              <a:rPr lang="en-GB" sz="1400" i="1" dirty="0">
                <a:highlight>
                  <a:srgbClr val="FF00FF"/>
                </a:highlight>
              </a:rPr>
              <a:t>in </a:t>
            </a:r>
            <a:r>
              <a:rPr lang="en-GB" sz="1400" i="1" dirty="0" err="1">
                <a:highlight>
                  <a:srgbClr val="FF00FF"/>
                </a:highlight>
              </a:rPr>
              <a:t>aanmerking</a:t>
            </a:r>
            <a:r>
              <a:rPr lang="en-GB" sz="1400" i="1" dirty="0">
                <a:highlight>
                  <a:srgbClr val="FF00FF"/>
                </a:highlight>
              </a:rPr>
              <a:t> </a:t>
            </a:r>
            <a:r>
              <a:rPr lang="en-GB" sz="1400" i="1" dirty="0" err="1">
                <a:highlight>
                  <a:srgbClr val="FF00FF"/>
                </a:highlight>
              </a:rPr>
              <a:t>komt</a:t>
            </a:r>
            <a:r>
              <a:rPr lang="en-GB" sz="1400" i="1" dirty="0">
                <a:highlight>
                  <a:srgbClr val="FF00FF"/>
                </a:highlight>
              </a:rPr>
              <a:t> </a:t>
            </a:r>
            <a:r>
              <a:rPr lang="en-GB" sz="1400" i="1" dirty="0"/>
              <a:t>om </a:t>
            </a:r>
            <a:r>
              <a:rPr lang="en-GB" sz="1400" i="1" dirty="0" err="1"/>
              <a:t>aan</a:t>
            </a:r>
            <a:r>
              <a:rPr lang="en-GB" sz="1400" i="1" dirty="0"/>
              <a:t> de </a:t>
            </a:r>
            <a:r>
              <a:rPr lang="en-GB" sz="1400" i="1" dirty="0" err="1"/>
              <a:t>studie</a:t>
            </a:r>
            <a:r>
              <a:rPr lang="en-GB" sz="1400" i="1" dirty="0"/>
              <a:t> </a:t>
            </a:r>
            <a:r>
              <a:rPr lang="en-GB" sz="1400" i="1" dirty="0" err="1"/>
              <a:t>deel</a:t>
            </a:r>
            <a:r>
              <a:rPr lang="en-GB" sz="1400" i="1" dirty="0"/>
              <a:t> </a:t>
            </a:r>
            <a:r>
              <a:rPr lang="en-GB" sz="1400" i="1" dirty="0" err="1"/>
              <a:t>te</a:t>
            </a:r>
            <a:r>
              <a:rPr lang="en-GB" sz="1400" i="1" dirty="0"/>
              <a:t> </a:t>
            </a:r>
            <a:r>
              <a:rPr lang="en-GB" sz="1400" i="1" dirty="0" err="1"/>
              <a:t>nemen</a:t>
            </a:r>
            <a:r>
              <a:rPr lang="en-GB" sz="1400" dirty="0"/>
              <a:t>.’.”</a:t>
            </a:r>
          </a:p>
          <a:p>
            <a:pPr marL="342900" indent="-342900">
              <a:buFont typeface="+mj-lt"/>
              <a:buAutoNum type="arabicPeriod"/>
            </a:pPr>
            <a:r>
              <a:rPr lang="en-GB" sz="1400" dirty="0"/>
              <a:t>p.5/7: point 10: Add “</a:t>
            </a:r>
            <a:r>
              <a:rPr lang="en-GB" sz="1400" i="1" dirty="0" err="1"/>
              <a:t>codées</a:t>
            </a:r>
            <a:r>
              <a:rPr lang="en-GB" sz="1400" dirty="0"/>
              <a:t>” after “</a:t>
            </a:r>
            <a:r>
              <a:rPr lang="en-GB" sz="1400" i="1" dirty="0" err="1"/>
              <a:t>données</a:t>
            </a:r>
            <a:r>
              <a:rPr lang="en-GB" sz="1400" i="1" dirty="0"/>
              <a:t> </a:t>
            </a:r>
            <a:r>
              <a:rPr lang="en-GB" sz="1400" i="1" dirty="0" err="1"/>
              <a:t>médicales</a:t>
            </a:r>
            <a:r>
              <a:rPr lang="en-GB" sz="1400" dirty="0"/>
              <a:t>”/ 3rd§: replace </a:t>
            </a:r>
            <a:r>
              <a:rPr lang="en-GB" sz="1400" dirty="0">
                <a:highlight>
                  <a:srgbClr val="FF00FF"/>
                </a:highlight>
              </a:rPr>
              <a:t>“</a:t>
            </a:r>
            <a:r>
              <a:rPr lang="en-GB" sz="1400" i="1" dirty="0" err="1">
                <a:highlight>
                  <a:srgbClr val="FF00FF"/>
                </a:highlight>
              </a:rPr>
              <a:t>pseudonymisées</a:t>
            </a:r>
            <a:r>
              <a:rPr lang="en-GB" sz="1400" dirty="0">
                <a:highlight>
                  <a:srgbClr val="FF00FF"/>
                </a:highlight>
              </a:rPr>
              <a:t>” with “</a:t>
            </a:r>
            <a:r>
              <a:rPr lang="en-GB" sz="1400" i="1" dirty="0" err="1">
                <a:highlight>
                  <a:srgbClr val="FF00FF"/>
                </a:highlight>
              </a:rPr>
              <a:t>codées</a:t>
            </a:r>
            <a:r>
              <a:rPr lang="en-GB" sz="1400" dirty="0"/>
              <a:t>” / Same remark elsewhere </a:t>
            </a:r>
          </a:p>
          <a:p>
            <a:pPr marL="342900" indent="-342900">
              <a:buFont typeface="+mj-lt"/>
              <a:buAutoNum type="arabicPeriod"/>
            </a:pPr>
            <a:r>
              <a:rPr lang="en-GB" sz="1400" dirty="0"/>
              <a:t>Check spelling “</a:t>
            </a:r>
            <a:r>
              <a:rPr lang="en-GB" sz="1400" i="1" dirty="0" err="1"/>
              <a:t>Déroulement</a:t>
            </a:r>
            <a:r>
              <a:rPr lang="en-GB" sz="1400" i="1" dirty="0"/>
              <a:t> pour les </a:t>
            </a:r>
            <a:r>
              <a:rPr lang="en-GB" sz="1400" i="1" dirty="0" err="1"/>
              <a:t>participant.e.s</a:t>
            </a:r>
            <a:r>
              <a:rPr lang="en-GB" sz="1400" dirty="0"/>
              <a:t>“.</a:t>
            </a:r>
          </a:p>
          <a:p>
            <a:pPr marL="342900" indent="-342900">
              <a:buFont typeface="+mj-lt"/>
              <a:buAutoNum type="arabicPeriod"/>
            </a:pPr>
            <a:r>
              <a:rPr lang="en-GB" sz="1400" dirty="0"/>
              <a:t>P11: Review punctuation. </a:t>
            </a:r>
          </a:p>
          <a:p>
            <a:pPr marL="342900" indent="-342900">
              <a:buFont typeface="+mj-lt"/>
              <a:buAutoNum type="arabicPeriod"/>
            </a:pPr>
            <a:r>
              <a:rPr lang="en-GB" sz="1400" dirty="0"/>
              <a:t>Lastly, we have noticed added some language comments in the </a:t>
            </a:r>
            <a:r>
              <a:rPr lang="en-GB" sz="1400" dirty="0" err="1"/>
              <a:t>myCordella</a:t>
            </a:r>
            <a:r>
              <a:rPr lang="en-GB" sz="1400" dirty="0"/>
              <a:t> Patient Reader Manual as well as </a:t>
            </a:r>
            <a:r>
              <a:rPr lang="en-GB" sz="1400" dirty="0" err="1"/>
              <a:t>Cordella</a:t>
            </a:r>
            <a:r>
              <a:rPr lang="en-GB" sz="1400" dirty="0"/>
              <a:t> Patient Implant Leaflet (see attachments). Please correct.</a:t>
            </a:r>
          </a:p>
          <a:p>
            <a:pPr marL="342900" indent="-342900">
              <a:buFont typeface="+mj-lt"/>
              <a:buAutoNum type="arabicPeriod"/>
            </a:pPr>
            <a:r>
              <a:rPr lang="en-GB" sz="1400" dirty="0"/>
              <a:t>Please move this paragraph up</a:t>
            </a:r>
          </a:p>
          <a:p>
            <a:pPr marL="342900" indent="-342900">
              <a:buFont typeface="+mj-lt"/>
              <a:buAutoNum type="arabicPeriod"/>
            </a:pPr>
            <a:r>
              <a:rPr lang="en-GB" sz="1400" dirty="0"/>
              <a:t>15.2: Commas are missing.</a:t>
            </a:r>
          </a:p>
          <a:p>
            <a:pPr marL="342900" indent="-342900">
              <a:buFont typeface="+mj-lt"/>
              <a:buAutoNum type="arabicPeriod"/>
            </a:pPr>
            <a:r>
              <a:rPr lang="en-GB" sz="1400" dirty="0"/>
              <a:t>Delete “</a:t>
            </a:r>
            <a:r>
              <a:rPr lang="en-GB" sz="1400" dirty="0" err="1"/>
              <a:t>gratuits</a:t>
            </a:r>
            <a:r>
              <a:rPr lang="en-GB" sz="1400" dirty="0"/>
              <a:t>” and replace by “pris </a:t>
            </a:r>
            <a:r>
              <a:rPr lang="en-GB" sz="1400" dirty="0" err="1"/>
              <a:t>en</a:t>
            </a:r>
            <a:r>
              <a:rPr lang="en-GB" sz="1400" dirty="0"/>
              <a:t> charge par le </a:t>
            </a:r>
            <a:r>
              <a:rPr lang="en-GB" sz="1400" dirty="0" err="1"/>
              <a:t>promoteur</a:t>
            </a:r>
            <a:r>
              <a:rPr lang="en-GB" sz="1400" dirty="0"/>
              <a:t>.”</a:t>
            </a:r>
          </a:p>
          <a:p>
            <a:pPr marL="342900" indent="-342900">
              <a:buFont typeface="+mj-lt"/>
              <a:buAutoNum type="arabicPeriod"/>
            </a:pPr>
            <a:endParaRPr lang="en-GB" sz="1400" dirty="0"/>
          </a:p>
          <a:p>
            <a:endParaRPr lang="en-GB" sz="900" dirty="0"/>
          </a:p>
        </p:txBody>
      </p:sp>
      <p:sp>
        <p:nvSpPr>
          <p:cNvPr id="4" name="Tijdelijke aanduiding voor dianummer 3">
            <a:extLst>
              <a:ext uri="{FF2B5EF4-FFF2-40B4-BE49-F238E27FC236}">
                <a16:creationId xmlns:a16="http://schemas.microsoft.com/office/drawing/2014/main" id="{E17D2D94-1B1E-2968-2996-C56651BD856A}"/>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387495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F43FD-912A-AC6A-FCD3-362AA8B0164B}"/>
              </a:ext>
            </a:extLst>
          </p:cNvPr>
          <p:cNvSpPr>
            <a:spLocks noGrp="1"/>
          </p:cNvSpPr>
          <p:nvPr>
            <p:ph type="title"/>
          </p:nvPr>
        </p:nvSpPr>
        <p:spPr/>
        <p:txBody>
          <a:bodyPr/>
          <a:lstStyle/>
          <a:p>
            <a:r>
              <a:rPr lang="nl-NL" dirty="0" err="1"/>
              <a:t>Why</a:t>
            </a:r>
            <a:r>
              <a:rPr lang="nl-NL" dirty="0"/>
              <a:t>?</a:t>
            </a:r>
          </a:p>
        </p:txBody>
      </p:sp>
      <p:sp>
        <p:nvSpPr>
          <p:cNvPr id="3" name="Tijdelijke aanduiding voor inhoud 2">
            <a:extLst>
              <a:ext uri="{FF2B5EF4-FFF2-40B4-BE49-F238E27FC236}">
                <a16:creationId xmlns:a16="http://schemas.microsoft.com/office/drawing/2014/main" id="{79845BB3-6E91-0770-CAC7-654A69E2D694}"/>
              </a:ext>
            </a:extLst>
          </p:cNvPr>
          <p:cNvSpPr>
            <a:spLocks noGrp="1"/>
          </p:cNvSpPr>
          <p:nvPr>
            <p:ph idx="1"/>
          </p:nvPr>
        </p:nvSpPr>
        <p:spPr/>
        <p:txBody>
          <a:bodyPr>
            <a:normAutofit/>
          </a:bodyPr>
          <a:lstStyle/>
          <a:p>
            <a:r>
              <a:rPr lang="nl-BE" sz="1800" i="1" dirty="0">
                <a:effectLst/>
                <a:latin typeface="Calibri Light" panose="020F0302020204030204" pitchFamily="34" charset="0"/>
                <a:ea typeface="Calibri" panose="020F0502020204030204" pitchFamily="34" charset="0"/>
              </a:rPr>
              <a:t>Questions:</a:t>
            </a:r>
          </a:p>
          <a:p>
            <a:pPr marL="342900" indent="-342900">
              <a:buFont typeface="+mj-lt"/>
              <a:buAutoNum type="arabicPeriod"/>
            </a:pPr>
            <a:r>
              <a:rPr lang="nl-BE" sz="1800" i="1" dirty="0">
                <a:effectLst/>
                <a:latin typeface="Calibri Light" panose="020F0302020204030204" pitchFamily="34" charset="0"/>
                <a:ea typeface="Calibri" panose="020F0502020204030204" pitchFamily="34" charset="0"/>
              </a:rPr>
              <a:t>What changes have recent European regulations brought to the composition, funding and review of ethics committees (officially)?  (MDR – CTR – GDPR)</a:t>
            </a:r>
          </a:p>
          <a:p>
            <a:pPr marL="342900" indent="-342900">
              <a:buFont typeface="+mj-lt"/>
              <a:buAutoNum type="arabicPeriod"/>
            </a:pPr>
            <a:r>
              <a:rPr lang="nl-BE" sz="1800" i="1" dirty="0">
                <a:effectLst/>
                <a:latin typeface="Calibri Light" panose="020F0302020204030204" pitchFamily="34" charset="0"/>
                <a:ea typeface="Calibri" panose="020F0502020204030204" pitchFamily="34" charset="0"/>
              </a:rPr>
              <a:t>Who are the ethics committees? (unofficially) </a:t>
            </a:r>
          </a:p>
          <a:p>
            <a:pPr marL="342900" indent="-342900">
              <a:buFont typeface="+mj-lt"/>
              <a:buAutoNum type="arabicPeriod"/>
            </a:pPr>
            <a:r>
              <a:rPr lang="nl-BE" sz="1800" i="1" dirty="0">
                <a:effectLst/>
                <a:highlight>
                  <a:srgbClr val="FFFF00"/>
                </a:highlight>
                <a:latin typeface="Calibri Light" panose="020F0302020204030204" pitchFamily="34" charset="0"/>
                <a:ea typeface="Calibri" panose="020F0502020204030204" pitchFamily="34" charset="0"/>
              </a:rPr>
              <a:t>What are the main points of attention of committees in a review?</a:t>
            </a:r>
          </a:p>
          <a:p>
            <a:pPr marL="635508" lvl="1" indent="-342900">
              <a:buFont typeface="+mj-lt"/>
              <a:buAutoNum type="arabicPeriod"/>
            </a:pPr>
            <a:r>
              <a:rPr lang="nl-BE" sz="1600" i="1" dirty="0">
                <a:effectLst/>
                <a:latin typeface="Calibri Light" panose="020F0302020204030204" pitchFamily="34" charset="0"/>
                <a:ea typeface="Calibri" panose="020F0502020204030204" pitchFamily="34" charset="0"/>
              </a:rPr>
              <a:t>Is there still room for ethics? What  are the 'ethics' in the 'ethics review’? </a:t>
            </a:r>
          </a:p>
          <a:p>
            <a:pPr marL="635508" lvl="1" indent="-342900">
              <a:buFont typeface="+mj-lt"/>
              <a:buAutoNum type="arabicPeriod"/>
            </a:pPr>
            <a:r>
              <a:rPr lang="nl-BE" sz="1600" i="1" dirty="0">
                <a:effectLst/>
                <a:latin typeface="Calibri Light" panose="020F0302020204030204" pitchFamily="34" charset="0"/>
                <a:ea typeface="Calibri" panose="020F0502020204030204" pitchFamily="34" charset="0"/>
              </a:rPr>
              <a:t>How is the ethics review process different from the regulatory compliance check? </a:t>
            </a:r>
          </a:p>
          <a:p>
            <a:pPr marL="635508" lvl="1" indent="-342900">
              <a:buFont typeface="+mj-lt"/>
              <a:buAutoNum type="arabicPeriod"/>
            </a:pPr>
            <a:r>
              <a:rPr lang="nl-BE" sz="1600" i="1" dirty="0">
                <a:ea typeface="Calibri" panose="020F0502020204030204" pitchFamily="34" charset="0"/>
              </a:rPr>
              <a:t>I</a:t>
            </a:r>
            <a:r>
              <a:rPr lang="nl-BE" sz="1600" i="1" dirty="0">
                <a:effectLst/>
                <a:latin typeface="Calibri Light" panose="020F0302020204030204" pitchFamily="34" charset="0"/>
                <a:ea typeface="Calibri" panose="020F0502020204030204" pitchFamily="34" charset="0"/>
              </a:rPr>
              <a:t>s legal also ethical?</a:t>
            </a:r>
          </a:p>
          <a:p>
            <a:pPr marL="342900" indent="-342900">
              <a:buFont typeface="+mj-lt"/>
              <a:buAutoNum type="arabicPeriod"/>
            </a:pPr>
            <a:r>
              <a:rPr lang="nl-BE" sz="1800" i="1" dirty="0">
                <a:effectLst/>
                <a:latin typeface="Calibri Light" panose="020F0302020204030204" pitchFamily="34" charset="0"/>
                <a:ea typeface="Calibri" panose="020F0502020204030204" pitchFamily="34" charset="0"/>
              </a:rPr>
              <a:t>Should the composition and financing of ethics committees be reviewed and how?</a:t>
            </a:r>
            <a:endParaRPr lang="nl-BE" sz="1800" dirty="0">
              <a:effectLst/>
              <a:latin typeface="Calibri" panose="020F0502020204030204" pitchFamily="34" charset="0"/>
              <a:ea typeface="Calibri" panose="020F0502020204030204" pitchFamily="34" charset="0"/>
            </a:endParaRPr>
          </a:p>
        </p:txBody>
      </p:sp>
      <p:sp>
        <p:nvSpPr>
          <p:cNvPr id="4" name="Tijdelijke aanduiding voor dianummer 3">
            <a:extLst>
              <a:ext uri="{FF2B5EF4-FFF2-40B4-BE49-F238E27FC236}">
                <a16:creationId xmlns:a16="http://schemas.microsoft.com/office/drawing/2014/main" id="{BE1E76AA-2A34-524D-6DDA-4700A93F6EB0}"/>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817465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48C9F-8071-D7E6-4F3F-DA06EDE4F2B2}"/>
              </a:ext>
            </a:extLst>
          </p:cNvPr>
          <p:cNvSpPr>
            <a:spLocks noGrp="1"/>
          </p:cNvSpPr>
          <p:nvPr>
            <p:ph type="title"/>
          </p:nvPr>
        </p:nvSpPr>
        <p:spPr/>
        <p:txBody>
          <a:bodyPr/>
          <a:lstStyle/>
          <a:p>
            <a:r>
              <a:rPr lang="en-GB" dirty="0"/>
              <a:t>Example on coherence remarks</a:t>
            </a:r>
          </a:p>
        </p:txBody>
      </p:sp>
      <p:sp>
        <p:nvSpPr>
          <p:cNvPr id="3" name="Tijdelijke aanduiding voor inhoud 2">
            <a:extLst>
              <a:ext uri="{FF2B5EF4-FFF2-40B4-BE49-F238E27FC236}">
                <a16:creationId xmlns:a16="http://schemas.microsoft.com/office/drawing/2014/main" id="{36BC402D-D7D2-E6C3-9E6D-954DC357BABD}"/>
              </a:ext>
            </a:extLst>
          </p:cNvPr>
          <p:cNvSpPr>
            <a:spLocks noGrp="1"/>
          </p:cNvSpPr>
          <p:nvPr>
            <p:ph idx="1"/>
          </p:nvPr>
        </p:nvSpPr>
        <p:spPr/>
        <p:txBody>
          <a:bodyPr>
            <a:normAutofit/>
          </a:bodyPr>
          <a:lstStyle/>
          <a:p>
            <a:r>
              <a:rPr lang="en-GB" dirty="0"/>
              <a:t>1. It is frequently referred to the FDA and the US. As this study will occur in Belgium, ensure to provide details about Europe and the EMA.</a:t>
            </a:r>
          </a:p>
          <a:p>
            <a:r>
              <a:rPr lang="en-GB" dirty="0"/>
              <a:t>2. Kindly provide a clearer explanation. On P.2 it is mentioned “11 </a:t>
            </a:r>
            <a:r>
              <a:rPr lang="en-GB" dirty="0" err="1"/>
              <a:t>jours</a:t>
            </a:r>
            <a:r>
              <a:rPr lang="en-GB" dirty="0"/>
              <a:t> </a:t>
            </a:r>
            <a:r>
              <a:rPr lang="en-GB" dirty="0" err="1"/>
              <a:t>d’examens</a:t>
            </a:r>
            <a:r>
              <a:rPr lang="en-GB" dirty="0"/>
              <a:t>” while P.3 mentions “10 </a:t>
            </a:r>
            <a:r>
              <a:rPr lang="en-GB" dirty="0" err="1"/>
              <a:t>jours</a:t>
            </a:r>
            <a:r>
              <a:rPr lang="en-GB" dirty="0"/>
              <a:t> </a:t>
            </a:r>
            <a:r>
              <a:rPr lang="en-GB" dirty="0" err="1"/>
              <a:t>d’examens</a:t>
            </a:r>
            <a:r>
              <a:rPr lang="en-GB" dirty="0"/>
              <a:t>”. « </a:t>
            </a:r>
            <a:r>
              <a:rPr lang="en-GB" dirty="0" err="1"/>
              <a:t>Période</a:t>
            </a:r>
            <a:r>
              <a:rPr lang="en-GB" dirty="0"/>
              <a:t> de 10 </a:t>
            </a:r>
            <a:r>
              <a:rPr lang="en-GB" dirty="0" err="1"/>
              <a:t>semaines</a:t>
            </a:r>
            <a:r>
              <a:rPr lang="en-GB" dirty="0"/>
              <a:t> » is mentioned on P.2 and “</a:t>
            </a:r>
            <a:r>
              <a:rPr lang="en-GB" dirty="0" err="1"/>
              <a:t>Période</a:t>
            </a:r>
            <a:r>
              <a:rPr lang="en-GB" dirty="0"/>
              <a:t> de 6 </a:t>
            </a:r>
            <a:r>
              <a:rPr lang="en-GB" dirty="0" err="1"/>
              <a:t>semaines</a:t>
            </a:r>
            <a:r>
              <a:rPr lang="en-GB" dirty="0"/>
              <a:t>” on P.3.</a:t>
            </a:r>
          </a:p>
          <a:p>
            <a:r>
              <a:rPr lang="en-GB" dirty="0"/>
              <a:t>3. 11/2021 (Did not use template)  The structure of the ICF is not clear, due to the lack of a clear paragraph hierarchy (only bold, underlined and / or italic formatting is used; the reader loses track along the first pages) and the absence of a content table. Please add title numbers (e.g. 1, 1.1, etc.) for all titles and provide a content table at the beginning of the ICF. </a:t>
            </a:r>
          </a:p>
          <a:p>
            <a:endParaRPr lang="en-GB" dirty="0"/>
          </a:p>
        </p:txBody>
      </p:sp>
      <p:sp>
        <p:nvSpPr>
          <p:cNvPr id="4" name="Tijdelijke aanduiding voor dianummer 3">
            <a:extLst>
              <a:ext uri="{FF2B5EF4-FFF2-40B4-BE49-F238E27FC236}">
                <a16:creationId xmlns:a16="http://schemas.microsoft.com/office/drawing/2014/main" id="{9DC0C772-F7FD-7BDC-2967-24F2EC281AA4}"/>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337815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1FF31-5067-C949-A7DC-C80CF3751C16}"/>
              </a:ext>
            </a:extLst>
          </p:cNvPr>
          <p:cNvSpPr>
            <a:spLocks noGrp="1"/>
          </p:cNvSpPr>
          <p:nvPr>
            <p:ph type="title"/>
          </p:nvPr>
        </p:nvSpPr>
        <p:spPr/>
        <p:txBody>
          <a:bodyPr/>
          <a:lstStyle/>
          <a:p>
            <a:r>
              <a:rPr lang="en-GB" dirty="0"/>
              <a:t>Advice to industry – language/ typo./ coherence </a:t>
            </a:r>
            <a:r>
              <a:rPr lang="en-GB" dirty="0">
                <a:sym typeface="Wingdings" pitchFamily="2" charset="2"/>
              </a:rPr>
              <a:t> create goodwill</a:t>
            </a:r>
            <a:endParaRPr lang="en-GB" dirty="0"/>
          </a:p>
        </p:txBody>
      </p:sp>
      <p:sp>
        <p:nvSpPr>
          <p:cNvPr id="3" name="Tijdelijke aanduiding voor inhoud 2">
            <a:extLst>
              <a:ext uri="{FF2B5EF4-FFF2-40B4-BE49-F238E27FC236}">
                <a16:creationId xmlns:a16="http://schemas.microsoft.com/office/drawing/2014/main" id="{8697E855-367D-F39E-1294-F3E4A71446F8}"/>
              </a:ext>
            </a:extLst>
          </p:cNvPr>
          <p:cNvSpPr>
            <a:spLocks noGrp="1"/>
          </p:cNvSpPr>
          <p:nvPr>
            <p:ph idx="1"/>
          </p:nvPr>
        </p:nvSpPr>
        <p:spPr/>
        <p:txBody>
          <a:bodyPr/>
          <a:lstStyle/>
          <a:p>
            <a:pPr marL="457200" indent="-457200">
              <a:buFont typeface="+mj-lt"/>
              <a:buAutoNum type="arabicPeriod"/>
            </a:pPr>
            <a:r>
              <a:rPr lang="en-GB" dirty="0"/>
              <a:t>Use the ICF template!</a:t>
            </a:r>
          </a:p>
          <a:p>
            <a:pPr marL="457200" indent="-457200">
              <a:buFont typeface="+mj-lt"/>
              <a:buAutoNum type="arabicPeriod"/>
            </a:pPr>
            <a:r>
              <a:rPr lang="en-GB" dirty="0"/>
              <a:t>Proofread by native speaker</a:t>
            </a:r>
          </a:p>
          <a:p>
            <a:pPr marL="457200" indent="-457200">
              <a:buFont typeface="+mj-lt"/>
              <a:buAutoNum type="arabicPeriod"/>
            </a:pPr>
            <a:r>
              <a:rPr lang="en-GB" dirty="0"/>
              <a:t>Avoid sloppiness (</a:t>
            </a:r>
            <a:r>
              <a:rPr lang="en-GB" dirty="0" err="1"/>
              <a:t>f.i</a:t>
            </a:r>
            <a:r>
              <a:rPr lang="en-GB" dirty="0"/>
              <a:t>. typos, wrong bookmarks, different fonts, …)</a:t>
            </a:r>
          </a:p>
          <a:p>
            <a:pPr marL="457200" indent="-457200">
              <a:buFont typeface="+mj-lt"/>
              <a:buAutoNum type="arabicPeriod"/>
            </a:pPr>
            <a:r>
              <a:rPr lang="en-GB" dirty="0"/>
              <a:t>Easy check: Are all abbreviations explained? </a:t>
            </a:r>
          </a:p>
          <a:p>
            <a:pPr marL="457200" indent="-457200">
              <a:buFont typeface="+mj-lt"/>
              <a:buAutoNum type="arabicPeriod"/>
            </a:pPr>
            <a:r>
              <a:rPr lang="en-GB" dirty="0"/>
              <a:t>Include a patient/lay person in the ICF writing  process to verify understandability </a:t>
            </a:r>
          </a:p>
          <a:p>
            <a:r>
              <a:rPr lang="en-GB" dirty="0"/>
              <a:t>Declaration of translator? </a:t>
            </a:r>
          </a:p>
        </p:txBody>
      </p:sp>
      <p:sp>
        <p:nvSpPr>
          <p:cNvPr id="4" name="Tijdelijke aanduiding voor dianummer 3">
            <a:extLst>
              <a:ext uri="{FF2B5EF4-FFF2-40B4-BE49-F238E27FC236}">
                <a16:creationId xmlns:a16="http://schemas.microsoft.com/office/drawing/2014/main" id="{D5AC2DD0-1C7F-A098-834D-1554DC54BA61}"/>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3616665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4B4D70-FDC0-D184-38D1-B5633A9D6F78}"/>
              </a:ext>
            </a:extLst>
          </p:cNvPr>
          <p:cNvSpPr>
            <a:spLocks noGrp="1"/>
          </p:cNvSpPr>
          <p:nvPr>
            <p:ph type="ctrTitle"/>
          </p:nvPr>
        </p:nvSpPr>
        <p:spPr/>
        <p:txBody>
          <a:bodyPr/>
          <a:lstStyle/>
          <a:p>
            <a:r>
              <a:rPr lang="en-GB" dirty="0"/>
              <a:t>Pilot CTR analyses</a:t>
            </a:r>
          </a:p>
        </p:txBody>
      </p:sp>
      <p:sp>
        <p:nvSpPr>
          <p:cNvPr id="6" name="Ondertitel 5">
            <a:extLst>
              <a:ext uri="{FF2B5EF4-FFF2-40B4-BE49-F238E27FC236}">
                <a16:creationId xmlns:a16="http://schemas.microsoft.com/office/drawing/2014/main" id="{367E33A4-0D81-48E7-4D0A-402F38D4EF09}"/>
              </a:ext>
            </a:extLst>
          </p:cNvPr>
          <p:cNvSpPr>
            <a:spLocks noGrp="1"/>
          </p:cNvSpPr>
          <p:nvPr>
            <p:ph type="subTitle" idx="1"/>
          </p:nvPr>
        </p:nvSpPr>
        <p:spPr/>
        <p:txBody>
          <a:bodyPr/>
          <a:lstStyle/>
          <a:p>
            <a:endParaRPr lang="en-GB"/>
          </a:p>
        </p:txBody>
      </p:sp>
      <p:sp>
        <p:nvSpPr>
          <p:cNvPr id="4" name="Tijdelijke aanduiding voor dianummer 3">
            <a:extLst>
              <a:ext uri="{FF2B5EF4-FFF2-40B4-BE49-F238E27FC236}">
                <a16:creationId xmlns:a16="http://schemas.microsoft.com/office/drawing/2014/main" id="{5175CA9C-DEE2-9835-D8B7-FDC3B4EC3D9D}"/>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4223423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3ECE3-4A98-F6B1-9496-03AF2B53350F}"/>
              </a:ext>
            </a:extLst>
          </p:cNvPr>
          <p:cNvSpPr>
            <a:spLocks noGrp="1"/>
          </p:cNvSpPr>
          <p:nvPr>
            <p:ph type="title"/>
          </p:nvPr>
        </p:nvSpPr>
        <p:spPr/>
        <p:txBody>
          <a:bodyPr vert="horz" lIns="91440" tIns="45720" rIns="91440" bIns="45720" rtlCol="0">
            <a:normAutofit/>
          </a:bodyPr>
          <a:lstStyle/>
          <a:p>
            <a:r>
              <a:rPr lang="en-US" sz="4000" dirty="0">
                <a:latin typeface="+mj-lt"/>
                <a:cs typeface="+mj-cs"/>
              </a:rPr>
              <a:t>Part I: Most frequent questions on</a:t>
            </a:r>
          </a:p>
        </p:txBody>
      </p:sp>
      <p:sp>
        <p:nvSpPr>
          <p:cNvPr id="23" name="Content Placeholder 22">
            <a:extLst>
              <a:ext uri="{FF2B5EF4-FFF2-40B4-BE49-F238E27FC236}">
                <a16:creationId xmlns:a16="http://schemas.microsoft.com/office/drawing/2014/main" id="{13E3ADEC-25AE-B958-D8B8-020290B40613}"/>
              </a:ext>
            </a:extLst>
          </p:cNvPr>
          <p:cNvSpPr>
            <a:spLocks noGrp="1"/>
          </p:cNvSpPr>
          <p:nvPr>
            <p:ph idx="1"/>
          </p:nvPr>
        </p:nvSpPr>
        <p:spPr/>
        <p:txBody>
          <a:bodyPr>
            <a:normAutofit/>
          </a:bodyPr>
          <a:lstStyle/>
          <a:p>
            <a:pPr marL="342900" indent="-342900">
              <a:buFont typeface="+mj-lt"/>
              <a:buAutoNum type="arabicPeriod"/>
            </a:pPr>
            <a:r>
              <a:rPr lang="en-US" sz="1600" dirty="0"/>
              <a:t>Statistical</a:t>
            </a:r>
          </a:p>
          <a:p>
            <a:pPr marL="342900" indent="-342900">
              <a:buFont typeface="+mj-lt"/>
              <a:buAutoNum type="arabicPeriod"/>
            </a:pPr>
            <a:r>
              <a:rPr lang="en-US" sz="1600" dirty="0"/>
              <a:t>Data protection protocol</a:t>
            </a:r>
          </a:p>
          <a:p>
            <a:pPr marL="342900" indent="-342900">
              <a:buFont typeface="+mj-lt"/>
              <a:buAutoNum type="arabicPeriod"/>
            </a:pPr>
            <a:r>
              <a:rPr lang="en-US" sz="1600" dirty="0"/>
              <a:t>Clinical trial rationale</a:t>
            </a:r>
          </a:p>
          <a:p>
            <a:pPr marL="342900" indent="-342900">
              <a:buFont typeface="+mj-lt"/>
              <a:buAutoNum type="arabicPeriod"/>
            </a:pPr>
            <a:r>
              <a:rPr lang="en-US" sz="1600" dirty="0"/>
              <a:t>Safety and monitoring</a:t>
            </a:r>
          </a:p>
          <a:p>
            <a:pPr marL="342900" indent="-342900">
              <a:buFont typeface="+mj-lt"/>
              <a:buAutoNum type="arabicPeriod"/>
            </a:pPr>
            <a:r>
              <a:rPr lang="en-US" sz="1600" dirty="0"/>
              <a:t>Exclusion criteria</a:t>
            </a:r>
          </a:p>
          <a:p>
            <a:pPr marL="342900" indent="-342900">
              <a:buFont typeface="+mj-lt"/>
              <a:buAutoNum type="arabicPeriod"/>
            </a:pPr>
            <a:r>
              <a:rPr lang="en-US" sz="1600" dirty="0"/>
              <a:t>Inclusion criteria</a:t>
            </a:r>
          </a:p>
          <a:p>
            <a:pPr marL="342900" indent="-342900">
              <a:buFont typeface="+mj-lt"/>
              <a:buAutoNum type="arabicPeriod"/>
            </a:pPr>
            <a:r>
              <a:rPr lang="en-US" sz="1600" dirty="0"/>
              <a:t>Safety risks</a:t>
            </a:r>
          </a:p>
          <a:p>
            <a:pPr marL="342900" indent="-342900">
              <a:buFont typeface="+mj-lt"/>
              <a:buAutoNum type="arabicPeriod"/>
            </a:pPr>
            <a:r>
              <a:rPr lang="en-US" sz="1600" dirty="0"/>
              <a:t>Other concomitant therapy</a:t>
            </a:r>
          </a:p>
        </p:txBody>
      </p:sp>
      <p:sp>
        <p:nvSpPr>
          <p:cNvPr id="4" name="Tijdelijke aanduiding voor dianummer 3">
            <a:extLst>
              <a:ext uri="{FF2B5EF4-FFF2-40B4-BE49-F238E27FC236}">
                <a16:creationId xmlns:a16="http://schemas.microsoft.com/office/drawing/2014/main" id="{3069D9D0-E2F2-39D7-90D5-AC020E99B626}"/>
              </a:ext>
            </a:extLst>
          </p:cNvPr>
          <p:cNvSpPr>
            <a:spLocks noGrp="1"/>
          </p:cNvSpPr>
          <p:nvPr>
            <p:ph type="sldNum" sz="quarter" idx="12"/>
          </p:nvPr>
        </p:nvSpPr>
        <p:spPr/>
        <p:txBody>
          <a:bodyPr vert="horz" lIns="91440" tIns="45720" rIns="91440" bIns="45720" rtlCol="0">
            <a:normAutofit/>
          </a:bodyPr>
          <a:lstStyle/>
          <a:p>
            <a:pPr>
              <a:spcAft>
                <a:spcPts val="600"/>
              </a:spcAft>
            </a:pPr>
            <a:fld id="{3A98EE3D-8CD1-4C3F-BD1C-C98C9596463C}" type="slidenum">
              <a:rPr lang="en-US"/>
              <a:pPr>
                <a:spcAft>
                  <a:spcPts val="600"/>
                </a:spcAft>
              </a:pPr>
              <a:t>34</a:t>
            </a:fld>
            <a:endParaRPr lang="en-US"/>
          </a:p>
        </p:txBody>
      </p:sp>
    </p:spTree>
    <p:extLst>
      <p:ext uri="{BB962C8B-B14F-4D97-AF65-F5344CB8AC3E}">
        <p14:creationId xmlns:p14="http://schemas.microsoft.com/office/powerpoint/2010/main" val="1915725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DEA58-B258-DCB1-839D-B6AD67370245}"/>
              </a:ext>
            </a:extLst>
          </p:cNvPr>
          <p:cNvSpPr>
            <a:spLocks noGrp="1"/>
          </p:cNvSpPr>
          <p:nvPr>
            <p:ph type="title"/>
          </p:nvPr>
        </p:nvSpPr>
        <p:spPr/>
        <p:txBody>
          <a:bodyPr>
            <a:normAutofit/>
          </a:bodyPr>
          <a:lstStyle/>
          <a:p>
            <a:r>
              <a:rPr lang="en-GB" sz="4000" dirty="0">
                <a:solidFill>
                  <a:schemeClr val="tx1"/>
                </a:solidFill>
              </a:rPr>
              <a:t>Part II: </a:t>
            </a:r>
            <a:r>
              <a:rPr lang="en-US" sz="4000" dirty="0">
                <a:latin typeface="+mj-lt"/>
                <a:cs typeface="+mj-cs"/>
              </a:rPr>
              <a:t>Most frequent questions on</a:t>
            </a:r>
            <a:endParaRPr lang="en-GB" sz="4000" dirty="0">
              <a:solidFill>
                <a:schemeClr val="tx1"/>
              </a:solidFill>
            </a:endParaRPr>
          </a:p>
        </p:txBody>
      </p:sp>
      <p:sp>
        <p:nvSpPr>
          <p:cNvPr id="10" name="Content Placeholder 9">
            <a:extLst>
              <a:ext uri="{FF2B5EF4-FFF2-40B4-BE49-F238E27FC236}">
                <a16:creationId xmlns:a16="http://schemas.microsoft.com/office/drawing/2014/main" id="{39A77A01-8A2F-BEDE-196E-A390EA24A63A}"/>
              </a:ext>
            </a:extLst>
          </p:cNvPr>
          <p:cNvSpPr>
            <a:spLocks noGrp="1"/>
          </p:cNvSpPr>
          <p:nvPr>
            <p:ph idx="1"/>
          </p:nvPr>
        </p:nvSpPr>
        <p:spPr/>
        <p:txBody>
          <a:bodyPr>
            <a:normAutofit/>
          </a:bodyPr>
          <a:lstStyle/>
          <a:p>
            <a:pPr>
              <a:lnSpc>
                <a:spcPct val="110000"/>
              </a:lnSpc>
            </a:pPr>
            <a:r>
              <a:rPr lang="en-US" sz="1700" b="1" dirty="0">
                <a:solidFill>
                  <a:schemeClr val="tx1"/>
                </a:solidFill>
              </a:rPr>
              <a:t>Most questions on:</a:t>
            </a:r>
          </a:p>
          <a:p>
            <a:pPr marL="342900" indent="-342900">
              <a:lnSpc>
                <a:spcPct val="110000"/>
              </a:lnSpc>
              <a:buFont typeface="+mj-lt"/>
              <a:buAutoNum type="arabicPeriod"/>
            </a:pPr>
            <a:r>
              <a:rPr lang="en-US" sz="1700" dirty="0">
                <a:solidFill>
                  <a:schemeClr val="tx1"/>
                </a:solidFill>
              </a:rPr>
              <a:t>Written information (ICF text)</a:t>
            </a:r>
          </a:p>
          <a:p>
            <a:pPr marL="342900" indent="-342900">
              <a:lnSpc>
                <a:spcPct val="110000"/>
              </a:lnSpc>
              <a:buFont typeface="+mj-lt"/>
              <a:buAutoNum type="arabicPeriod"/>
            </a:pPr>
            <a:r>
              <a:rPr lang="en-US" sz="1700" dirty="0">
                <a:solidFill>
                  <a:schemeClr val="tx1"/>
                </a:solidFill>
              </a:rPr>
              <a:t>ICF (signing)</a:t>
            </a:r>
          </a:p>
          <a:p>
            <a:pPr marL="342900" indent="-342900">
              <a:lnSpc>
                <a:spcPct val="110000"/>
              </a:lnSpc>
              <a:buFont typeface="+mj-lt"/>
              <a:buAutoNum type="arabicPeriod"/>
            </a:pPr>
            <a:r>
              <a:rPr lang="en-US" sz="1700" dirty="0">
                <a:solidFill>
                  <a:schemeClr val="tx1"/>
                </a:solidFill>
              </a:rPr>
              <a:t>Data protection </a:t>
            </a:r>
          </a:p>
          <a:p>
            <a:pPr marL="342900" indent="-342900">
              <a:lnSpc>
                <a:spcPct val="110000"/>
              </a:lnSpc>
              <a:buFont typeface="+mj-lt"/>
              <a:buAutoNum type="arabicPeriod"/>
            </a:pPr>
            <a:r>
              <a:rPr lang="en-US" sz="1700" dirty="0">
                <a:solidFill>
                  <a:schemeClr val="tx1"/>
                </a:solidFill>
              </a:rPr>
              <a:t>Suitability of the investigator</a:t>
            </a:r>
          </a:p>
          <a:p>
            <a:pPr marL="342900" indent="-342900">
              <a:lnSpc>
                <a:spcPct val="110000"/>
              </a:lnSpc>
              <a:buFont typeface="+mj-lt"/>
              <a:buAutoNum type="arabicPeriod"/>
            </a:pPr>
            <a:r>
              <a:rPr lang="en-US" sz="1700" dirty="0">
                <a:solidFill>
                  <a:schemeClr val="tx1"/>
                </a:solidFill>
              </a:rPr>
              <a:t>Proof of insurance</a:t>
            </a:r>
          </a:p>
          <a:p>
            <a:pPr marL="342900" indent="-342900">
              <a:lnSpc>
                <a:spcPct val="110000"/>
              </a:lnSpc>
              <a:buFont typeface="+mj-lt"/>
              <a:buAutoNum type="arabicPeriod"/>
            </a:pPr>
            <a:r>
              <a:rPr lang="en-US" sz="1700" dirty="0">
                <a:solidFill>
                  <a:schemeClr val="tx1"/>
                </a:solidFill>
              </a:rPr>
              <a:t>Recruitment</a:t>
            </a:r>
          </a:p>
          <a:p>
            <a:pPr marL="342900" indent="-342900">
              <a:lnSpc>
                <a:spcPct val="110000"/>
              </a:lnSpc>
              <a:buFont typeface="+mj-lt"/>
              <a:buAutoNum type="arabicPeriod"/>
            </a:pPr>
            <a:r>
              <a:rPr lang="en-US" sz="1700" dirty="0">
                <a:solidFill>
                  <a:schemeClr val="tx1"/>
                </a:solidFill>
              </a:rPr>
              <a:t>Financial and other arrangements</a:t>
            </a:r>
          </a:p>
          <a:p>
            <a:pPr>
              <a:lnSpc>
                <a:spcPct val="110000"/>
              </a:lnSpc>
            </a:pPr>
            <a:endParaRPr lang="en-US" sz="1700" dirty="0">
              <a:solidFill>
                <a:schemeClr val="tx1"/>
              </a:solidFill>
            </a:endParaRPr>
          </a:p>
        </p:txBody>
      </p:sp>
      <p:sp>
        <p:nvSpPr>
          <p:cNvPr id="4" name="Tijdelijke aanduiding voor dianummer 3">
            <a:extLst>
              <a:ext uri="{FF2B5EF4-FFF2-40B4-BE49-F238E27FC236}">
                <a16:creationId xmlns:a16="http://schemas.microsoft.com/office/drawing/2014/main" id="{43152059-33F1-A9B4-BEB3-F48DF8F9CA6F}"/>
              </a:ext>
            </a:extLst>
          </p:cNvPr>
          <p:cNvSpPr>
            <a:spLocks noGrp="1"/>
          </p:cNvSpPr>
          <p:nvPr>
            <p:ph type="sldNum" sz="quarter" idx="12"/>
          </p:nvPr>
        </p:nvSpPr>
        <p:spPr/>
        <p:txBody>
          <a:bodyPr>
            <a:normAutofit/>
          </a:bodyPr>
          <a:lstStyle/>
          <a:p>
            <a:pPr>
              <a:spcAft>
                <a:spcPts val="600"/>
              </a:spcAft>
            </a:pPr>
            <a:fld id="{3A98EE3D-8CD1-4C3F-BD1C-C98C9596463C}" type="slidenum">
              <a:rPr lang="en-US">
                <a:solidFill>
                  <a:schemeClr val="tx1">
                    <a:lumMod val="85000"/>
                    <a:lumOff val="15000"/>
                  </a:schemeClr>
                </a:solidFill>
              </a:rPr>
              <a:pPr>
                <a:spcAft>
                  <a:spcPts val="600"/>
                </a:spcAft>
              </a:pPr>
              <a:t>35</a:t>
            </a:fld>
            <a:endParaRPr lang="en-US">
              <a:solidFill>
                <a:schemeClr val="tx1">
                  <a:lumMod val="85000"/>
                  <a:lumOff val="15000"/>
                </a:schemeClr>
              </a:solidFill>
            </a:endParaRPr>
          </a:p>
        </p:txBody>
      </p:sp>
    </p:spTree>
    <p:extLst>
      <p:ext uri="{BB962C8B-B14F-4D97-AF65-F5344CB8AC3E}">
        <p14:creationId xmlns:p14="http://schemas.microsoft.com/office/powerpoint/2010/main" val="4182328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6D8ED-4EDF-F724-BC7D-10A3E40C40C9}"/>
              </a:ext>
            </a:extLst>
          </p:cNvPr>
          <p:cNvSpPr>
            <a:spLocks noGrp="1"/>
          </p:cNvSpPr>
          <p:nvPr>
            <p:ph type="title"/>
          </p:nvPr>
        </p:nvSpPr>
        <p:spPr/>
        <p:txBody>
          <a:bodyPr>
            <a:normAutofit/>
          </a:bodyPr>
          <a:lstStyle/>
          <a:p>
            <a:r>
              <a:rPr lang="en-GB" sz="3600" dirty="0"/>
              <a:t>Written information:</a:t>
            </a:r>
            <a:r>
              <a:rPr lang="en-US" sz="3600" dirty="0">
                <a:latin typeface="+mj-lt"/>
                <a:cs typeface="+mj-cs"/>
              </a:rPr>
              <a:t> Most frequent questions on</a:t>
            </a:r>
            <a:endParaRPr lang="en-GB" sz="3600" dirty="0"/>
          </a:p>
        </p:txBody>
      </p:sp>
      <p:sp>
        <p:nvSpPr>
          <p:cNvPr id="10" name="Content Placeholder 9">
            <a:extLst>
              <a:ext uri="{FF2B5EF4-FFF2-40B4-BE49-F238E27FC236}">
                <a16:creationId xmlns:a16="http://schemas.microsoft.com/office/drawing/2014/main" id="{000205E4-D4CC-ED7D-617A-07183698E4F0}"/>
              </a:ext>
            </a:extLst>
          </p:cNvPr>
          <p:cNvSpPr>
            <a:spLocks noGrp="1"/>
          </p:cNvSpPr>
          <p:nvPr>
            <p:ph idx="1"/>
          </p:nvPr>
        </p:nvSpPr>
        <p:spPr/>
        <p:txBody>
          <a:bodyPr>
            <a:normAutofit fontScale="92500" lnSpcReduction="20000"/>
          </a:bodyPr>
          <a:lstStyle/>
          <a:p>
            <a:pPr marL="342900" indent="-342900">
              <a:buFont typeface="+mj-lt"/>
              <a:buAutoNum type="arabicPeriod"/>
            </a:pPr>
            <a:r>
              <a:rPr lang="en-US" b="1" dirty="0"/>
              <a:t>What will  happen during the trial? </a:t>
            </a:r>
            <a:r>
              <a:rPr lang="en-US" dirty="0"/>
              <a:t>(The information sheet does not adequately describe the conditions under which the clinical trial is to be conducted, including the expected duration of the subject's participation in the clinical trial)</a:t>
            </a:r>
          </a:p>
          <a:p>
            <a:pPr marL="342900" indent="-342900">
              <a:buFont typeface="+mj-lt"/>
              <a:buAutoNum type="arabicPeriod"/>
            </a:pPr>
            <a:r>
              <a:rPr lang="en-US" b="1" dirty="0"/>
              <a:t>Data processing information </a:t>
            </a:r>
            <a:r>
              <a:rPr lang="en-US" dirty="0"/>
              <a:t>(The information sheet does not provide information planned personal data collection and processing) </a:t>
            </a:r>
          </a:p>
          <a:p>
            <a:pPr marL="342900" indent="-342900">
              <a:buFont typeface="+mj-lt"/>
              <a:buAutoNum type="arabicPeriod"/>
            </a:pPr>
            <a:r>
              <a:rPr lang="en-US" b="1" dirty="0"/>
              <a:t>Information about the trial, risks… </a:t>
            </a:r>
            <a:r>
              <a:rPr lang="en-US" dirty="0"/>
              <a:t>(The information sheet does not  describe adequately and consistently with the protocol the nature, objectives, benefits, implications, risks, and inconveniences, of the clinical trial)</a:t>
            </a:r>
          </a:p>
          <a:p>
            <a:pPr marL="342900" indent="-342900">
              <a:buFont typeface="+mj-lt"/>
              <a:buAutoNum type="arabicPeriod"/>
            </a:pPr>
            <a:r>
              <a:rPr lang="en-US" b="1" dirty="0"/>
              <a:t>What is the compensation, what will be paid by the sponsor, standard of care vs  specific to the trial</a:t>
            </a:r>
            <a:r>
              <a:rPr lang="en-US" dirty="0"/>
              <a:t> (The information sheet does not adequately describe the financing of the clinical trial and the arrangements for financial transactions and for compensation to the subject.)</a:t>
            </a:r>
          </a:p>
        </p:txBody>
      </p:sp>
      <p:sp>
        <p:nvSpPr>
          <p:cNvPr id="4" name="Tijdelijke aanduiding voor dianummer 3">
            <a:extLst>
              <a:ext uri="{FF2B5EF4-FFF2-40B4-BE49-F238E27FC236}">
                <a16:creationId xmlns:a16="http://schemas.microsoft.com/office/drawing/2014/main" id="{FF2FBF41-0347-A0F3-5EAC-125E318C618F}"/>
              </a:ext>
            </a:extLst>
          </p:cNvPr>
          <p:cNvSpPr>
            <a:spLocks noGrp="1"/>
          </p:cNvSpPr>
          <p:nvPr>
            <p:ph type="sldNum" sz="quarter" idx="12"/>
          </p:nvPr>
        </p:nvSpPr>
        <p:spPr/>
        <p:txBody>
          <a:bodyPr>
            <a:normAutofit/>
          </a:bodyPr>
          <a:lstStyle/>
          <a:p>
            <a:pPr>
              <a:spcAft>
                <a:spcPts val="600"/>
              </a:spcAft>
            </a:pPr>
            <a:fld id="{3A98EE3D-8CD1-4C3F-BD1C-C98C9596463C}" type="slidenum">
              <a:rPr lang="en-US"/>
              <a:pPr>
                <a:spcAft>
                  <a:spcPts val="600"/>
                </a:spcAft>
              </a:pPr>
              <a:t>36</a:t>
            </a:fld>
            <a:endParaRPr lang="en-US"/>
          </a:p>
        </p:txBody>
      </p:sp>
    </p:spTree>
    <p:extLst>
      <p:ext uri="{BB962C8B-B14F-4D97-AF65-F5344CB8AC3E}">
        <p14:creationId xmlns:p14="http://schemas.microsoft.com/office/powerpoint/2010/main" val="557460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12466-0E4E-5A92-1320-D49DE0805FC7}"/>
              </a:ext>
            </a:extLst>
          </p:cNvPr>
          <p:cNvSpPr>
            <a:spLocks noGrp="1"/>
          </p:cNvSpPr>
          <p:nvPr>
            <p:ph type="title"/>
          </p:nvPr>
        </p:nvSpPr>
        <p:spPr/>
        <p:txBody>
          <a:bodyPr>
            <a:normAutofit fontScale="90000"/>
          </a:bodyPr>
          <a:lstStyle/>
          <a:p>
            <a:r>
              <a:rPr lang="en-GB" dirty="0"/>
              <a:t>Written information RFI examples of</a:t>
            </a:r>
            <a:br>
              <a:rPr lang="en-GB" dirty="0"/>
            </a:br>
            <a:r>
              <a:rPr lang="en-GB" dirty="0"/>
              <a:t>“</a:t>
            </a:r>
            <a:r>
              <a:rPr lang="en-US" b="1" dirty="0"/>
              <a:t>What will  happen during the trial?”  (conditions)</a:t>
            </a:r>
            <a:endParaRPr lang="en-GB" dirty="0"/>
          </a:p>
        </p:txBody>
      </p:sp>
      <p:sp>
        <p:nvSpPr>
          <p:cNvPr id="3" name="Tijdelijke aanduiding voor inhoud 2">
            <a:extLst>
              <a:ext uri="{FF2B5EF4-FFF2-40B4-BE49-F238E27FC236}">
                <a16:creationId xmlns:a16="http://schemas.microsoft.com/office/drawing/2014/main" id="{694C079E-0B10-ABAD-756B-E60FECF5B9C2}"/>
              </a:ext>
            </a:extLst>
          </p:cNvPr>
          <p:cNvSpPr>
            <a:spLocks noGrp="1"/>
          </p:cNvSpPr>
          <p:nvPr>
            <p:ph idx="1"/>
          </p:nvPr>
        </p:nvSpPr>
        <p:spPr/>
        <p:txBody>
          <a:bodyPr>
            <a:noAutofit/>
          </a:bodyPr>
          <a:lstStyle/>
          <a:p>
            <a:r>
              <a:rPr lang="en-GB" sz="1400" dirty="0">
                <a:latin typeface="Calibri" panose="020F0502020204030204" pitchFamily="34" charset="0"/>
                <a:cs typeface="Calibri" panose="020F0502020204030204" pitchFamily="34" charset="0"/>
              </a:rPr>
              <a:t>1. “In the text, it is not clear whether the patients will be hospitalized and until when. Some details are to be provided on this aspect for a better understanding”</a:t>
            </a:r>
          </a:p>
          <a:p>
            <a:r>
              <a:rPr lang="en-GB" sz="1400" dirty="0">
                <a:latin typeface="Calibri" panose="020F0502020204030204" pitchFamily="34" charset="0"/>
                <a:cs typeface="Calibri" panose="020F0502020204030204" pitchFamily="34" charset="0"/>
              </a:rPr>
              <a:t>2. “A phone call is planned during follow-up. Who will contact the patient ? What happens if the patient can not be contacted ?”</a:t>
            </a:r>
          </a:p>
          <a:p>
            <a:r>
              <a:rPr lang="en-GB" sz="1400" dirty="0">
                <a:latin typeface="Calibri" panose="020F0502020204030204" pitchFamily="34" charset="0"/>
                <a:cs typeface="Calibri" panose="020F0502020204030204" pitchFamily="34" charset="0"/>
              </a:rPr>
              <a:t>3. “In the protocol you mentioned that you will record Patient-Reported Outcomes through home ePRO devices. You only mentioned in the informed consent : « De </a:t>
            </a:r>
            <a:r>
              <a:rPr lang="en-GB" sz="1400" dirty="0" err="1">
                <a:latin typeface="Calibri" panose="020F0502020204030204" pitchFamily="34" charset="0"/>
                <a:cs typeface="Calibri" panose="020F0502020204030204" pitchFamily="34" charset="0"/>
              </a:rPr>
              <a:t>répondre</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à</a:t>
            </a:r>
            <a:r>
              <a:rPr lang="en-GB" sz="1400" dirty="0">
                <a:latin typeface="Calibri" panose="020F0502020204030204" pitchFamily="34" charset="0"/>
                <a:cs typeface="Calibri" panose="020F0502020204030204" pitchFamily="34" charset="0"/>
              </a:rPr>
              <a:t> des questionnaires </a:t>
            </a:r>
            <a:r>
              <a:rPr lang="en-GB" sz="1400" dirty="0" err="1">
                <a:latin typeface="Calibri" panose="020F0502020204030204" pitchFamily="34" charset="0"/>
                <a:cs typeface="Calibri" panose="020F0502020204030204" pitchFamily="34" charset="0"/>
              </a:rPr>
              <a:t>en</a:t>
            </a:r>
            <a:r>
              <a:rPr lang="en-GB" sz="1400" dirty="0">
                <a:latin typeface="Calibri" panose="020F0502020204030204" pitchFamily="34" charset="0"/>
                <a:cs typeface="Calibri" panose="020F0502020204030204" pitchFamily="34" charset="0"/>
              </a:rPr>
              <a:t> lien avec </a:t>
            </a:r>
            <a:r>
              <a:rPr lang="en-GB" sz="1400" dirty="0" err="1">
                <a:latin typeface="Calibri" panose="020F0502020204030204" pitchFamily="34" charset="0"/>
                <a:cs typeface="Calibri" panose="020F0502020204030204" pitchFamily="34" charset="0"/>
              </a:rPr>
              <a:t>l’étude</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dès</a:t>
            </a:r>
            <a:r>
              <a:rPr lang="en-GB" sz="1400" dirty="0">
                <a:latin typeface="Calibri" panose="020F0502020204030204" pitchFamily="34" charset="0"/>
                <a:cs typeface="Calibri" panose="020F0502020204030204" pitchFamily="34" charset="0"/>
              </a:rPr>
              <a:t> que le </a:t>
            </a:r>
            <a:r>
              <a:rPr lang="en-GB" sz="1400" dirty="0" err="1">
                <a:latin typeface="Calibri" panose="020F0502020204030204" pitchFamily="34" charset="0"/>
                <a:cs typeface="Calibri" panose="020F0502020204030204" pitchFamily="34" charset="0"/>
              </a:rPr>
              <a:t>dispositif</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électronique</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vous</a:t>
            </a:r>
            <a:r>
              <a:rPr lang="en-GB" sz="1400" dirty="0">
                <a:latin typeface="Calibri" panose="020F0502020204030204" pitchFamily="34" charset="0"/>
                <a:cs typeface="Calibri" panose="020F0502020204030204" pitchFamily="34" charset="0"/>
              </a:rPr>
              <a:t> y </a:t>
            </a:r>
            <a:r>
              <a:rPr lang="en-GB" sz="1400" dirty="0" err="1">
                <a:latin typeface="Calibri" panose="020F0502020204030204" pitchFamily="34" charset="0"/>
                <a:cs typeface="Calibri" panose="020F0502020204030204" pitchFamily="34" charset="0"/>
              </a:rPr>
              <a:t>invitera</a:t>
            </a:r>
            <a:r>
              <a:rPr lang="en-GB" sz="1400" dirty="0">
                <a:latin typeface="Calibri" panose="020F0502020204030204" pitchFamily="34" charset="0"/>
                <a:cs typeface="Calibri" panose="020F0502020204030204" pitchFamily="34" charset="0"/>
              </a:rPr>
              <a:t> ». Never you stated how much time each questionnaire will take and how you will learn to use this device.”</a:t>
            </a:r>
          </a:p>
          <a:p>
            <a:r>
              <a:rPr lang="en-GB" sz="1400" dirty="0">
                <a:latin typeface="Calibri" panose="020F0502020204030204" pitchFamily="34" charset="0"/>
                <a:cs typeface="Calibri" panose="020F0502020204030204" pitchFamily="34" charset="0"/>
              </a:rPr>
              <a:t>4. “U </a:t>
            </a:r>
            <a:r>
              <a:rPr lang="en-GB" sz="1400" dirty="0" err="1">
                <a:latin typeface="Calibri" panose="020F0502020204030204" pitchFamily="34" charset="0"/>
                <a:cs typeface="Calibri" panose="020F0502020204030204" pitchFamily="34" charset="0"/>
              </a:rPr>
              <a:t>wordt</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gevraagd</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een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vragenlijst</a:t>
            </a:r>
            <a:r>
              <a:rPr lang="en-GB" sz="1400" dirty="0">
                <a:latin typeface="Calibri" panose="020F0502020204030204" pitchFamily="34" charset="0"/>
                <a:cs typeface="Calibri" panose="020F0502020204030204" pitchFamily="34" charset="0"/>
              </a:rPr>
              <a:t> in </a:t>
            </a:r>
            <a:r>
              <a:rPr lang="en-GB" sz="1400" dirty="0" err="1">
                <a:latin typeface="Calibri" panose="020F0502020204030204" pitchFamily="34" charset="0"/>
                <a:cs typeface="Calibri" panose="020F0502020204030204" pitchFamily="34" charset="0"/>
              </a:rPr>
              <a:t>te</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vullen</a:t>
            </a:r>
            <a:r>
              <a:rPr lang="en-GB" sz="1400" dirty="0">
                <a:latin typeface="Calibri" panose="020F0502020204030204" pitchFamily="34" charset="0"/>
                <a:cs typeface="Calibri" panose="020F0502020204030204" pitchFamily="34" charset="0"/>
              </a:rPr>
              <a:t> over </a:t>
            </a:r>
            <a:r>
              <a:rPr lang="en-GB" sz="1400" dirty="0" err="1">
                <a:latin typeface="Calibri" panose="020F0502020204030204" pitchFamily="34" charset="0"/>
                <a:cs typeface="Calibri" panose="020F0502020204030204" pitchFamily="34" charset="0"/>
              </a:rPr>
              <a:t>uw</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levenskwaliteit</a:t>
            </a:r>
            <a:r>
              <a:rPr lang="en-GB" sz="1400" dirty="0">
                <a:latin typeface="Calibri" panose="020F0502020204030204" pitchFamily="34" charset="0"/>
                <a:cs typeface="Calibri" panose="020F0502020204030204" pitchFamily="34" charset="0"/>
              </a:rPr>
              <a:t>. How many time will the subject need to do this ?”</a:t>
            </a:r>
          </a:p>
          <a:p>
            <a:r>
              <a:rPr lang="en-GB" sz="1400" dirty="0">
                <a:latin typeface="Calibri" panose="020F0502020204030204" pitchFamily="34" charset="0"/>
                <a:cs typeface="Calibri" panose="020F0502020204030204" pitchFamily="34" charset="0"/>
              </a:rPr>
              <a:t>5. “Les </a:t>
            </a:r>
            <a:r>
              <a:rPr lang="en-GB" sz="1400" dirty="0" err="1">
                <a:latin typeface="Calibri" panose="020F0502020204030204" pitchFamily="34" charset="0"/>
                <a:cs typeface="Calibri" panose="020F0502020204030204" pitchFamily="34" charset="0"/>
              </a:rPr>
              <a:t>recherches</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génétiques</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seront</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faites</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uniquement</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à</a:t>
            </a:r>
            <a:r>
              <a:rPr lang="en-GB" sz="1400" dirty="0">
                <a:latin typeface="Calibri" panose="020F0502020204030204" pitchFamily="34" charset="0"/>
                <a:cs typeface="Calibri" panose="020F0502020204030204" pitchFamily="34" charset="0"/>
              </a:rPr>
              <a:t> des fins </a:t>
            </a:r>
            <a:r>
              <a:rPr lang="en-GB" sz="1400" dirty="0" err="1">
                <a:latin typeface="Calibri" panose="020F0502020204030204" pitchFamily="34" charset="0"/>
                <a:cs typeface="Calibri" panose="020F0502020204030204" pitchFamily="34" charset="0"/>
              </a:rPr>
              <a:t>génétiques</a:t>
            </a:r>
            <a:r>
              <a:rPr lang="en-GB" sz="1400" dirty="0">
                <a:latin typeface="Calibri" panose="020F0502020204030204" pitchFamily="34" charset="0"/>
                <a:cs typeface="Calibri" panose="020F0502020204030204" pitchFamily="34" charset="0"/>
              </a:rPr>
              <a:t> This seems obvious. What is the exact message ? ”</a:t>
            </a:r>
          </a:p>
          <a:p>
            <a:endParaRPr lang="en-GB" sz="1200" dirty="0"/>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p>
          <a:p>
            <a:pPr marL="0" indent="0">
              <a:buNone/>
            </a:pPr>
            <a:r>
              <a:rPr lang="en-GB" sz="1200" b="1" dirty="0"/>
              <a:t>Template ICF - “Trial at a glance”</a:t>
            </a:r>
          </a:p>
        </p:txBody>
      </p:sp>
      <p:sp>
        <p:nvSpPr>
          <p:cNvPr id="4" name="Tijdelijke aanduiding voor dianummer 3">
            <a:extLst>
              <a:ext uri="{FF2B5EF4-FFF2-40B4-BE49-F238E27FC236}">
                <a16:creationId xmlns:a16="http://schemas.microsoft.com/office/drawing/2014/main" id="{4F971C8F-895F-6E5F-9EBC-8D8CB8710784}"/>
              </a:ext>
            </a:extLst>
          </p:cNvPr>
          <p:cNvSpPr>
            <a:spLocks noGrp="1"/>
          </p:cNvSpPr>
          <p:nvPr>
            <p:ph type="sldNum" sz="quarter" idx="12"/>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1958837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12466-0E4E-5A92-1320-D49DE0805FC7}"/>
              </a:ext>
            </a:extLst>
          </p:cNvPr>
          <p:cNvSpPr>
            <a:spLocks noGrp="1"/>
          </p:cNvSpPr>
          <p:nvPr>
            <p:ph type="title"/>
          </p:nvPr>
        </p:nvSpPr>
        <p:spPr/>
        <p:txBody>
          <a:bodyPr/>
          <a:lstStyle/>
          <a:p>
            <a:r>
              <a:rPr lang="en-GB" dirty="0"/>
              <a:t>Written information RFI examples of</a:t>
            </a:r>
            <a:br>
              <a:rPr lang="en-GB" dirty="0"/>
            </a:br>
            <a:r>
              <a:rPr lang="en-GB" dirty="0"/>
              <a:t> </a:t>
            </a:r>
            <a:r>
              <a:rPr lang="en-US" b="1" dirty="0"/>
              <a:t>Data processing information </a:t>
            </a:r>
            <a:endParaRPr lang="en-GB" dirty="0"/>
          </a:p>
        </p:txBody>
      </p:sp>
      <p:sp>
        <p:nvSpPr>
          <p:cNvPr id="3" name="Tijdelijke aanduiding voor inhoud 2">
            <a:extLst>
              <a:ext uri="{FF2B5EF4-FFF2-40B4-BE49-F238E27FC236}">
                <a16:creationId xmlns:a16="http://schemas.microsoft.com/office/drawing/2014/main" id="{694C079E-0B10-ABAD-756B-E60FECF5B9C2}"/>
              </a:ext>
            </a:extLst>
          </p:cNvPr>
          <p:cNvSpPr>
            <a:spLocks noGrp="1"/>
          </p:cNvSpPr>
          <p:nvPr>
            <p:ph idx="1"/>
          </p:nvPr>
        </p:nvSpPr>
        <p:spPr/>
        <p:txBody>
          <a:bodyPr>
            <a:normAutofit/>
          </a:bodyPr>
          <a:lstStyle/>
          <a:p>
            <a:pPr marL="0" indent="0">
              <a:buNone/>
            </a:pPr>
            <a:r>
              <a:rPr lang="en-GB" sz="2000" b="1" dirty="0"/>
              <a:t>1. “Regarding the transfer of data outside Europe, could you please indicate that the measures will be ‘equivalent to the ones required by the European regulation’ and not ‘appropriate’.”</a:t>
            </a:r>
          </a:p>
          <a:p>
            <a:pPr marL="0" indent="0">
              <a:buNone/>
            </a:pPr>
            <a:r>
              <a:rPr lang="en-GB" sz="2000" b="1" dirty="0"/>
              <a:t>2. Missing information: rights, </a:t>
            </a:r>
            <a:r>
              <a:rPr lang="en-GB" sz="2000" b="1" dirty="0" err="1"/>
              <a:t>dpo</a:t>
            </a:r>
            <a:r>
              <a:rPr lang="en-GB" sz="2000" b="1" dirty="0"/>
              <a:t>, GBA</a:t>
            </a:r>
          </a:p>
          <a:p>
            <a:pPr marL="0" indent="0">
              <a:buNone/>
            </a:pPr>
            <a:r>
              <a:rPr lang="en-GB" sz="2000" b="1" dirty="0"/>
              <a:t>3. DPO of the site, not sponsor</a:t>
            </a:r>
          </a:p>
          <a:p>
            <a:pPr marL="0" indent="0">
              <a:buNone/>
            </a:pPr>
            <a:endParaRPr lang="en-GB" sz="2000" b="1" dirty="0"/>
          </a:p>
          <a:p>
            <a:pPr marL="0" indent="0">
              <a:buNone/>
            </a:pPr>
            <a:endParaRPr lang="en-GB" sz="2000" b="1" dirty="0"/>
          </a:p>
          <a:p>
            <a:pPr marL="0" indent="0">
              <a:buNone/>
            </a:pPr>
            <a:endParaRPr lang="en-GB" sz="2000" b="1" dirty="0"/>
          </a:p>
          <a:p>
            <a:pPr marL="0" indent="0">
              <a:buNone/>
            </a:pPr>
            <a:endParaRPr lang="en-GB" sz="2000" b="1" dirty="0"/>
          </a:p>
        </p:txBody>
      </p:sp>
      <p:sp>
        <p:nvSpPr>
          <p:cNvPr id="4" name="Tijdelijke aanduiding voor dianummer 3">
            <a:extLst>
              <a:ext uri="{FF2B5EF4-FFF2-40B4-BE49-F238E27FC236}">
                <a16:creationId xmlns:a16="http://schemas.microsoft.com/office/drawing/2014/main" id="{4F971C8F-895F-6E5F-9EBC-8D8CB8710784}"/>
              </a:ext>
            </a:extLst>
          </p:cNvPr>
          <p:cNvSpPr>
            <a:spLocks noGrp="1"/>
          </p:cNvSpPr>
          <p:nvPr>
            <p:ph type="sldNum" sz="quarter" idx="12"/>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1561776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12466-0E4E-5A92-1320-D49DE0805FC7}"/>
              </a:ext>
            </a:extLst>
          </p:cNvPr>
          <p:cNvSpPr>
            <a:spLocks noGrp="1"/>
          </p:cNvSpPr>
          <p:nvPr>
            <p:ph type="title"/>
          </p:nvPr>
        </p:nvSpPr>
        <p:spPr/>
        <p:txBody>
          <a:bodyPr>
            <a:normAutofit fontScale="90000"/>
          </a:bodyPr>
          <a:lstStyle/>
          <a:p>
            <a:r>
              <a:rPr lang="en-GB" dirty="0"/>
              <a:t>Written information RFI examples of </a:t>
            </a:r>
            <a:br>
              <a:rPr lang="en-GB" dirty="0"/>
            </a:br>
            <a:r>
              <a:rPr lang="en-US" sz="3600" b="1" dirty="0"/>
              <a:t>Information about the trial, risks… (consistency with protocol)</a:t>
            </a:r>
            <a:endParaRPr lang="en-GB" dirty="0"/>
          </a:p>
        </p:txBody>
      </p:sp>
      <p:sp>
        <p:nvSpPr>
          <p:cNvPr id="3" name="Tijdelijke aanduiding voor inhoud 2">
            <a:extLst>
              <a:ext uri="{FF2B5EF4-FFF2-40B4-BE49-F238E27FC236}">
                <a16:creationId xmlns:a16="http://schemas.microsoft.com/office/drawing/2014/main" id="{694C079E-0B10-ABAD-756B-E60FECF5B9C2}"/>
              </a:ext>
            </a:extLst>
          </p:cNvPr>
          <p:cNvSpPr>
            <a:spLocks noGrp="1"/>
          </p:cNvSpPr>
          <p:nvPr>
            <p:ph idx="1"/>
          </p:nvPr>
        </p:nvSpPr>
        <p:spPr/>
        <p:txBody>
          <a:bodyPr>
            <a:normAutofit fontScale="55000" lnSpcReduction="20000"/>
          </a:bodyPr>
          <a:lstStyle/>
          <a:p>
            <a:r>
              <a:rPr lang="nl-BE" sz="3500" b="0" i="0" u="none" strike="noStrike" dirty="0">
                <a:solidFill>
                  <a:schemeClr val="tx1"/>
                </a:solidFill>
                <a:effectLst/>
                <a:latin typeface="Calibri" panose="020F0502020204030204" pitchFamily="34" charset="0"/>
                <a:cs typeface="Calibri" panose="020F0502020204030204" pitchFamily="34" charset="0"/>
              </a:rPr>
              <a:t>1. “It would be useful to indicate the frequency of occurrence of this type of side effect rather than a vague indication such as "certains patients". Idem for section «faible numération sanguine » (30% :peripheral neuropathy –see above also-; 80% : hematological malignancy)."</a:t>
            </a:r>
          </a:p>
          <a:p>
            <a:r>
              <a:rPr lang="nl-BE" sz="3500" b="0" i="0" u="none" strike="noStrike" dirty="0">
                <a:solidFill>
                  <a:schemeClr val="tx1"/>
                </a:solidFill>
                <a:effectLst/>
                <a:latin typeface="Calibri" panose="020F0502020204030204" pitchFamily="34" charset="0"/>
                <a:cs typeface="Calibri" panose="020F0502020204030204" pitchFamily="34" charset="0"/>
              </a:rPr>
              <a:t>2.  « effets secondaires fréquents (pouvant toucher plus de 1 personne sur 10): The frequency is the same as that used for « very frequent side effects » (1 in 10 people). For frequent side effects, it is more likely to be « more than 1 in 100 patients but less than 1 in 10 patients ». Please correct it.</a:t>
            </a:r>
            <a:r>
              <a:rPr lang="nl-BE" sz="3500" dirty="0">
                <a:solidFill>
                  <a:schemeClr val="tx1"/>
                </a:solidFill>
                <a:latin typeface="Calibri" panose="020F0502020204030204" pitchFamily="34" charset="0"/>
                <a:cs typeface="Calibri" panose="020F0502020204030204" pitchFamily="34" charset="0"/>
              </a:rPr>
              <a:t> </a:t>
            </a:r>
          </a:p>
          <a:p>
            <a:r>
              <a:rPr lang="nl-BE" sz="3500" dirty="0">
                <a:solidFill>
                  <a:schemeClr val="tx1"/>
                </a:solidFill>
                <a:latin typeface="Calibri" panose="020F0502020204030204" pitchFamily="34" charset="0"/>
                <a:cs typeface="Calibri" panose="020F0502020204030204" pitchFamily="34" charset="0"/>
              </a:rPr>
              <a:t>3. “</a:t>
            </a:r>
            <a:r>
              <a:rPr lang="nl-BE" sz="3500" b="0" i="0" u="none" strike="noStrike" dirty="0">
                <a:solidFill>
                  <a:schemeClr val="tx1"/>
                </a:solidFill>
                <a:effectLst/>
                <a:latin typeface="Calibri" panose="020F0502020204030204" pitchFamily="34" charset="0"/>
                <a:cs typeface="Calibri" panose="020F0502020204030204" pitchFamily="34" charset="0"/>
              </a:rPr>
              <a:t>side effects are pooled, we think it would be more informative to split them according to the considered regimen and to specify the frequency of occurrence."</a:t>
            </a:r>
            <a:endParaRPr lang="nl-BE" sz="3500" dirty="0">
              <a:solidFill>
                <a:schemeClr val="tx1"/>
              </a:solidFill>
              <a:latin typeface="Calibri" panose="020F0502020204030204" pitchFamily="34" charset="0"/>
              <a:cs typeface="Calibri" panose="020F0502020204030204" pitchFamily="34" charset="0"/>
            </a:endParaRPr>
          </a:p>
          <a:p>
            <a:pPr marL="0" indent="0">
              <a:buNone/>
            </a:pPr>
            <a:endParaRPr lang="en-GB" sz="2000" b="1" dirty="0"/>
          </a:p>
          <a:p>
            <a:pPr marL="0" indent="0">
              <a:buNone/>
            </a:pPr>
            <a:r>
              <a:rPr lang="en-GB" sz="2000" b="1" dirty="0"/>
              <a:t>Template ICF - “Trial at a glance”</a:t>
            </a:r>
          </a:p>
        </p:txBody>
      </p:sp>
      <p:sp>
        <p:nvSpPr>
          <p:cNvPr id="4" name="Tijdelijke aanduiding voor dianummer 3">
            <a:extLst>
              <a:ext uri="{FF2B5EF4-FFF2-40B4-BE49-F238E27FC236}">
                <a16:creationId xmlns:a16="http://schemas.microsoft.com/office/drawing/2014/main" id="{4F971C8F-895F-6E5F-9EBC-8D8CB8710784}"/>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3388025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12466-0E4E-5A92-1320-D49DE0805FC7}"/>
              </a:ext>
            </a:extLst>
          </p:cNvPr>
          <p:cNvSpPr>
            <a:spLocks noGrp="1"/>
          </p:cNvSpPr>
          <p:nvPr>
            <p:ph type="title"/>
          </p:nvPr>
        </p:nvSpPr>
        <p:spPr>
          <a:xfrm>
            <a:off x="1097279" y="170121"/>
            <a:ext cx="10843083" cy="1690577"/>
          </a:xfrm>
        </p:spPr>
        <p:txBody>
          <a:bodyPr>
            <a:normAutofit fontScale="90000"/>
          </a:bodyPr>
          <a:lstStyle/>
          <a:p>
            <a:r>
              <a:rPr lang="en-GB" dirty="0"/>
              <a:t>Written information RFI examples of </a:t>
            </a:r>
            <a:br>
              <a:rPr lang="en-GB" dirty="0"/>
            </a:br>
            <a:r>
              <a:rPr lang="en-US" b="1" dirty="0"/>
              <a:t>What is the compensation, what will be paid by the sponsor, standard of care vs  specific to the trial</a:t>
            </a:r>
            <a:r>
              <a:rPr lang="en-US" dirty="0"/>
              <a:t> ?</a:t>
            </a:r>
            <a:endParaRPr lang="en-GB" dirty="0"/>
          </a:p>
        </p:txBody>
      </p:sp>
      <p:sp>
        <p:nvSpPr>
          <p:cNvPr id="3" name="Tijdelijke aanduiding voor inhoud 2">
            <a:extLst>
              <a:ext uri="{FF2B5EF4-FFF2-40B4-BE49-F238E27FC236}">
                <a16:creationId xmlns:a16="http://schemas.microsoft.com/office/drawing/2014/main" id="{694C079E-0B10-ABAD-756B-E60FECF5B9C2}"/>
              </a:ext>
            </a:extLst>
          </p:cNvPr>
          <p:cNvSpPr>
            <a:spLocks noGrp="1"/>
          </p:cNvSpPr>
          <p:nvPr>
            <p:ph idx="1"/>
          </p:nvPr>
        </p:nvSpPr>
        <p:spPr>
          <a:xfrm>
            <a:off x="1171708" y="2129467"/>
            <a:ext cx="10058400" cy="3760891"/>
          </a:xfrm>
        </p:spPr>
        <p:txBody>
          <a:bodyPr>
            <a:normAutofit/>
          </a:bodyPr>
          <a:lstStyle/>
          <a:p>
            <a:pPr marL="0" indent="0">
              <a:buNone/>
            </a:pPr>
            <a:r>
              <a:rPr lang="nl-BE" sz="1400" dirty="0">
                <a:solidFill>
                  <a:schemeClr val="tx1"/>
                </a:solidFill>
                <a:latin typeface="Calibri" panose="020F0502020204030204" pitchFamily="34" charset="0"/>
                <a:cs typeface="Calibri" panose="020F0502020204030204" pitchFamily="34" charset="0"/>
              </a:rPr>
              <a:t> 1.  „redelijke bijkomende vervoerskosten” is not accepted, be more precise.</a:t>
            </a:r>
          </a:p>
          <a:p>
            <a:pPr marL="0" indent="0">
              <a:buNone/>
            </a:pPr>
            <a:r>
              <a:rPr lang="nl-BE" sz="1400" dirty="0">
                <a:solidFill>
                  <a:schemeClr val="tx1"/>
                </a:solidFill>
                <a:latin typeface="Calibri" panose="020F0502020204030204" pitchFamily="34" charset="0"/>
                <a:cs typeface="Calibri" panose="020F0502020204030204" pitchFamily="34" charset="0"/>
              </a:rPr>
              <a:t>2. “Patient are paid € 100 per study visit + € 35 for transportation costs. This is not mentioned in the ICF but can be retrieved from the financial arrangement. This is unacceptable.”</a:t>
            </a:r>
          </a:p>
          <a:p>
            <a:pPr marL="0" indent="0">
              <a:buNone/>
            </a:pPr>
            <a:r>
              <a:rPr lang="en-GB" sz="1400" dirty="0">
                <a:solidFill>
                  <a:schemeClr val="tx1"/>
                </a:solidFill>
                <a:latin typeface="Calibri" panose="020F0502020204030204" pitchFamily="34" charset="0"/>
                <a:cs typeface="Calibri" panose="020F0502020204030204" pitchFamily="34" charset="0"/>
              </a:rPr>
              <a:t>3. “U </a:t>
            </a:r>
            <a:r>
              <a:rPr lang="en-GB" sz="1400" dirty="0" err="1">
                <a:solidFill>
                  <a:schemeClr val="tx1"/>
                </a:solidFill>
                <a:latin typeface="Calibri" panose="020F0502020204030204" pitchFamily="34" charset="0"/>
                <a:cs typeface="Calibri" panose="020F0502020204030204" pitchFamily="34" charset="0"/>
              </a:rPr>
              <a:t>krijgt</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een</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vergoeding</a:t>
            </a:r>
            <a:r>
              <a:rPr lang="en-GB" sz="1400" dirty="0">
                <a:solidFill>
                  <a:schemeClr val="tx1"/>
                </a:solidFill>
                <a:latin typeface="Calibri" panose="020F0502020204030204" pitchFamily="34" charset="0"/>
                <a:cs typeface="Calibri" panose="020F0502020204030204" pitchFamily="34" charset="0"/>
              </a:rPr>
              <a:t> tot € 100 per </a:t>
            </a:r>
            <a:r>
              <a:rPr lang="en-GB" sz="1400" dirty="0" err="1">
                <a:solidFill>
                  <a:schemeClr val="tx1"/>
                </a:solidFill>
                <a:latin typeface="Calibri" panose="020F0502020204030204" pitchFamily="34" charset="0"/>
                <a:cs typeface="Calibri" panose="020F0502020204030204" pitchFamily="34" charset="0"/>
              </a:rPr>
              <a:t>studiebezoek</a:t>
            </a:r>
            <a:r>
              <a:rPr lang="en-GB" sz="1400" dirty="0">
                <a:solidFill>
                  <a:schemeClr val="tx1"/>
                </a:solidFill>
                <a:latin typeface="Calibri" panose="020F0502020204030204" pitchFamily="34" charset="0"/>
                <a:cs typeface="Calibri" panose="020F0502020204030204" pitchFamily="34" charset="0"/>
              </a:rPr>
              <a:t>. Boven op </a:t>
            </a:r>
            <a:r>
              <a:rPr lang="en-GB" sz="1400" dirty="0" err="1">
                <a:solidFill>
                  <a:schemeClr val="tx1"/>
                </a:solidFill>
                <a:latin typeface="Calibri" panose="020F0502020204030204" pitchFamily="34" charset="0"/>
                <a:cs typeface="Calibri" panose="020F0502020204030204" pitchFamily="34" charset="0"/>
              </a:rPr>
              <a:t>deze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vergoeding</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voor</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studiebezoeken</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krijgt</a:t>
            </a:r>
            <a:r>
              <a:rPr lang="en-GB" sz="1400" dirty="0">
                <a:solidFill>
                  <a:schemeClr val="tx1"/>
                </a:solidFill>
                <a:latin typeface="Calibri" panose="020F0502020204030204" pitchFamily="34" charset="0"/>
                <a:cs typeface="Calibri" panose="020F0502020204030204" pitchFamily="34" charset="0"/>
              </a:rPr>
              <a:t> u </a:t>
            </a:r>
            <a:r>
              <a:rPr lang="en-GB" sz="1400" dirty="0" err="1">
                <a:solidFill>
                  <a:schemeClr val="tx1"/>
                </a:solidFill>
                <a:latin typeface="Calibri" panose="020F0502020204030204" pitchFamily="34" charset="0"/>
                <a:cs typeface="Calibri" panose="020F0502020204030204" pitchFamily="34" charset="0"/>
              </a:rPr>
              <a:t>een</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aanvullende</a:t>
            </a:r>
            <a:r>
              <a:rPr lang="en-GB" sz="1400" dirty="0">
                <a:solidFill>
                  <a:schemeClr val="tx1"/>
                </a:solidFill>
                <a:latin typeface="Calibri" panose="020F0502020204030204" pitchFamily="34" charset="0"/>
                <a:cs typeface="Calibri" panose="020F0502020204030204" pitchFamily="34" charset="0"/>
              </a:rPr>
              <a:t> </a:t>
            </a:r>
            <a:r>
              <a:rPr lang="en-GB" sz="1400" dirty="0" err="1">
                <a:solidFill>
                  <a:schemeClr val="tx1"/>
                </a:solidFill>
                <a:latin typeface="Calibri" panose="020F0502020204030204" pitchFamily="34" charset="0"/>
                <a:cs typeface="Calibri" panose="020F0502020204030204" pitchFamily="34" charset="0"/>
              </a:rPr>
              <a:t>verplaatsingsvergoeding</a:t>
            </a:r>
            <a:r>
              <a:rPr lang="en-GB" sz="1400" dirty="0">
                <a:solidFill>
                  <a:schemeClr val="tx1"/>
                </a:solidFill>
                <a:latin typeface="Calibri" panose="020F0502020204030204" pitchFamily="34" charset="0"/>
                <a:cs typeface="Calibri" panose="020F0502020204030204" pitchFamily="34" charset="0"/>
              </a:rPr>
              <a:t> van € 35 per </a:t>
            </a:r>
            <a:r>
              <a:rPr lang="en-GB" sz="1400" dirty="0" err="1">
                <a:solidFill>
                  <a:schemeClr val="tx1"/>
                </a:solidFill>
                <a:latin typeface="Calibri" panose="020F0502020204030204" pitchFamily="34" charset="0"/>
                <a:cs typeface="Calibri" panose="020F0502020204030204" pitchFamily="34" charset="0"/>
              </a:rPr>
              <a:t>bezoek</a:t>
            </a:r>
            <a:r>
              <a:rPr lang="en-GB" sz="1400" dirty="0">
                <a:solidFill>
                  <a:schemeClr val="tx1"/>
                </a:solidFill>
                <a:latin typeface="Calibri" panose="020F0502020204030204" pitchFamily="34" charset="0"/>
                <a:cs typeface="Calibri" panose="020F0502020204030204" pitchFamily="34" charset="0"/>
              </a:rPr>
              <a:t>.’ Does this reimbursement of up to 100 euro only include the expenses or is the patient paid a standard amount? We cannot allow the patient to be financially influenced to participate in the clinical trial.”</a:t>
            </a:r>
          </a:p>
          <a:p>
            <a:pPr marL="0" indent="0">
              <a:buNone/>
            </a:pPr>
            <a:r>
              <a:rPr lang="en-GB" sz="1400" dirty="0">
                <a:solidFill>
                  <a:schemeClr val="tx1"/>
                </a:solidFill>
                <a:latin typeface="Calibri" panose="020F0502020204030204" pitchFamily="34" charset="0"/>
                <a:cs typeface="Calibri" panose="020F0502020204030204" pitchFamily="34" charset="0"/>
              </a:rPr>
              <a:t>4. “The EC has major concerns regarding what is indicated as not study-specific in the table. The EC has consulted a external aspect on this matter. A follow-up of 2 years with a 3-monthly scan is not to be considered as standard care. Please adapt this table to more realistic norms.”</a:t>
            </a:r>
          </a:p>
          <a:p>
            <a:pPr marL="0" indent="0">
              <a:buNone/>
            </a:pPr>
            <a:r>
              <a:rPr lang="en-GB" sz="1400" dirty="0">
                <a:solidFill>
                  <a:schemeClr val="tx1"/>
                </a:solidFill>
                <a:latin typeface="Calibri" panose="020F0502020204030204" pitchFamily="34" charset="0"/>
                <a:cs typeface="Calibri" panose="020F0502020204030204" pitchFamily="34" charset="0"/>
              </a:rPr>
              <a:t>5. “Is any compensation for subjects foreseen for study-specific visits (e.g., transportation, parking)? Please add more information on this point”</a:t>
            </a:r>
          </a:p>
          <a:p>
            <a:pPr marL="0" indent="0">
              <a:buNone/>
            </a:pPr>
            <a:endParaRPr lang="en-GB" sz="1400" dirty="0">
              <a:solidFill>
                <a:schemeClr val="tx1"/>
              </a:solidFill>
              <a:latin typeface="Calibri" panose="020F0502020204030204" pitchFamily="34" charset="0"/>
              <a:cs typeface="Calibri" panose="020F0502020204030204" pitchFamily="34" charset="0"/>
            </a:endParaRPr>
          </a:p>
          <a:p>
            <a:pPr marL="0" indent="0">
              <a:buNone/>
            </a:pPr>
            <a:endParaRPr lang="en-GB" sz="1400" b="1" dirty="0"/>
          </a:p>
        </p:txBody>
      </p:sp>
      <p:sp>
        <p:nvSpPr>
          <p:cNvPr id="4" name="Tijdelijke aanduiding voor dianummer 3">
            <a:extLst>
              <a:ext uri="{FF2B5EF4-FFF2-40B4-BE49-F238E27FC236}">
                <a16:creationId xmlns:a16="http://schemas.microsoft.com/office/drawing/2014/main" id="{4F971C8F-895F-6E5F-9EBC-8D8CB8710784}"/>
              </a:ext>
            </a:extLst>
          </p:cNvPr>
          <p:cNvSpPr>
            <a:spLocks noGrp="1"/>
          </p:cNvSpPr>
          <p:nvPr>
            <p:ph type="sldNum" sz="quarter" idx="12"/>
          </p:nvPr>
        </p:nvSpPr>
        <p:spPr/>
        <p:txBody>
          <a:bodyPr/>
          <a:lstStyle/>
          <a:p>
            <a:fld id="{3A98EE3D-8CD1-4C3F-BD1C-C98C9596463C}" type="slidenum">
              <a:rPr lang="en-US" smtClean="0"/>
              <a:t>40</a:t>
            </a:fld>
            <a:endParaRPr lang="en-US" dirty="0"/>
          </a:p>
        </p:txBody>
      </p:sp>
    </p:spTree>
    <p:extLst>
      <p:ext uri="{BB962C8B-B14F-4D97-AF65-F5344CB8AC3E}">
        <p14:creationId xmlns:p14="http://schemas.microsoft.com/office/powerpoint/2010/main" val="206993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03F95-3F4F-D96C-A440-48EFA3F2251F}"/>
              </a:ext>
            </a:extLst>
          </p:cNvPr>
          <p:cNvSpPr>
            <a:spLocks noGrp="1"/>
          </p:cNvSpPr>
          <p:nvPr>
            <p:ph type="title"/>
          </p:nvPr>
        </p:nvSpPr>
        <p:spPr/>
        <p:txBody>
          <a:bodyPr/>
          <a:lstStyle/>
          <a:p>
            <a:r>
              <a:rPr lang="en-GB" dirty="0"/>
              <a:t>How?</a:t>
            </a:r>
          </a:p>
        </p:txBody>
      </p:sp>
      <p:sp>
        <p:nvSpPr>
          <p:cNvPr id="3" name="Tijdelijke aanduiding voor inhoud 2">
            <a:extLst>
              <a:ext uri="{FF2B5EF4-FFF2-40B4-BE49-F238E27FC236}">
                <a16:creationId xmlns:a16="http://schemas.microsoft.com/office/drawing/2014/main" id="{33F60455-B726-ECDA-146F-7234F57B7D70}"/>
              </a:ext>
            </a:extLst>
          </p:cNvPr>
          <p:cNvSpPr>
            <a:spLocks noGrp="1"/>
          </p:cNvSpPr>
          <p:nvPr>
            <p:ph idx="1"/>
          </p:nvPr>
        </p:nvSpPr>
        <p:spPr/>
        <p:txBody>
          <a:bodyPr/>
          <a:lstStyle/>
          <a:p>
            <a:pPr>
              <a:buFont typeface="Arial" panose="020B0604020202020204" pitchFamily="34" charset="0"/>
              <a:buChar char="•"/>
            </a:pPr>
            <a:r>
              <a:rPr lang="en-GB" dirty="0"/>
              <a:t>Review of the relevant legislation: Legislation founding the REC in Belgium 1994, Law experiments 2004, Law on the use of human tissues 2008, CTR + Belgian framework, MDR + Belgian framework, GDPR + Belgian framework, IVDR + Belgian framework</a:t>
            </a:r>
          </a:p>
          <a:p>
            <a:pPr>
              <a:buFont typeface="Arial" panose="020B0604020202020204" pitchFamily="34" charset="0"/>
              <a:buChar char="•"/>
            </a:pPr>
            <a:r>
              <a:rPr lang="en-GB" dirty="0"/>
              <a:t>Literature review on ‘ethics principles’ in ethics review in (bio)medical research, the influence of legislation on (bio)medical research</a:t>
            </a:r>
          </a:p>
          <a:p>
            <a:pPr>
              <a:buFont typeface="Arial" panose="020B0604020202020204" pitchFamily="34" charset="0"/>
              <a:buChar char="•"/>
            </a:pPr>
            <a:r>
              <a:rPr lang="en-GB" dirty="0"/>
              <a:t>Questionnaire to other member states on their review process</a:t>
            </a:r>
          </a:p>
          <a:p>
            <a:pPr>
              <a:buFont typeface="Arial" panose="020B0604020202020204" pitchFamily="34" charset="0"/>
              <a:buChar char="•"/>
            </a:pPr>
            <a:r>
              <a:rPr lang="en-GB" dirty="0">
                <a:highlight>
                  <a:srgbClr val="FFFF00"/>
                </a:highlight>
              </a:rPr>
              <a:t>Review of all pilot RFI’s by independent REC</a:t>
            </a:r>
          </a:p>
          <a:p>
            <a:pPr>
              <a:buFont typeface="Arial" panose="020B0604020202020204" pitchFamily="34" charset="0"/>
              <a:buChar char="•"/>
            </a:pPr>
            <a:r>
              <a:rPr lang="en-GB" dirty="0">
                <a:highlight>
                  <a:srgbClr val="FFFF00"/>
                </a:highlight>
              </a:rPr>
              <a:t>Review of the first year MDR REC review RFI’s</a:t>
            </a:r>
          </a:p>
          <a:p>
            <a:pPr marL="0" indent="0">
              <a:buNone/>
            </a:pPr>
            <a:endParaRPr lang="en-GB" dirty="0"/>
          </a:p>
        </p:txBody>
      </p:sp>
      <p:sp>
        <p:nvSpPr>
          <p:cNvPr id="4" name="Tijdelijke aanduiding voor dianummer 3">
            <a:extLst>
              <a:ext uri="{FF2B5EF4-FFF2-40B4-BE49-F238E27FC236}">
                <a16:creationId xmlns:a16="http://schemas.microsoft.com/office/drawing/2014/main" id="{D552B840-C422-706B-5DA5-5E25BC66DACC}"/>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385211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5BBAE-D066-B940-BB2A-6A81FD6154E6}"/>
              </a:ext>
            </a:extLst>
          </p:cNvPr>
          <p:cNvSpPr>
            <a:spLocks noGrp="1"/>
          </p:cNvSpPr>
          <p:nvPr>
            <p:ph type="ctrTitle"/>
          </p:nvPr>
        </p:nvSpPr>
        <p:spPr/>
        <p:txBody>
          <a:bodyPr/>
          <a:lstStyle/>
          <a:p>
            <a:r>
              <a:rPr lang="en-GB" dirty="0"/>
              <a:t>First conclusions</a:t>
            </a:r>
          </a:p>
        </p:txBody>
      </p:sp>
      <p:sp>
        <p:nvSpPr>
          <p:cNvPr id="3" name="Ondertitel 2">
            <a:extLst>
              <a:ext uri="{FF2B5EF4-FFF2-40B4-BE49-F238E27FC236}">
                <a16:creationId xmlns:a16="http://schemas.microsoft.com/office/drawing/2014/main" id="{EB1401A7-3028-2C31-AAA9-9FDE743D3208}"/>
              </a:ext>
            </a:extLst>
          </p:cNvPr>
          <p:cNvSpPr>
            <a:spLocks noGrp="1"/>
          </p:cNvSpPr>
          <p:nvPr>
            <p:ph type="subTitle" idx="1"/>
          </p:nvPr>
        </p:nvSpPr>
        <p:spPr/>
        <p:txBody>
          <a:bodyPr/>
          <a:lstStyle/>
          <a:p>
            <a:r>
              <a:rPr lang="en-GB" dirty="0"/>
              <a:t>Harmonisation</a:t>
            </a:r>
          </a:p>
        </p:txBody>
      </p:sp>
    </p:spTree>
    <p:extLst>
      <p:ext uri="{BB962C8B-B14F-4D97-AF65-F5344CB8AC3E}">
        <p14:creationId xmlns:p14="http://schemas.microsoft.com/office/powerpoint/2010/main" val="1336255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A2A52-4FA2-6E9F-FEB2-2E029F5FC9D3}"/>
              </a:ext>
            </a:extLst>
          </p:cNvPr>
          <p:cNvSpPr>
            <a:spLocks noGrp="1"/>
          </p:cNvSpPr>
          <p:nvPr>
            <p:ph type="title"/>
          </p:nvPr>
        </p:nvSpPr>
        <p:spPr/>
        <p:txBody>
          <a:bodyPr/>
          <a:lstStyle/>
          <a:p>
            <a:r>
              <a:rPr lang="en-GB" dirty="0"/>
              <a:t>First conclusions for the EC review improvement</a:t>
            </a:r>
          </a:p>
        </p:txBody>
      </p:sp>
      <p:sp>
        <p:nvSpPr>
          <p:cNvPr id="3" name="Tijdelijke aanduiding voor inhoud 2">
            <a:extLst>
              <a:ext uri="{FF2B5EF4-FFF2-40B4-BE49-F238E27FC236}">
                <a16:creationId xmlns:a16="http://schemas.microsoft.com/office/drawing/2014/main" id="{C3640532-D7A2-9359-351B-7795A9522DB4}"/>
              </a:ext>
            </a:extLst>
          </p:cNvPr>
          <p:cNvSpPr>
            <a:spLocks noGrp="1"/>
          </p:cNvSpPr>
          <p:nvPr>
            <p:ph idx="1"/>
          </p:nvPr>
        </p:nvSpPr>
        <p:spPr>
          <a:xfrm>
            <a:off x="1141937" y="2076303"/>
            <a:ext cx="10058400" cy="3760891"/>
          </a:xfrm>
        </p:spPr>
        <p:txBody>
          <a:bodyPr>
            <a:normAutofit/>
          </a:bodyPr>
          <a:lstStyle/>
          <a:p>
            <a:pPr marL="0" indent="0">
              <a:buNone/>
            </a:pPr>
            <a:r>
              <a:rPr lang="en-GB" dirty="0"/>
              <a:t>Financed professional BAREC or/and CT-college takes lead in harmonising</a:t>
            </a:r>
          </a:p>
          <a:p>
            <a:pPr marL="0" indent="0">
              <a:buNone/>
            </a:pPr>
            <a:r>
              <a:rPr lang="en-GB" dirty="0"/>
              <a:t>Suggestions for harmonisation:</a:t>
            </a:r>
          </a:p>
          <a:p>
            <a:pPr>
              <a:buFont typeface="Wingdings" pitchFamily="2" charset="2"/>
              <a:buChar char="Ø"/>
            </a:pPr>
            <a:r>
              <a:rPr lang="en-GB" dirty="0">
                <a:solidFill>
                  <a:srgbClr val="FF0000"/>
                </a:solidFill>
              </a:rPr>
              <a:t>Trial at a glance made mandatory with guiding questions</a:t>
            </a:r>
          </a:p>
          <a:p>
            <a:pPr>
              <a:buFont typeface="Wingdings" pitchFamily="2" charset="2"/>
              <a:buChar char="Ø"/>
            </a:pPr>
            <a:r>
              <a:rPr lang="en-GB" dirty="0">
                <a:solidFill>
                  <a:srgbClr val="FF0000"/>
                </a:solidFill>
              </a:rPr>
              <a:t>Mandatory</a:t>
            </a:r>
            <a:r>
              <a:rPr lang="en-GB" dirty="0"/>
              <a:t>/repetitive training for members of ECs and coordination staff? </a:t>
            </a:r>
          </a:p>
          <a:p>
            <a:pPr>
              <a:buFont typeface="Wingdings" pitchFamily="2" charset="2"/>
              <a:buChar char="Ø"/>
            </a:pPr>
            <a:r>
              <a:rPr lang="en-GB" dirty="0"/>
              <a:t>More symposia?</a:t>
            </a:r>
          </a:p>
          <a:p>
            <a:pPr>
              <a:buFont typeface="Wingdings" pitchFamily="2" charset="2"/>
              <a:buChar char="Ø"/>
            </a:pPr>
            <a:r>
              <a:rPr lang="en-GB" dirty="0">
                <a:solidFill>
                  <a:srgbClr val="FF0000"/>
                </a:solidFill>
              </a:rPr>
              <a:t>Mandatory </a:t>
            </a:r>
            <a:r>
              <a:rPr lang="en-GB" dirty="0"/>
              <a:t>templates ICF/Assent</a:t>
            </a:r>
          </a:p>
          <a:p>
            <a:pPr marL="0" indent="0">
              <a:buNone/>
            </a:pPr>
            <a:r>
              <a:rPr lang="en-GB" dirty="0"/>
              <a:t>Will CTIS influence the considerations?</a:t>
            </a:r>
          </a:p>
        </p:txBody>
      </p:sp>
      <p:sp>
        <p:nvSpPr>
          <p:cNvPr id="4" name="Tijdelijke aanduiding voor dianummer 3">
            <a:extLst>
              <a:ext uri="{FF2B5EF4-FFF2-40B4-BE49-F238E27FC236}">
                <a16:creationId xmlns:a16="http://schemas.microsoft.com/office/drawing/2014/main" id="{8DB9E0CB-9287-F1DB-79C4-801016FA79F3}"/>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1638765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A2A52-4FA2-6E9F-FEB2-2E029F5FC9D3}"/>
              </a:ext>
            </a:extLst>
          </p:cNvPr>
          <p:cNvSpPr>
            <a:spLocks noGrp="1"/>
          </p:cNvSpPr>
          <p:nvPr>
            <p:ph type="title"/>
          </p:nvPr>
        </p:nvSpPr>
        <p:spPr/>
        <p:txBody>
          <a:bodyPr/>
          <a:lstStyle/>
          <a:p>
            <a:r>
              <a:rPr lang="en-GB" dirty="0"/>
              <a:t>First </a:t>
            </a:r>
            <a:r>
              <a:rPr lang="en-GB"/>
              <a:t>conclusions for </a:t>
            </a:r>
            <a:r>
              <a:rPr lang="en-GB" dirty="0"/>
              <a:t>sponsors</a:t>
            </a:r>
          </a:p>
        </p:txBody>
      </p:sp>
      <p:sp>
        <p:nvSpPr>
          <p:cNvPr id="3" name="Tijdelijke aanduiding voor inhoud 2">
            <a:extLst>
              <a:ext uri="{FF2B5EF4-FFF2-40B4-BE49-F238E27FC236}">
                <a16:creationId xmlns:a16="http://schemas.microsoft.com/office/drawing/2014/main" id="{C3640532-D7A2-9359-351B-7795A9522DB4}"/>
              </a:ext>
            </a:extLst>
          </p:cNvPr>
          <p:cNvSpPr>
            <a:spLocks noGrp="1"/>
          </p:cNvSpPr>
          <p:nvPr>
            <p:ph idx="1"/>
          </p:nvPr>
        </p:nvSpPr>
        <p:spPr/>
        <p:txBody>
          <a:bodyPr>
            <a:normAutofit/>
          </a:bodyPr>
          <a:lstStyle/>
          <a:p>
            <a:pPr>
              <a:buFont typeface="Wingdings" pitchFamily="2" charset="2"/>
              <a:buChar char="Ø"/>
            </a:pPr>
            <a:r>
              <a:rPr lang="en-GB" sz="1800" dirty="0"/>
              <a:t>Are sponsors sloppy?</a:t>
            </a:r>
          </a:p>
          <a:p>
            <a:pPr>
              <a:buFont typeface="Wingdings" pitchFamily="2" charset="2"/>
              <a:buChar char="Ø"/>
            </a:pPr>
            <a:r>
              <a:rPr lang="en-GB" sz="1800" dirty="0"/>
              <a:t>Do sponsors count on the first review of the EC  to finetune their documents, for instance a language check? </a:t>
            </a:r>
          </a:p>
          <a:p>
            <a:pPr marL="0" indent="0">
              <a:buNone/>
            </a:pPr>
            <a:r>
              <a:rPr lang="en-GB" sz="1800" b="1" u="sng" dirty="0">
                <a:solidFill>
                  <a:srgbClr val="FF0000"/>
                </a:solidFill>
              </a:rPr>
              <a:t>! 1 RFI round !  </a:t>
            </a:r>
          </a:p>
          <a:p>
            <a:pPr marL="0" indent="0">
              <a:buNone/>
            </a:pPr>
            <a:r>
              <a:rPr lang="en-GB" sz="1800" dirty="0"/>
              <a:t>Evolution in number of remarks? </a:t>
            </a:r>
          </a:p>
          <a:p>
            <a:pPr marL="0" indent="0">
              <a:buNone/>
            </a:pPr>
            <a:r>
              <a:rPr lang="en-GB" sz="1800" dirty="0"/>
              <a:t>Noticeable evolution for remarks in ICF template use  (pilot)</a:t>
            </a:r>
            <a:endParaRPr lang="en-GB" dirty="0"/>
          </a:p>
        </p:txBody>
      </p:sp>
      <p:sp>
        <p:nvSpPr>
          <p:cNvPr id="4" name="Tijdelijke aanduiding voor dianummer 3">
            <a:extLst>
              <a:ext uri="{FF2B5EF4-FFF2-40B4-BE49-F238E27FC236}">
                <a16:creationId xmlns:a16="http://schemas.microsoft.com/office/drawing/2014/main" id="{8DB9E0CB-9287-F1DB-79C4-801016FA79F3}"/>
              </a:ext>
            </a:extLst>
          </p:cNvPr>
          <p:cNvSpPr>
            <a:spLocks noGrp="1"/>
          </p:cNvSpPr>
          <p:nvPr>
            <p:ph type="sldNum" sz="quarter" idx="12"/>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2668926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A2A52-4FA2-6E9F-FEB2-2E029F5FC9D3}"/>
              </a:ext>
            </a:extLst>
          </p:cNvPr>
          <p:cNvSpPr>
            <a:spLocks noGrp="1"/>
          </p:cNvSpPr>
          <p:nvPr>
            <p:ph type="title"/>
          </p:nvPr>
        </p:nvSpPr>
        <p:spPr/>
        <p:txBody>
          <a:bodyPr/>
          <a:lstStyle/>
          <a:p>
            <a:r>
              <a:rPr lang="en-GB" dirty="0"/>
              <a:t>HOW TO AVOID RFI? </a:t>
            </a:r>
          </a:p>
        </p:txBody>
      </p:sp>
      <p:sp>
        <p:nvSpPr>
          <p:cNvPr id="3" name="Tijdelijke aanduiding voor inhoud 2">
            <a:extLst>
              <a:ext uri="{FF2B5EF4-FFF2-40B4-BE49-F238E27FC236}">
                <a16:creationId xmlns:a16="http://schemas.microsoft.com/office/drawing/2014/main" id="{C3640532-D7A2-9359-351B-7795A9522DB4}"/>
              </a:ext>
            </a:extLst>
          </p:cNvPr>
          <p:cNvSpPr>
            <a:spLocks noGrp="1"/>
          </p:cNvSpPr>
          <p:nvPr>
            <p:ph idx="1"/>
          </p:nvPr>
        </p:nvSpPr>
        <p:spPr>
          <a:xfrm>
            <a:off x="1097279" y="2108201"/>
            <a:ext cx="10361657" cy="3760891"/>
          </a:xfrm>
        </p:spPr>
        <p:txBody>
          <a:bodyPr>
            <a:normAutofit fontScale="92500" lnSpcReduction="10000"/>
          </a:bodyPr>
          <a:lstStyle/>
          <a:p>
            <a:pPr marL="0" indent="0">
              <a:buNone/>
            </a:pPr>
            <a:r>
              <a:rPr lang="en-GB" dirty="0"/>
              <a:t>Avoid moody ethics committees by seemingly sloppy work, use the agreed upon frameworks and templates </a:t>
            </a:r>
          </a:p>
          <a:p>
            <a:pPr marL="457200" indent="-457200">
              <a:buFont typeface="+mj-lt"/>
              <a:buAutoNum type="arabicPeriod"/>
            </a:pPr>
            <a:r>
              <a:rPr lang="en-GB" dirty="0"/>
              <a:t>Use the ICF template! + trial at a glance</a:t>
            </a:r>
          </a:p>
          <a:p>
            <a:pPr marL="457200" indent="-457200">
              <a:buFont typeface="+mj-lt"/>
              <a:buAutoNum type="arabicPeriod"/>
            </a:pPr>
            <a:r>
              <a:rPr lang="en-GB" dirty="0"/>
              <a:t>Proofread by native speaker</a:t>
            </a:r>
          </a:p>
          <a:p>
            <a:pPr marL="457200" indent="-457200">
              <a:buFont typeface="+mj-lt"/>
              <a:buAutoNum type="arabicPeriod"/>
            </a:pPr>
            <a:r>
              <a:rPr lang="en-GB" dirty="0"/>
              <a:t>Avoid sloppiness (</a:t>
            </a:r>
            <a:r>
              <a:rPr lang="en-GB" dirty="0" err="1"/>
              <a:t>f.i</a:t>
            </a:r>
            <a:r>
              <a:rPr lang="en-GB" dirty="0"/>
              <a:t>. typos, wrong bookmarks, different fonts, …)</a:t>
            </a:r>
          </a:p>
          <a:p>
            <a:pPr marL="457200" indent="-457200">
              <a:buFont typeface="+mj-lt"/>
              <a:buAutoNum type="arabicPeriod"/>
            </a:pPr>
            <a:r>
              <a:rPr lang="en-GB" dirty="0"/>
              <a:t>Easy check: Are all abbreviations explained? </a:t>
            </a:r>
          </a:p>
          <a:p>
            <a:pPr marL="457200" indent="-457200">
              <a:buFont typeface="+mj-lt"/>
              <a:buAutoNum type="arabicPeriod"/>
            </a:pPr>
            <a:r>
              <a:rPr lang="en-GB" dirty="0"/>
              <a:t>Include a patient/lay person in the ICF writing  process to verify understandability </a:t>
            </a:r>
          </a:p>
          <a:p>
            <a:pPr marL="457200" indent="-457200">
              <a:buFont typeface="+mj-lt"/>
              <a:buAutoNum type="arabicPeriod"/>
            </a:pPr>
            <a:r>
              <a:rPr lang="en-GB" dirty="0"/>
              <a:t>Include statistician </a:t>
            </a:r>
          </a:p>
          <a:p>
            <a:pPr marL="457200" indent="-457200">
              <a:buFont typeface="+mj-lt"/>
              <a:buAutoNum type="arabicPeriod"/>
            </a:pPr>
            <a:r>
              <a:rPr lang="en-GB" dirty="0"/>
              <a:t>Use the assessment form as a checklist </a:t>
            </a:r>
          </a:p>
        </p:txBody>
      </p:sp>
      <p:sp>
        <p:nvSpPr>
          <p:cNvPr id="4" name="Tijdelijke aanduiding voor dianummer 3">
            <a:extLst>
              <a:ext uri="{FF2B5EF4-FFF2-40B4-BE49-F238E27FC236}">
                <a16:creationId xmlns:a16="http://schemas.microsoft.com/office/drawing/2014/main" id="{8DB9E0CB-9287-F1DB-79C4-801016FA79F3}"/>
              </a:ext>
            </a:extLst>
          </p:cNvPr>
          <p:cNvSpPr>
            <a:spLocks noGrp="1"/>
          </p:cNvSpPr>
          <p:nvPr>
            <p:ph type="sldNum" sz="quarter" idx="12"/>
          </p:nvPr>
        </p:nvSpPr>
        <p:spPr/>
        <p:txBody>
          <a:bodyPr/>
          <a:lstStyle/>
          <a:p>
            <a:fld id="{3A98EE3D-8CD1-4C3F-BD1C-C98C9596463C}" type="slidenum">
              <a:rPr lang="en-US" smtClean="0"/>
              <a:t>44</a:t>
            </a:fld>
            <a:endParaRPr lang="en-US" dirty="0"/>
          </a:p>
        </p:txBody>
      </p:sp>
    </p:spTree>
    <p:extLst>
      <p:ext uri="{BB962C8B-B14F-4D97-AF65-F5344CB8AC3E}">
        <p14:creationId xmlns:p14="http://schemas.microsoft.com/office/powerpoint/2010/main" val="2831676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22005-B858-AC8C-8838-B30E9E68BDEF}"/>
              </a:ext>
            </a:extLst>
          </p:cNvPr>
          <p:cNvSpPr>
            <a:spLocks noGrp="1"/>
          </p:cNvSpPr>
          <p:nvPr>
            <p:ph type="title"/>
          </p:nvPr>
        </p:nvSpPr>
        <p:spPr/>
        <p:txBody>
          <a:bodyPr/>
          <a:lstStyle/>
          <a:p>
            <a:r>
              <a:rPr lang="en-GB"/>
              <a:t>Positive remarks! </a:t>
            </a:r>
            <a:endParaRPr lang="en-GB" dirty="0"/>
          </a:p>
        </p:txBody>
      </p:sp>
      <p:graphicFrame>
        <p:nvGraphicFramePr>
          <p:cNvPr id="6" name="Tijdelijke aanduiding voor inhoud 2">
            <a:extLst>
              <a:ext uri="{FF2B5EF4-FFF2-40B4-BE49-F238E27FC236}">
                <a16:creationId xmlns:a16="http://schemas.microsoft.com/office/drawing/2014/main" id="{FC9DAA94-A629-F226-DB64-DE02A10D93C5}"/>
              </a:ext>
            </a:extLst>
          </p:cNvPr>
          <p:cNvGraphicFramePr>
            <a:graphicFrameLocks noGrp="1"/>
          </p:cNvGraphicFramePr>
          <p:nvPr>
            <p:ph idx="1"/>
            <p:extLst>
              <p:ext uri="{D42A27DB-BD31-4B8C-83A1-F6EECF244321}">
                <p14:modId xmlns:p14="http://schemas.microsoft.com/office/powerpoint/2010/main" val="796051186"/>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dianummer 3">
            <a:extLst>
              <a:ext uri="{FF2B5EF4-FFF2-40B4-BE49-F238E27FC236}">
                <a16:creationId xmlns:a16="http://schemas.microsoft.com/office/drawing/2014/main" id="{1CC826C5-A42A-64BE-004B-64E5F8A6E4FC}"/>
              </a:ext>
            </a:extLst>
          </p:cNvPr>
          <p:cNvSpPr>
            <a:spLocks noGrp="1"/>
          </p:cNvSpPr>
          <p:nvPr>
            <p:ph type="sldNum" sz="quarter" idx="12"/>
          </p:nvPr>
        </p:nvSpPr>
        <p:spPr/>
        <p:txBody>
          <a:bodyPr/>
          <a:lstStyle/>
          <a:p>
            <a:fld id="{3A98EE3D-8CD1-4C3F-BD1C-C98C9596463C}" type="slidenum">
              <a:rPr lang="en-US" smtClean="0"/>
              <a:t>45</a:t>
            </a:fld>
            <a:endParaRPr lang="en-US" dirty="0"/>
          </a:p>
        </p:txBody>
      </p:sp>
    </p:spTree>
    <p:extLst>
      <p:ext uri="{BB962C8B-B14F-4D97-AF65-F5344CB8AC3E}">
        <p14:creationId xmlns:p14="http://schemas.microsoft.com/office/powerpoint/2010/main" val="3814175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258CB-64A9-CBA5-A64F-A3ABDCB810A1}"/>
              </a:ext>
            </a:extLst>
          </p:cNvPr>
          <p:cNvSpPr>
            <a:spLocks noGrp="1"/>
          </p:cNvSpPr>
          <p:nvPr>
            <p:ph type="ctrTitle"/>
          </p:nvPr>
        </p:nvSpPr>
        <p:spPr/>
        <p:txBody>
          <a:bodyPr/>
          <a:lstStyle/>
          <a:p>
            <a:r>
              <a:rPr lang="en-GB" dirty="0"/>
              <a:t>Thank you!</a:t>
            </a:r>
          </a:p>
        </p:txBody>
      </p:sp>
      <p:sp>
        <p:nvSpPr>
          <p:cNvPr id="3" name="Ondertitel 2">
            <a:extLst>
              <a:ext uri="{FF2B5EF4-FFF2-40B4-BE49-F238E27FC236}">
                <a16:creationId xmlns:a16="http://schemas.microsoft.com/office/drawing/2014/main" id="{B69C7460-3D33-D2F1-5E0F-A4046EF680EA}"/>
              </a:ext>
            </a:extLst>
          </p:cNvPr>
          <p:cNvSpPr>
            <a:spLocks noGrp="1"/>
          </p:cNvSpPr>
          <p:nvPr>
            <p:ph type="subTitle" idx="1"/>
          </p:nvPr>
        </p:nvSpPr>
        <p:spPr/>
        <p:txBody>
          <a:bodyPr/>
          <a:lstStyle/>
          <a:p>
            <a:r>
              <a:rPr lang="en-GB" dirty="0"/>
              <a:t>Any questions? </a:t>
            </a:r>
          </a:p>
          <a:p>
            <a:r>
              <a:rPr lang="en-GB" sz="2000" dirty="0">
                <a:hlinkClick r:id="rId2"/>
              </a:rPr>
              <a:t>Audrey.van.scharen@uzbrussel.be</a:t>
            </a:r>
            <a:r>
              <a:rPr lang="en-GB" sz="2000" dirty="0"/>
              <a:t> </a:t>
            </a:r>
          </a:p>
        </p:txBody>
      </p:sp>
    </p:spTree>
    <p:extLst>
      <p:ext uri="{BB962C8B-B14F-4D97-AF65-F5344CB8AC3E}">
        <p14:creationId xmlns:p14="http://schemas.microsoft.com/office/powerpoint/2010/main" val="203326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5" name="Rectangle 37894">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5C4047-3A43-0EEA-9D35-83E932E967F2}"/>
              </a:ext>
            </a:extLst>
          </p:cNvPr>
          <p:cNvSpPr>
            <a:spLocks noGrp="1"/>
          </p:cNvSpPr>
          <p:nvPr>
            <p:ph type="title"/>
          </p:nvPr>
        </p:nvSpPr>
        <p:spPr>
          <a:xfrm>
            <a:off x="6411685" y="634946"/>
            <a:ext cx="5127171" cy="1450757"/>
          </a:xfrm>
        </p:spPr>
        <p:txBody>
          <a:bodyPr>
            <a:normAutofit/>
          </a:bodyPr>
          <a:lstStyle/>
          <a:p>
            <a:r>
              <a:rPr lang="en-GB"/>
              <a:t>Contractual agreements</a:t>
            </a:r>
          </a:p>
        </p:txBody>
      </p:sp>
      <p:pic>
        <p:nvPicPr>
          <p:cNvPr id="37890" name="Picture 2" descr="Nieuw contract voor langdurige praktijkwaarneming - FarmaMagazine">
            <a:extLst>
              <a:ext uri="{FF2B5EF4-FFF2-40B4-BE49-F238E27FC236}">
                <a16:creationId xmlns:a16="http://schemas.microsoft.com/office/drawing/2014/main" id="{B073717C-0657-F9B9-E253-B9F4304E64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192" y="1410462"/>
            <a:ext cx="5115347" cy="3717034"/>
          </a:xfrm>
          <a:prstGeom prst="rect">
            <a:avLst/>
          </a:prstGeom>
          <a:noFill/>
          <a:extLst>
            <a:ext uri="{909E8E84-426E-40DD-AFC4-6F175D3DCCD1}">
              <a14:hiddenFill xmlns:a14="http://schemas.microsoft.com/office/drawing/2010/main">
                <a:solidFill>
                  <a:srgbClr val="FFFFFF"/>
                </a:solidFill>
              </a14:hiddenFill>
            </a:ext>
          </a:extLst>
        </p:spPr>
      </p:pic>
      <p:cxnSp>
        <p:nvCxnSpPr>
          <p:cNvPr id="37897" name="Straight Connector 37896">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2397096B-36D4-3223-FDB0-03CAAF9E0AF2}"/>
              </a:ext>
            </a:extLst>
          </p:cNvPr>
          <p:cNvSpPr>
            <a:spLocks noGrp="1"/>
          </p:cNvSpPr>
          <p:nvPr>
            <p:ph idx="1"/>
          </p:nvPr>
        </p:nvSpPr>
        <p:spPr>
          <a:xfrm>
            <a:off x="6411683" y="2407435"/>
            <a:ext cx="5660711" cy="3832489"/>
          </a:xfrm>
        </p:spPr>
        <p:txBody>
          <a:bodyPr>
            <a:normAutofit/>
          </a:bodyPr>
          <a:lstStyle/>
          <a:p>
            <a:pPr>
              <a:lnSpc>
                <a:spcPct val="110000"/>
              </a:lnSpc>
              <a:buFont typeface="Arial" panose="020B0604020202020204" pitchFamily="34" charset="0"/>
              <a:buChar char="•"/>
            </a:pPr>
            <a:r>
              <a:rPr lang="en-GB" sz="1800" dirty="0"/>
              <a:t>Confidentiality agreement was signed with FAHMP and FOD Health in July 2022</a:t>
            </a:r>
          </a:p>
          <a:p>
            <a:pPr>
              <a:lnSpc>
                <a:spcPct val="110000"/>
              </a:lnSpc>
              <a:buFont typeface="Arial" panose="020B0604020202020204" pitchFamily="34" charset="0"/>
              <a:buChar char="•"/>
            </a:pPr>
            <a:r>
              <a:rPr lang="en-GB" sz="1800" dirty="0"/>
              <a:t>Evaluating EC is not a variable in the data processing of the research</a:t>
            </a:r>
          </a:p>
          <a:p>
            <a:pPr>
              <a:lnSpc>
                <a:spcPct val="110000"/>
              </a:lnSpc>
              <a:buFont typeface="Arial" panose="020B0604020202020204" pitchFamily="34" charset="0"/>
              <a:buChar char="•"/>
            </a:pPr>
            <a:r>
              <a:rPr lang="en-GB" sz="1800" dirty="0"/>
              <a:t>The pilot number or CIV number is maintained in case extra information is needed</a:t>
            </a:r>
          </a:p>
          <a:p>
            <a:pPr>
              <a:lnSpc>
                <a:spcPct val="110000"/>
              </a:lnSpc>
              <a:buFont typeface="Arial" panose="020B0604020202020204" pitchFamily="34" charset="0"/>
              <a:buChar char="•"/>
            </a:pPr>
            <a:r>
              <a:rPr lang="en-GB" sz="1800" dirty="0"/>
              <a:t>The CT-college will receive the database after publication of the first article and completion of all data processing (2023) – </a:t>
            </a:r>
            <a:r>
              <a:rPr lang="en-GB" sz="1800" dirty="0" err="1"/>
              <a:t>cfr</a:t>
            </a:r>
            <a:r>
              <a:rPr lang="en-GB" sz="1800" dirty="0"/>
              <a:t>: art. 9 of the Law of May 7</a:t>
            </a:r>
            <a:r>
              <a:rPr lang="en-GB" sz="1800" baseline="30000" dirty="0"/>
              <a:t>th</a:t>
            </a:r>
            <a:r>
              <a:rPr lang="en-GB" sz="1800" dirty="0"/>
              <a:t> 2017 on clinical trials of medicinal products for human use</a:t>
            </a:r>
          </a:p>
        </p:txBody>
      </p:sp>
      <p:sp>
        <p:nvSpPr>
          <p:cNvPr id="37899" name="Rectangle 37898">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jdelijke aanduiding voor dianummer 3">
            <a:extLst>
              <a:ext uri="{FF2B5EF4-FFF2-40B4-BE49-F238E27FC236}">
                <a16:creationId xmlns:a16="http://schemas.microsoft.com/office/drawing/2014/main" id="{37896D46-96ED-440E-0070-220973A1FA5A}"/>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pPr>
                <a:spcAft>
                  <a:spcPts val="600"/>
                </a:spcAft>
              </a:pPr>
              <a:t>6</a:t>
            </a:fld>
            <a:endParaRPr lang="en-US"/>
          </a:p>
        </p:txBody>
      </p:sp>
    </p:spTree>
    <p:extLst>
      <p:ext uri="{BB962C8B-B14F-4D97-AF65-F5344CB8AC3E}">
        <p14:creationId xmlns:p14="http://schemas.microsoft.com/office/powerpoint/2010/main" val="388976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jdelijke aanduiding voor inhoud 20" descr="Afbeelding met tafel&#10;&#10;Automatisch gegenereerde beschrijving">
            <a:extLst>
              <a:ext uri="{FF2B5EF4-FFF2-40B4-BE49-F238E27FC236}">
                <a16:creationId xmlns:a16="http://schemas.microsoft.com/office/drawing/2014/main" id="{FFAC4BCC-F8A5-6812-9FA7-47A648AA7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7" y="2139612"/>
            <a:ext cx="1070733" cy="1354287"/>
          </a:xfrm>
          <a:prstGeom prst="rect">
            <a:avLst/>
          </a:prstGeom>
        </p:spPr>
      </p:pic>
      <p:sp>
        <p:nvSpPr>
          <p:cNvPr id="4" name="Tijdelijke aanduiding voor dianummer 3">
            <a:extLst>
              <a:ext uri="{FF2B5EF4-FFF2-40B4-BE49-F238E27FC236}">
                <a16:creationId xmlns:a16="http://schemas.microsoft.com/office/drawing/2014/main" id="{9715CB72-C552-1F57-749A-0A885B702580}"/>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2" name="Titel 1">
            <a:extLst>
              <a:ext uri="{FF2B5EF4-FFF2-40B4-BE49-F238E27FC236}">
                <a16:creationId xmlns:a16="http://schemas.microsoft.com/office/drawing/2014/main" id="{F6B11BFD-325E-84C9-AB55-C8383B30C257}"/>
              </a:ext>
            </a:extLst>
          </p:cNvPr>
          <p:cNvSpPr>
            <a:spLocks noGrp="1"/>
          </p:cNvSpPr>
          <p:nvPr>
            <p:ph type="title" idx="4294967295"/>
          </p:nvPr>
        </p:nvSpPr>
        <p:spPr>
          <a:xfrm>
            <a:off x="2133600" y="287338"/>
            <a:ext cx="10058400" cy="1449387"/>
          </a:xfrm>
        </p:spPr>
        <p:txBody>
          <a:bodyPr>
            <a:normAutofit/>
          </a:bodyPr>
          <a:lstStyle/>
          <a:p>
            <a:r>
              <a:rPr lang="en-GB" u="sng" dirty="0"/>
              <a:t>Object of the research </a:t>
            </a:r>
            <a:br>
              <a:rPr lang="en-GB" u="sng" dirty="0"/>
            </a:br>
            <a:r>
              <a:rPr lang="en-GB" u="sng" dirty="0"/>
              <a:t>RFI letters = request for information</a:t>
            </a:r>
          </a:p>
        </p:txBody>
      </p:sp>
      <p:pic>
        <p:nvPicPr>
          <p:cNvPr id="21" name="Tijdelijke aanduiding voor inhoud 20" descr="Afbeelding met tafel&#10;&#10;Automatisch gegenereerde beschrijving">
            <a:extLst>
              <a:ext uri="{FF2B5EF4-FFF2-40B4-BE49-F238E27FC236}">
                <a16:creationId xmlns:a16="http://schemas.microsoft.com/office/drawing/2014/main" id="{2BEA4C73-F535-0E7B-2BC3-6841071B851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120438" y="2139950"/>
            <a:ext cx="1071562" cy="1354138"/>
          </a:xfrm>
        </p:spPr>
      </p:pic>
      <p:pic>
        <p:nvPicPr>
          <p:cNvPr id="34820" name="Picture 4" descr="protocol - Clinical Research Glossary">
            <a:extLst>
              <a:ext uri="{FF2B5EF4-FFF2-40B4-BE49-F238E27FC236}">
                <a16:creationId xmlns:a16="http://schemas.microsoft.com/office/drawing/2014/main" id="{D2C48B4D-6490-CA6F-3C2D-1D15E015B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1" y="2009802"/>
            <a:ext cx="1983233" cy="1241496"/>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The intersection of Informed Consent, EMTALA, and the False Claims Act">
            <a:extLst>
              <a:ext uri="{FF2B5EF4-FFF2-40B4-BE49-F238E27FC236}">
                <a16:creationId xmlns:a16="http://schemas.microsoft.com/office/drawing/2014/main" id="{D221B9A1-BEBB-47EA-E23F-D925EEDCAD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64" y="4627372"/>
            <a:ext cx="1946553" cy="116793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met pijl 5">
            <a:extLst>
              <a:ext uri="{FF2B5EF4-FFF2-40B4-BE49-F238E27FC236}">
                <a16:creationId xmlns:a16="http://schemas.microsoft.com/office/drawing/2014/main" id="{E8D3AE42-2257-376A-4DE6-512B042AA685}"/>
              </a:ext>
            </a:extLst>
          </p:cNvPr>
          <p:cNvCxnSpPr/>
          <p:nvPr/>
        </p:nvCxnSpPr>
        <p:spPr>
          <a:xfrm>
            <a:off x="2280656" y="2879719"/>
            <a:ext cx="9725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092AC6A8-86EF-A9B4-3E59-51F0B7A5DE13}"/>
              </a:ext>
            </a:extLst>
          </p:cNvPr>
          <p:cNvCxnSpPr/>
          <p:nvPr/>
        </p:nvCxnSpPr>
        <p:spPr>
          <a:xfrm>
            <a:off x="2280656" y="5177753"/>
            <a:ext cx="9725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824" name="Picture 8" descr="Hospital ethics committees intervene when patients and providers disagree.  Here's how they work. | Fort Worth Report">
            <a:extLst>
              <a:ext uri="{FF2B5EF4-FFF2-40B4-BE49-F238E27FC236}">
                <a16:creationId xmlns:a16="http://schemas.microsoft.com/office/drawing/2014/main" id="{FEDF661F-7277-C0EA-9A42-46375DF91A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4858" y="4615441"/>
            <a:ext cx="2120900" cy="958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ospital ethics committees intervene when patients and providers disagree.  Here's how they work. | Fort Worth Report">
            <a:extLst>
              <a:ext uri="{FF2B5EF4-FFF2-40B4-BE49-F238E27FC236}">
                <a16:creationId xmlns:a16="http://schemas.microsoft.com/office/drawing/2014/main" id="{3A0C80CA-A77F-8E81-C93E-B07BD1BDA4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181" y="3003908"/>
            <a:ext cx="2120900" cy="958850"/>
          </a:xfrm>
          <a:prstGeom prst="rect">
            <a:avLst/>
          </a:prstGeom>
          <a:noFill/>
          <a:extLst>
            <a:ext uri="{909E8E84-426E-40DD-AFC4-6F175D3DCCD1}">
              <a14:hiddenFill xmlns:a14="http://schemas.microsoft.com/office/drawing/2010/main">
                <a:solidFill>
                  <a:srgbClr val="FFFFFF"/>
                </a:solidFill>
              </a14:hiddenFill>
            </a:ext>
          </a:extLst>
        </p:spPr>
      </p:pic>
      <p:pic>
        <p:nvPicPr>
          <p:cNvPr id="34826" name="Picture 10" descr="FAMHP | Your medicine and health products">
            <a:extLst>
              <a:ext uri="{FF2B5EF4-FFF2-40B4-BE49-F238E27FC236}">
                <a16:creationId xmlns:a16="http://schemas.microsoft.com/office/drawing/2014/main" id="{53874F01-7F5C-2DDF-0255-11C7BEAF1C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9533" y="2023005"/>
            <a:ext cx="2159000" cy="793750"/>
          </a:xfrm>
          <a:prstGeom prst="rect">
            <a:avLst/>
          </a:prstGeom>
          <a:noFill/>
          <a:extLst>
            <a:ext uri="{909E8E84-426E-40DD-AFC4-6F175D3DCCD1}">
              <a14:hiddenFill xmlns:a14="http://schemas.microsoft.com/office/drawing/2010/main">
                <a:solidFill>
                  <a:srgbClr val="FFFFFF"/>
                </a:solidFill>
              </a14:hiddenFill>
            </a:ext>
          </a:extLst>
        </p:spPr>
      </p:pic>
      <p:sp>
        <p:nvSpPr>
          <p:cNvPr id="16" name="Rechthoek 15">
            <a:extLst>
              <a:ext uri="{FF2B5EF4-FFF2-40B4-BE49-F238E27FC236}">
                <a16:creationId xmlns:a16="http://schemas.microsoft.com/office/drawing/2014/main" id="{A08EA5F2-3756-AC2B-935D-B87A91B86C9D}"/>
              </a:ext>
            </a:extLst>
          </p:cNvPr>
          <p:cNvSpPr/>
          <p:nvPr/>
        </p:nvSpPr>
        <p:spPr>
          <a:xfrm>
            <a:off x="7394943" y="3008743"/>
            <a:ext cx="457200" cy="2405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7" name="Tekstvak 16">
            <a:extLst>
              <a:ext uri="{FF2B5EF4-FFF2-40B4-BE49-F238E27FC236}">
                <a16:creationId xmlns:a16="http://schemas.microsoft.com/office/drawing/2014/main" id="{FA4814E0-11AE-F712-566D-EC79FB7263A1}"/>
              </a:ext>
            </a:extLst>
          </p:cNvPr>
          <p:cNvSpPr txBox="1"/>
          <p:nvPr/>
        </p:nvSpPr>
        <p:spPr>
          <a:xfrm>
            <a:off x="7466054" y="3073127"/>
            <a:ext cx="299258" cy="2246769"/>
          </a:xfrm>
          <a:prstGeom prst="rect">
            <a:avLst/>
          </a:prstGeom>
          <a:noFill/>
        </p:spPr>
        <p:txBody>
          <a:bodyPr wrap="square" rtlCol="0">
            <a:spAutoFit/>
          </a:bodyPr>
          <a:lstStyle/>
          <a:p>
            <a:r>
              <a:rPr lang="en-GB" sz="1400" dirty="0">
                <a:solidFill>
                  <a:schemeClr val="bg1"/>
                </a:solidFill>
              </a:rPr>
              <a:t>CT</a:t>
            </a:r>
          </a:p>
          <a:p>
            <a:r>
              <a:rPr lang="en-GB" sz="1400" dirty="0">
                <a:solidFill>
                  <a:schemeClr val="bg1"/>
                </a:solidFill>
              </a:rPr>
              <a:t>- COLLEGE</a:t>
            </a:r>
          </a:p>
        </p:txBody>
      </p:sp>
      <p:sp>
        <p:nvSpPr>
          <p:cNvPr id="18" name="Tekstvak 17">
            <a:extLst>
              <a:ext uri="{FF2B5EF4-FFF2-40B4-BE49-F238E27FC236}">
                <a16:creationId xmlns:a16="http://schemas.microsoft.com/office/drawing/2014/main" id="{9214CCD2-222E-1747-156A-3F1D86B408C7}"/>
              </a:ext>
            </a:extLst>
          </p:cNvPr>
          <p:cNvSpPr txBox="1"/>
          <p:nvPr/>
        </p:nvSpPr>
        <p:spPr>
          <a:xfrm>
            <a:off x="257250" y="1598225"/>
            <a:ext cx="1672300" cy="276999"/>
          </a:xfrm>
          <a:prstGeom prst="rect">
            <a:avLst/>
          </a:prstGeom>
          <a:noFill/>
        </p:spPr>
        <p:txBody>
          <a:bodyPr wrap="square" rtlCol="0">
            <a:spAutoFit/>
          </a:bodyPr>
          <a:lstStyle/>
          <a:p>
            <a:r>
              <a:rPr lang="en-GB" sz="1200" dirty="0">
                <a:solidFill>
                  <a:schemeClr val="accent2"/>
                </a:solidFill>
              </a:rPr>
              <a:t>PART 1 – art. 6 CTR</a:t>
            </a:r>
          </a:p>
        </p:txBody>
      </p:sp>
      <p:sp>
        <p:nvSpPr>
          <p:cNvPr id="19" name="Tekstvak 18">
            <a:extLst>
              <a:ext uri="{FF2B5EF4-FFF2-40B4-BE49-F238E27FC236}">
                <a16:creationId xmlns:a16="http://schemas.microsoft.com/office/drawing/2014/main" id="{8768CA7F-E044-3908-C5D7-AE1CCC29B50E}"/>
              </a:ext>
            </a:extLst>
          </p:cNvPr>
          <p:cNvSpPr txBox="1"/>
          <p:nvPr/>
        </p:nvSpPr>
        <p:spPr>
          <a:xfrm>
            <a:off x="257250" y="5930610"/>
            <a:ext cx="1672300" cy="276999"/>
          </a:xfrm>
          <a:prstGeom prst="rect">
            <a:avLst/>
          </a:prstGeom>
          <a:noFill/>
        </p:spPr>
        <p:txBody>
          <a:bodyPr wrap="square" rtlCol="0">
            <a:spAutoFit/>
          </a:bodyPr>
          <a:lstStyle/>
          <a:p>
            <a:r>
              <a:rPr lang="en-GB" sz="1200" dirty="0">
                <a:solidFill>
                  <a:schemeClr val="accent2"/>
                </a:solidFill>
              </a:rPr>
              <a:t>PART 2 – art. 7 CTR</a:t>
            </a:r>
          </a:p>
        </p:txBody>
      </p:sp>
      <p:pic>
        <p:nvPicPr>
          <p:cNvPr id="23" name="Afbeelding 22" descr="Afbeelding met tafel&#10;&#10;Automatisch gegenereerde beschrijving">
            <a:extLst>
              <a:ext uri="{FF2B5EF4-FFF2-40B4-BE49-F238E27FC236}">
                <a16:creationId xmlns:a16="http://schemas.microsoft.com/office/drawing/2014/main" id="{AC34DC22-C18D-3200-77EA-3DFC7FA79B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7112" y="4531569"/>
            <a:ext cx="1127257" cy="1441738"/>
          </a:xfrm>
          <a:prstGeom prst="rect">
            <a:avLst/>
          </a:prstGeom>
        </p:spPr>
      </p:pic>
      <p:sp>
        <p:nvSpPr>
          <p:cNvPr id="27" name="Vierkante haak rechts 26">
            <a:extLst>
              <a:ext uri="{FF2B5EF4-FFF2-40B4-BE49-F238E27FC236}">
                <a16:creationId xmlns:a16="http://schemas.microsoft.com/office/drawing/2014/main" id="{A736E7D2-5355-2589-950B-5DF8E12885BA}"/>
              </a:ext>
            </a:extLst>
          </p:cNvPr>
          <p:cNvSpPr/>
          <p:nvPr/>
        </p:nvSpPr>
        <p:spPr>
          <a:xfrm>
            <a:off x="6933334" y="3030993"/>
            <a:ext cx="133003" cy="218080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8" name="Rechte verbindingslijn met pijl 27">
            <a:extLst>
              <a:ext uri="{FF2B5EF4-FFF2-40B4-BE49-F238E27FC236}">
                <a16:creationId xmlns:a16="http://schemas.microsoft.com/office/drawing/2014/main" id="{50CC355A-86A9-48E3-6818-8436CAE301DC}"/>
              </a:ext>
            </a:extLst>
          </p:cNvPr>
          <p:cNvCxnSpPr/>
          <p:nvPr/>
        </p:nvCxnSpPr>
        <p:spPr>
          <a:xfrm>
            <a:off x="7066337" y="3952507"/>
            <a:ext cx="3141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6AF7FFD4-5C4F-18D4-843A-5DB736275049}"/>
              </a:ext>
            </a:extLst>
          </p:cNvPr>
          <p:cNvCxnSpPr/>
          <p:nvPr/>
        </p:nvCxnSpPr>
        <p:spPr>
          <a:xfrm>
            <a:off x="7852143" y="3952507"/>
            <a:ext cx="3141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Afbeelding 31" descr="Afbeelding met tekst&#10;&#10;Automatisch gegenereerde beschrijving">
            <a:extLst>
              <a:ext uri="{FF2B5EF4-FFF2-40B4-BE49-F238E27FC236}">
                <a16:creationId xmlns:a16="http://schemas.microsoft.com/office/drawing/2014/main" id="{E4F56886-4153-6A4F-2F77-070452138D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0688" y="3030993"/>
            <a:ext cx="1562523" cy="2263206"/>
          </a:xfrm>
          <a:prstGeom prst="rect">
            <a:avLst/>
          </a:prstGeom>
        </p:spPr>
      </p:pic>
      <p:pic>
        <p:nvPicPr>
          <p:cNvPr id="34828" name="Picture 12" descr="How to Write a Good Answer to Exam Essay Questions: 13 Steps">
            <a:extLst>
              <a:ext uri="{FF2B5EF4-FFF2-40B4-BE49-F238E27FC236}">
                <a16:creationId xmlns:a16="http://schemas.microsoft.com/office/drawing/2014/main" id="{52B2C7DE-EA4A-28DD-66D2-E43088F0A8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46222" y="3890693"/>
            <a:ext cx="1278468" cy="958851"/>
          </a:xfrm>
          <a:prstGeom prst="rect">
            <a:avLst/>
          </a:prstGeom>
          <a:noFill/>
          <a:extLst>
            <a:ext uri="{909E8E84-426E-40DD-AFC4-6F175D3DCCD1}">
              <a14:hiddenFill xmlns:a14="http://schemas.microsoft.com/office/drawing/2010/main">
                <a:solidFill>
                  <a:srgbClr val="FFFFFF"/>
                </a:solidFill>
              </a14:hiddenFill>
            </a:ext>
          </a:extLst>
        </p:spPr>
      </p:pic>
      <p:pic>
        <p:nvPicPr>
          <p:cNvPr id="34830" name="Picture 14" descr="The world's biggest pharmaceutical companies: Top ten by revenue">
            <a:extLst>
              <a:ext uri="{FF2B5EF4-FFF2-40B4-BE49-F238E27FC236}">
                <a16:creationId xmlns:a16="http://schemas.microsoft.com/office/drawing/2014/main" id="{D9CFC45A-4ED9-8045-C00A-321CB8A026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597" y="3428999"/>
            <a:ext cx="1704624" cy="9588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The world's biggest pharmaceutical companies: Top ten by revenue">
            <a:extLst>
              <a:ext uri="{FF2B5EF4-FFF2-40B4-BE49-F238E27FC236}">
                <a16:creationId xmlns:a16="http://schemas.microsoft.com/office/drawing/2014/main" id="{FCE9EBDF-F45A-9349-3DA1-6FDAF9A0E9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81436" y="2949574"/>
            <a:ext cx="1704624" cy="958851"/>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Rechte verbindingslijn met pijl 34">
            <a:extLst>
              <a:ext uri="{FF2B5EF4-FFF2-40B4-BE49-F238E27FC236}">
                <a16:creationId xmlns:a16="http://schemas.microsoft.com/office/drawing/2014/main" id="{58304160-8C6A-0141-8095-9E8551F19337}"/>
              </a:ext>
            </a:extLst>
          </p:cNvPr>
          <p:cNvCxnSpPr/>
          <p:nvPr/>
        </p:nvCxnSpPr>
        <p:spPr>
          <a:xfrm>
            <a:off x="9819166" y="3952507"/>
            <a:ext cx="3141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Gebogen pijl 36">
            <a:extLst>
              <a:ext uri="{FF2B5EF4-FFF2-40B4-BE49-F238E27FC236}">
                <a16:creationId xmlns:a16="http://schemas.microsoft.com/office/drawing/2014/main" id="{32F4D717-8023-BA11-C473-CE3B068F8A38}"/>
              </a:ext>
            </a:extLst>
          </p:cNvPr>
          <p:cNvSpPr/>
          <p:nvPr/>
        </p:nvSpPr>
        <p:spPr>
          <a:xfrm rot="10800000">
            <a:off x="5007217" y="5348241"/>
            <a:ext cx="6318248" cy="11756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Lachebekje 12">
            <a:extLst>
              <a:ext uri="{FF2B5EF4-FFF2-40B4-BE49-F238E27FC236}">
                <a16:creationId xmlns:a16="http://schemas.microsoft.com/office/drawing/2014/main" id="{BA0BA106-2ADF-57D8-6A25-B04244156C95}"/>
              </a:ext>
            </a:extLst>
          </p:cNvPr>
          <p:cNvSpPr/>
          <p:nvPr/>
        </p:nvSpPr>
        <p:spPr>
          <a:xfrm>
            <a:off x="6814792" y="2000127"/>
            <a:ext cx="314198" cy="414420"/>
          </a:xfrm>
          <a:prstGeom prst="smileyFac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Lachebekje 13">
            <a:extLst>
              <a:ext uri="{FF2B5EF4-FFF2-40B4-BE49-F238E27FC236}">
                <a16:creationId xmlns:a16="http://schemas.microsoft.com/office/drawing/2014/main" id="{FA6D7E2E-0572-DE51-C845-3B0B6F02E32D}"/>
              </a:ext>
            </a:extLst>
          </p:cNvPr>
          <p:cNvSpPr/>
          <p:nvPr/>
        </p:nvSpPr>
        <p:spPr>
          <a:xfrm>
            <a:off x="9697737" y="2896371"/>
            <a:ext cx="314198" cy="414420"/>
          </a:xfrm>
          <a:prstGeom prst="smileyFac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Lachebekje 14">
            <a:extLst>
              <a:ext uri="{FF2B5EF4-FFF2-40B4-BE49-F238E27FC236}">
                <a16:creationId xmlns:a16="http://schemas.microsoft.com/office/drawing/2014/main" id="{62AA7B14-6710-B056-2F2E-DED7088A7552}"/>
              </a:ext>
            </a:extLst>
          </p:cNvPr>
          <p:cNvSpPr/>
          <p:nvPr/>
        </p:nvSpPr>
        <p:spPr>
          <a:xfrm>
            <a:off x="6695322" y="4435124"/>
            <a:ext cx="314198" cy="414420"/>
          </a:xfrm>
          <a:prstGeom prst="smileyFac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Lachebekje 19">
            <a:extLst>
              <a:ext uri="{FF2B5EF4-FFF2-40B4-BE49-F238E27FC236}">
                <a16:creationId xmlns:a16="http://schemas.microsoft.com/office/drawing/2014/main" id="{3A508590-BB00-C6F3-A4AC-11719816F361}"/>
              </a:ext>
            </a:extLst>
          </p:cNvPr>
          <p:cNvSpPr/>
          <p:nvPr/>
        </p:nvSpPr>
        <p:spPr>
          <a:xfrm>
            <a:off x="11773592" y="3536143"/>
            <a:ext cx="314198" cy="41442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842" name="Picture 2" descr="Check mark and x mark icon. | Download on Freepik">
            <a:extLst>
              <a:ext uri="{FF2B5EF4-FFF2-40B4-BE49-F238E27FC236}">
                <a16:creationId xmlns:a16="http://schemas.microsoft.com/office/drawing/2014/main" id="{7AD15694-5B19-CB1F-A85F-03B97DDF91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2301" y="5642513"/>
            <a:ext cx="1579765" cy="721094"/>
          </a:xfrm>
          <a:prstGeom prst="rect">
            <a:avLst/>
          </a:prstGeom>
          <a:noFill/>
          <a:extLst>
            <a:ext uri="{909E8E84-426E-40DD-AFC4-6F175D3DCCD1}">
              <a14:hiddenFill xmlns:a14="http://schemas.microsoft.com/office/drawing/2010/main">
                <a:solidFill>
                  <a:srgbClr val="FFFFFF"/>
                </a:solidFill>
              </a14:hiddenFill>
            </a:ext>
          </a:extLst>
        </p:spPr>
      </p:pic>
      <p:sp>
        <p:nvSpPr>
          <p:cNvPr id="25" name="Lachebekje 24">
            <a:extLst>
              <a:ext uri="{FF2B5EF4-FFF2-40B4-BE49-F238E27FC236}">
                <a16:creationId xmlns:a16="http://schemas.microsoft.com/office/drawing/2014/main" id="{353FD1FF-DA6A-2666-D980-5141A9275FD9}"/>
              </a:ext>
            </a:extLst>
          </p:cNvPr>
          <p:cNvSpPr/>
          <p:nvPr/>
        </p:nvSpPr>
        <p:spPr>
          <a:xfrm>
            <a:off x="4729514" y="5654689"/>
            <a:ext cx="314198" cy="41442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10" descr="FAMHP | Your medicine and health products">
            <a:extLst>
              <a:ext uri="{FF2B5EF4-FFF2-40B4-BE49-F238E27FC236}">
                <a16:creationId xmlns:a16="http://schemas.microsoft.com/office/drawing/2014/main" id="{AC237369-AAEC-9848-790C-08A7C56E1B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2204" y="3819225"/>
            <a:ext cx="1026218" cy="37728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FAMHP | Your medicine and health products">
            <a:extLst>
              <a:ext uri="{FF2B5EF4-FFF2-40B4-BE49-F238E27FC236}">
                <a16:creationId xmlns:a16="http://schemas.microsoft.com/office/drawing/2014/main" id="{F5C423E9-9F30-70F9-932F-1DF5320385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9812" y="3719781"/>
            <a:ext cx="1026218" cy="377286"/>
          </a:xfrm>
          <a:prstGeom prst="rect">
            <a:avLst/>
          </a:prstGeom>
          <a:noFill/>
          <a:extLst>
            <a:ext uri="{909E8E84-426E-40DD-AFC4-6F175D3DCCD1}">
              <a14:hiddenFill xmlns:a14="http://schemas.microsoft.com/office/drawing/2010/main">
                <a:solidFill>
                  <a:srgbClr val="FFFFFF"/>
                </a:solidFill>
              </a14:hiddenFill>
            </a:ext>
          </a:extLst>
        </p:spPr>
      </p:pic>
      <p:sp>
        <p:nvSpPr>
          <p:cNvPr id="36" name="Rechthoek 35">
            <a:extLst>
              <a:ext uri="{FF2B5EF4-FFF2-40B4-BE49-F238E27FC236}">
                <a16:creationId xmlns:a16="http://schemas.microsoft.com/office/drawing/2014/main" id="{FF7F164D-1433-F692-C551-C35C75881E1F}"/>
              </a:ext>
            </a:extLst>
          </p:cNvPr>
          <p:cNvSpPr/>
          <p:nvPr/>
        </p:nvSpPr>
        <p:spPr>
          <a:xfrm>
            <a:off x="3170956" y="3232268"/>
            <a:ext cx="457200" cy="2405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38" name="Tekstvak 37">
            <a:extLst>
              <a:ext uri="{FF2B5EF4-FFF2-40B4-BE49-F238E27FC236}">
                <a16:creationId xmlns:a16="http://schemas.microsoft.com/office/drawing/2014/main" id="{A699430F-3E0B-30CD-BE8A-0D063164507F}"/>
              </a:ext>
            </a:extLst>
          </p:cNvPr>
          <p:cNvSpPr txBox="1"/>
          <p:nvPr/>
        </p:nvSpPr>
        <p:spPr>
          <a:xfrm>
            <a:off x="3231829" y="3300539"/>
            <a:ext cx="299258" cy="2246769"/>
          </a:xfrm>
          <a:prstGeom prst="rect">
            <a:avLst/>
          </a:prstGeom>
          <a:noFill/>
        </p:spPr>
        <p:txBody>
          <a:bodyPr wrap="square" rtlCol="0">
            <a:spAutoFit/>
          </a:bodyPr>
          <a:lstStyle/>
          <a:p>
            <a:r>
              <a:rPr lang="en-GB" sz="1400" dirty="0">
                <a:solidFill>
                  <a:schemeClr val="bg1"/>
                </a:solidFill>
              </a:rPr>
              <a:t>CT</a:t>
            </a:r>
          </a:p>
          <a:p>
            <a:r>
              <a:rPr lang="en-GB" sz="1400" dirty="0">
                <a:solidFill>
                  <a:schemeClr val="bg1"/>
                </a:solidFill>
              </a:rPr>
              <a:t>- COLLEGE</a:t>
            </a:r>
          </a:p>
        </p:txBody>
      </p:sp>
    </p:spTree>
    <p:extLst>
      <p:ext uri="{BB962C8B-B14F-4D97-AF65-F5344CB8AC3E}">
        <p14:creationId xmlns:p14="http://schemas.microsoft.com/office/powerpoint/2010/main" val="16393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285459-CC14-C049-E93B-D3041D595BE3}"/>
              </a:ext>
            </a:extLst>
          </p:cNvPr>
          <p:cNvSpPr>
            <a:spLocks noGrp="1"/>
          </p:cNvSpPr>
          <p:nvPr>
            <p:ph type="title"/>
          </p:nvPr>
        </p:nvSpPr>
        <p:spPr>
          <a:xfrm>
            <a:off x="1097280" y="286603"/>
            <a:ext cx="10058400" cy="1450757"/>
          </a:xfrm>
        </p:spPr>
        <p:txBody>
          <a:bodyPr>
            <a:normAutofit/>
          </a:bodyPr>
          <a:lstStyle/>
          <a:p>
            <a:r>
              <a:rPr lang="en-GB"/>
              <a:t>Method – data gathering</a:t>
            </a:r>
          </a:p>
        </p:txBody>
      </p:sp>
      <p:cxnSp>
        <p:nvCxnSpPr>
          <p:cNvPr id="18" name="Straight Connector 17">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AE1640A6-877B-8683-B890-15D2C74E2D2C}"/>
              </a:ext>
            </a:extLst>
          </p:cNvPr>
          <p:cNvSpPr>
            <a:spLocks noGrp="1"/>
          </p:cNvSpPr>
          <p:nvPr>
            <p:ph idx="1"/>
          </p:nvPr>
        </p:nvSpPr>
        <p:spPr>
          <a:xfrm>
            <a:off x="1097281" y="2108201"/>
            <a:ext cx="3557016" cy="3760891"/>
          </a:xfrm>
        </p:spPr>
        <p:txBody>
          <a:bodyPr>
            <a:normAutofit/>
          </a:bodyPr>
          <a:lstStyle/>
          <a:p>
            <a:r>
              <a:rPr lang="en-GB" dirty="0"/>
              <a:t>The data of all pilots (476)</a:t>
            </a:r>
          </a:p>
          <a:p>
            <a:r>
              <a:rPr lang="en-GB" dirty="0"/>
              <a:t>- RFI letters </a:t>
            </a:r>
          </a:p>
          <a:p>
            <a:r>
              <a:rPr lang="en-GB" dirty="0"/>
              <a:t>- commented ICFs</a:t>
            </a:r>
          </a:p>
          <a:p>
            <a:r>
              <a:rPr lang="en-GB" dirty="0"/>
              <a:t>- Assessment forms on all parts</a:t>
            </a:r>
          </a:p>
          <a:p>
            <a:r>
              <a:rPr lang="en-GB" dirty="0"/>
              <a:t>Were transferred on a </a:t>
            </a:r>
            <a:r>
              <a:rPr lang="en-GB" dirty="0" err="1"/>
              <a:t>Owncloud</a:t>
            </a:r>
            <a:r>
              <a:rPr lang="en-GB" dirty="0"/>
              <a:t> drive shared between the CT college and the researcher</a:t>
            </a:r>
          </a:p>
          <a:p>
            <a:endParaRPr lang="en-GB" dirty="0"/>
          </a:p>
        </p:txBody>
      </p:sp>
      <p:pic>
        <p:nvPicPr>
          <p:cNvPr id="6" name="Afbeelding 5" descr="Afbeelding met tafel&#10;&#10;Automatisch gegenereerde beschrijving">
            <a:extLst>
              <a:ext uri="{FF2B5EF4-FFF2-40B4-BE49-F238E27FC236}">
                <a16:creationId xmlns:a16="http://schemas.microsoft.com/office/drawing/2014/main" id="{F0A4E80F-A4B1-E849-06B2-74EB635F0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027" y="2110357"/>
            <a:ext cx="2939514" cy="3756568"/>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43B34331-8BE7-4B93-A1D4-72162D8D0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005" y="2195480"/>
            <a:ext cx="2595001" cy="3760873"/>
          </a:xfrm>
          <a:prstGeom prst="rect">
            <a:avLst/>
          </a:prstGeom>
        </p:spPr>
      </p:pic>
      <p:sp>
        <p:nvSpPr>
          <p:cNvPr id="20" name="Rectangle 19">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jdelijke aanduiding voor dianummer 3">
            <a:extLst>
              <a:ext uri="{FF2B5EF4-FFF2-40B4-BE49-F238E27FC236}">
                <a16:creationId xmlns:a16="http://schemas.microsoft.com/office/drawing/2014/main" id="{8786C304-A920-6247-BB05-61F8E70F0114}"/>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pPr>
                <a:spcAft>
                  <a:spcPts val="600"/>
                </a:spcAft>
              </a:pPr>
              <a:t>8</a:t>
            </a:fld>
            <a:endParaRPr lang="en-US"/>
          </a:p>
        </p:txBody>
      </p:sp>
      <p:sp>
        <p:nvSpPr>
          <p:cNvPr id="7" name="Rechthoek 6">
            <a:extLst>
              <a:ext uri="{FF2B5EF4-FFF2-40B4-BE49-F238E27FC236}">
                <a16:creationId xmlns:a16="http://schemas.microsoft.com/office/drawing/2014/main" id="{BCC2ED69-CBE4-39B4-7BAF-87A9E3CB2DB9}"/>
              </a:ext>
            </a:extLst>
          </p:cNvPr>
          <p:cNvSpPr/>
          <p:nvPr/>
        </p:nvSpPr>
        <p:spPr>
          <a:xfrm>
            <a:off x="9816175" y="2779534"/>
            <a:ext cx="472339" cy="242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DA9BCC7-1A29-202E-94C6-39E37DAE7447}"/>
              </a:ext>
            </a:extLst>
          </p:cNvPr>
          <p:cNvSpPr/>
          <p:nvPr/>
        </p:nvSpPr>
        <p:spPr>
          <a:xfrm>
            <a:off x="9368058" y="3251873"/>
            <a:ext cx="448117" cy="109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5688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285459-CC14-C049-E93B-D3041D595BE3}"/>
              </a:ext>
            </a:extLst>
          </p:cNvPr>
          <p:cNvSpPr>
            <a:spLocks noGrp="1"/>
          </p:cNvSpPr>
          <p:nvPr>
            <p:ph type="title"/>
          </p:nvPr>
        </p:nvSpPr>
        <p:spPr>
          <a:xfrm>
            <a:off x="6411685" y="634946"/>
            <a:ext cx="5127171" cy="1450757"/>
          </a:xfrm>
        </p:spPr>
        <p:txBody>
          <a:bodyPr>
            <a:normAutofit/>
          </a:bodyPr>
          <a:lstStyle/>
          <a:p>
            <a:r>
              <a:rPr lang="nl-NL"/>
              <a:t>Method</a:t>
            </a:r>
            <a:r>
              <a:rPr lang="en-GB"/>
              <a:t> – data gathering</a:t>
            </a:r>
            <a:endParaRPr lang="nl-NL"/>
          </a:p>
        </p:txBody>
      </p:sp>
      <p:pic>
        <p:nvPicPr>
          <p:cNvPr id="20482" name="Picture 2" descr="The first sheet name is in a language different from the Office display  language - Office | Microsoft Learn">
            <a:extLst>
              <a:ext uri="{FF2B5EF4-FFF2-40B4-BE49-F238E27FC236}">
                <a16:creationId xmlns:a16="http://schemas.microsoft.com/office/drawing/2014/main" id="{C4DD3646-5F34-EDB5-0135-92EFCCE751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203659"/>
            <a:ext cx="5115347" cy="4130641"/>
          </a:xfrm>
          <a:prstGeom prst="rect">
            <a:avLst/>
          </a:prstGeom>
          <a:noFill/>
          <a:extLst>
            <a:ext uri="{909E8E84-426E-40DD-AFC4-6F175D3DCCD1}">
              <a14:hiddenFill xmlns:a14="http://schemas.microsoft.com/office/drawing/2010/main">
                <a:solidFill>
                  <a:srgbClr val="FFFFFF"/>
                </a:solidFill>
              </a14:hiddenFill>
            </a:ext>
          </a:extLst>
        </p:spPr>
      </p:pic>
      <p:cxnSp>
        <p:nvCxnSpPr>
          <p:cNvPr id="20489" name="Straight Connector 20488">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AE1640A6-877B-8683-B890-15D2C74E2D2C}"/>
              </a:ext>
            </a:extLst>
          </p:cNvPr>
          <p:cNvSpPr>
            <a:spLocks noGrp="1"/>
          </p:cNvSpPr>
          <p:nvPr>
            <p:ph idx="1"/>
          </p:nvPr>
        </p:nvSpPr>
        <p:spPr>
          <a:xfrm>
            <a:off x="6411684" y="2407435"/>
            <a:ext cx="5137124" cy="3947319"/>
          </a:xfrm>
        </p:spPr>
        <p:txBody>
          <a:bodyPr>
            <a:normAutofit lnSpcReduction="10000"/>
          </a:bodyPr>
          <a:lstStyle/>
          <a:p>
            <a:pPr>
              <a:lnSpc>
                <a:spcPct val="110000"/>
              </a:lnSpc>
            </a:pPr>
            <a:r>
              <a:rPr lang="en-GB" sz="1800" dirty="0"/>
              <a:t>An excel file made by the CT college with an overview of the pilots/clinical investigations was shared with the researcher, containing basic information about the files.</a:t>
            </a:r>
          </a:p>
          <a:p>
            <a:pPr marL="0" indent="0">
              <a:lnSpc>
                <a:spcPct val="110000"/>
              </a:lnSpc>
              <a:buNone/>
            </a:pPr>
            <a:r>
              <a:rPr lang="en-GB" sz="1800" b="1" u="sng" dirty="0"/>
              <a:t>CTR pilots: </a:t>
            </a:r>
            <a:r>
              <a:rPr lang="en-GB" sz="1800" dirty="0"/>
              <a:t>Pilot number, EUDRACT, "Domain/Therapeutic area", Phase, validation = T0, Conclusion FAMHP, Conclusion EC, Consolidated final conclusion</a:t>
            </a:r>
          </a:p>
          <a:p>
            <a:pPr marL="0" indent="0">
              <a:lnSpc>
                <a:spcPct val="110000"/>
              </a:lnSpc>
              <a:buNone/>
            </a:pPr>
            <a:r>
              <a:rPr lang="en-GB" sz="1800" b="1" dirty="0">
                <a:solidFill>
                  <a:schemeClr val="accent3"/>
                </a:solidFill>
              </a:rPr>
              <a:t>N° RFI total =</a:t>
            </a:r>
          </a:p>
          <a:p>
            <a:pPr marL="0" indent="0">
              <a:lnSpc>
                <a:spcPct val="110000"/>
              </a:lnSpc>
              <a:buNone/>
            </a:pPr>
            <a:r>
              <a:rPr lang="en-GB" sz="1800" b="1" dirty="0">
                <a:solidFill>
                  <a:schemeClr val="accent3"/>
                </a:solidFill>
              </a:rPr>
              <a:t>n° RFI typo’s, language, coherence </a:t>
            </a:r>
          </a:p>
          <a:p>
            <a:pPr marL="0" indent="0">
              <a:lnSpc>
                <a:spcPct val="110000"/>
              </a:lnSpc>
              <a:buNone/>
            </a:pPr>
            <a:r>
              <a:rPr lang="en-GB" sz="1800" b="1" dirty="0">
                <a:solidFill>
                  <a:schemeClr val="accent3"/>
                </a:solidFill>
              </a:rPr>
              <a:t>+ n° RFI Part I +  n° RFI Part II</a:t>
            </a:r>
          </a:p>
        </p:txBody>
      </p:sp>
      <p:sp>
        <p:nvSpPr>
          <p:cNvPr id="20491" name="Rectangle 20490">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jdelijke aanduiding voor dianummer 3">
            <a:extLst>
              <a:ext uri="{FF2B5EF4-FFF2-40B4-BE49-F238E27FC236}">
                <a16:creationId xmlns:a16="http://schemas.microsoft.com/office/drawing/2014/main" id="{8786C304-A920-6247-BB05-61F8E70F0114}"/>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pPr>
                <a:spcAft>
                  <a:spcPts val="600"/>
                </a:spcAft>
              </a:pPr>
              <a:t>9</a:t>
            </a:fld>
            <a:endParaRPr lang="en-US"/>
          </a:p>
        </p:txBody>
      </p:sp>
    </p:spTree>
    <p:extLst>
      <p:ext uri="{BB962C8B-B14F-4D97-AF65-F5344CB8AC3E}">
        <p14:creationId xmlns:p14="http://schemas.microsoft.com/office/powerpoint/2010/main" val="254235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91FD4-DDFA-FF29-290F-BED0C55BE01F}"/>
              </a:ext>
            </a:extLst>
          </p:cNvPr>
          <p:cNvSpPr>
            <a:spLocks noGrp="1"/>
          </p:cNvSpPr>
          <p:nvPr>
            <p:ph type="title"/>
          </p:nvPr>
        </p:nvSpPr>
        <p:spPr/>
        <p:txBody>
          <a:bodyPr/>
          <a:lstStyle/>
          <a:p>
            <a:r>
              <a:rPr lang="en-GB" dirty="0"/>
              <a:t>How do I count the RFI’s? </a:t>
            </a:r>
          </a:p>
        </p:txBody>
      </p:sp>
      <p:sp>
        <p:nvSpPr>
          <p:cNvPr id="3" name="Tijdelijke aanduiding voor tekst 2">
            <a:extLst>
              <a:ext uri="{FF2B5EF4-FFF2-40B4-BE49-F238E27FC236}">
                <a16:creationId xmlns:a16="http://schemas.microsoft.com/office/drawing/2014/main" id="{439CEAEB-64F5-88A8-8C00-04903E1571B1}"/>
              </a:ext>
            </a:extLst>
          </p:cNvPr>
          <p:cNvSpPr>
            <a:spLocks noGrp="1"/>
          </p:cNvSpPr>
          <p:nvPr>
            <p:ph type="body" idx="1"/>
          </p:nvPr>
        </p:nvSpPr>
        <p:spPr/>
        <p:txBody>
          <a:bodyPr/>
          <a:lstStyle/>
          <a:p>
            <a:r>
              <a:rPr lang="en-GB" dirty="0"/>
              <a:t>Discourse analyses</a:t>
            </a:r>
          </a:p>
        </p:txBody>
      </p:sp>
      <p:sp>
        <p:nvSpPr>
          <p:cNvPr id="4" name="Tijdelijke aanduiding voor dianummer 3">
            <a:extLst>
              <a:ext uri="{FF2B5EF4-FFF2-40B4-BE49-F238E27FC236}">
                <a16:creationId xmlns:a16="http://schemas.microsoft.com/office/drawing/2014/main" id="{920CD9D4-9930-37E3-A386-BA3609320775}"/>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90272186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5184</TotalTime>
  <Words>4974</Words>
  <Application>Microsoft Macintosh PowerPoint</Application>
  <PresentationFormat>Breedbeeld</PresentationFormat>
  <Paragraphs>434</Paragraphs>
  <Slides>45</Slides>
  <Notes>21</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45</vt:i4>
      </vt:variant>
    </vt:vector>
  </HeadingPairs>
  <TitlesOfParts>
    <vt:vector size="55" baseType="lpstr">
      <vt:lpstr>Arial</vt:lpstr>
      <vt:lpstr>Calibri</vt:lpstr>
      <vt:lpstr>Calibri Light</vt:lpstr>
      <vt:lpstr>Open Sans</vt:lpstr>
      <vt:lpstr>Sagona Book</vt:lpstr>
      <vt:lpstr>Sagona ExtraLight</vt:lpstr>
      <vt:lpstr>Times New Roman</vt:lpstr>
      <vt:lpstr>Verdana</vt:lpstr>
      <vt:lpstr>Wingdings</vt:lpstr>
      <vt:lpstr>RetrospectVTI</vt:lpstr>
      <vt:lpstr>How Belgian medical ethics committees review clinical trials:  An analysis of recurrent questions in ethics reviews of pilot CTR submissions (period 2017-2021), lessons learned?</vt:lpstr>
      <vt:lpstr>Why?</vt:lpstr>
      <vt:lpstr>Why?</vt:lpstr>
      <vt:lpstr>How?</vt:lpstr>
      <vt:lpstr>Contractual agreements</vt:lpstr>
      <vt:lpstr>Object of the research  RFI letters = request for information</vt:lpstr>
      <vt:lpstr>Method – data gathering</vt:lpstr>
      <vt:lpstr>Method – data gathering</vt:lpstr>
      <vt:lpstr>How do I count the RFI’s? </vt:lpstr>
      <vt:lpstr>Method – data processing</vt:lpstr>
      <vt:lpstr>PowerPoint-presentatie</vt:lpstr>
      <vt:lpstr>PowerPoint-presentatie</vt:lpstr>
      <vt:lpstr>PowerPoint-presentatie</vt:lpstr>
      <vt:lpstr>PowerPoint-presentatie</vt:lpstr>
      <vt:lpstr>PowerPoint-presentatie</vt:lpstr>
      <vt:lpstr>Written information – 42 options</vt:lpstr>
      <vt:lpstr>Label ‘other’ in part 2 (not mentioned in AF)</vt:lpstr>
      <vt:lpstr>Status today </vt:lpstr>
      <vt:lpstr>Numbers</vt:lpstr>
      <vt:lpstr>Preliminary results pilot</vt:lpstr>
      <vt:lpstr>EC RFI numbers pilot</vt:lpstr>
      <vt:lpstr>EC RFI numbers pilot</vt:lpstr>
      <vt:lpstr>Highest number of remarks - pilot</vt:lpstr>
      <vt:lpstr>Averages RFI per year</vt:lpstr>
      <vt:lpstr>Nuances for the numbers</vt:lpstr>
      <vt:lpstr>Remarks about typos, language and coherence</vt:lpstr>
      <vt:lpstr>Very different approaches between ECs</vt:lpstr>
      <vt:lpstr>PowerPoint-presentatie</vt:lpstr>
      <vt:lpstr>Remarks about typos, language and coherence – examples</vt:lpstr>
      <vt:lpstr>Example on coherence remarks</vt:lpstr>
      <vt:lpstr>Advice to industry – language/ typo./ coherence  create goodwill</vt:lpstr>
      <vt:lpstr>Pilot CTR analyses</vt:lpstr>
      <vt:lpstr>Part I: Most frequent questions on</vt:lpstr>
      <vt:lpstr>Part II: Most frequent questions on</vt:lpstr>
      <vt:lpstr>Written information: Most frequent questions on</vt:lpstr>
      <vt:lpstr>Written information RFI examples of “What will  happen during the trial?”  (conditions)</vt:lpstr>
      <vt:lpstr>Written information RFI examples of  Data processing information </vt:lpstr>
      <vt:lpstr>Written information RFI examples of  Information about the trial, risks… (consistency with protocol)</vt:lpstr>
      <vt:lpstr>Written information RFI examples of  What is the compensation, what will be paid by the sponsor, standard of care vs  specific to the trial ?</vt:lpstr>
      <vt:lpstr>First conclusions</vt:lpstr>
      <vt:lpstr>First conclusions for the EC review improvement</vt:lpstr>
      <vt:lpstr>First conclusions for sponsors</vt:lpstr>
      <vt:lpstr>HOW TO AVOID RFI? </vt:lpstr>
      <vt:lpstr>Positive remarks!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Christel Vansteenkiste</dc:creator>
  <cp:lastModifiedBy>Audrey Van Scharen</cp:lastModifiedBy>
  <cp:revision>65</cp:revision>
  <dcterms:created xsi:type="dcterms:W3CDTF">2019-11-13T14:17:24Z</dcterms:created>
  <dcterms:modified xsi:type="dcterms:W3CDTF">2023-03-16T10:19:39Z</dcterms:modified>
</cp:coreProperties>
</file>