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8" r:id="rId2"/>
    <p:sldId id="296" r:id="rId3"/>
    <p:sldId id="543" r:id="rId4"/>
    <p:sldId id="574" r:id="rId5"/>
    <p:sldId id="533" r:id="rId6"/>
    <p:sldId id="308" r:id="rId7"/>
    <p:sldId id="310" r:id="rId8"/>
    <p:sldId id="311" r:id="rId9"/>
    <p:sldId id="532" r:id="rId10"/>
    <p:sldId id="309" r:id="rId11"/>
    <p:sldId id="544" r:id="rId12"/>
    <p:sldId id="294" r:id="rId13"/>
    <p:sldId id="307" r:id="rId14"/>
    <p:sldId id="534" r:id="rId15"/>
    <p:sldId id="295" r:id="rId16"/>
    <p:sldId id="541" r:id="rId17"/>
    <p:sldId id="545" r:id="rId18"/>
    <p:sldId id="288" r:id="rId19"/>
    <p:sldId id="304" r:id="rId20"/>
    <p:sldId id="535" r:id="rId21"/>
    <p:sldId id="536" r:id="rId22"/>
    <p:sldId id="290" r:id="rId23"/>
    <p:sldId id="293" r:id="rId24"/>
    <p:sldId id="546" r:id="rId25"/>
    <p:sldId id="538" r:id="rId26"/>
    <p:sldId id="276" r:id="rId27"/>
    <p:sldId id="279" r:id="rId28"/>
    <p:sldId id="280" r:id="rId29"/>
    <p:sldId id="281" r:id="rId30"/>
    <p:sldId id="282" r:id="rId31"/>
    <p:sldId id="284" r:id="rId32"/>
    <p:sldId id="285" r:id="rId33"/>
    <p:sldId id="547" r:id="rId34"/>
    <p:sldId id="297" r:id="rId35"/>
    <p:sldId id="298" r:id="rId36"/>
    <p:sldId id="299" r:id="rId37"/>
    <p:sldId id="300" r:id="rId38"/>
    <p:sldId id="302" r:id="rId39"/>
    <p:sldId id="301" r:id="rId40"/>
    <p:sldId id="548" r:id="rId41"/>
    <p:sldId id="542" r:id="rId42"/>
    <p:sldId id="539" r:id="rId43"/>
    <p:sldId id="540" r:id="rId44"/>
    <p:sldId id="305" r:id="rId45"/>
    <p:sldId id="537" r:id="rId46"/>
    <p:sldId id="306" r:id="rId47"/>
    <p:sldId id="549" r:id="rId48"/>
    <p:sldId id="287" r:id="rId49"/>
    <p:sldId id="550" r:id="rId50"/>
    <p:sldId id="573" r:id="rId51"/>
    <p:sldId id="274" r:id="rId52"/>
    <p:sldId id="273"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BC492D-D653-708B-ECF0-DA8148583504}" name="Nele Steens (FAGG - AFMPS)" initials="NS(A" userId="S::nele.steens@fagg-afmps.be::c8867b8d-b2de-494e-b974-fbc6ff9dcc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14" autoAdjust="0"/>
  </p:normalViewPr>
  <p:slideViewPr>
    <p:cSldViewPr snapToGrid="0">
      <p:cViewPr varScale="1">
        <p:scale>
          <a:sx n="97" d="100"/>
          <a:sy n="97"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94C86-F8E6-457F-AC36-AFA0F4066D73}"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8C08C26B-6A88-4B7F-825C-EDCEA21C700C}" type="pres">
      <dgm:prSet presAssocID="{EDD94C86-F8E6-457F-AC36-AFA0F4066D73}" presName="Name0" presStyleCnt="0">
        <dgm:presLayoutVars>
          <dgm:chMax val="2"/>
          <dgm:dir/>
          <dgm:animOne val="branch"/>
          <dgm:animLvl val="lvl"/>
          <dgm:resizeHandles val="exact"/>
        </dgm:presLayoutVars>
      </dgm:prSet>
      <dgm:spPr/>
    </dgm:pt>
  </dgm:ptLst>
  <dgm:cxnLst>
    <dgm:cxn modelId="{CD3164BB-3CF9-45EF-A3E0-DBED9A831446}" type="presOf" srcId="{EDD94C86-F8E6-457F-AC36-AFA0F4066D73}" destId="{8C08C26B-6A88-4B7F-825C-EDCEA21C700C}" srcOrd="0" destOrd="0" presId="urn:microsoft.com/office/officeart/2009/3/layout/OpposingIdeas"/>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32D3BD-3689-47AF-BC03-BFDD7AA5E5C8}" type="doc">
      <dgm:prSet loTypeId="urn:microsoft.com/office/officeart/2005/8/layout/hProcess9" loCatId="process" qsTypeId="urn:microsoft.com/office/officeart/2005/8/quickstyle/simple1" qsCatId="simple" csTypeId="urn:microsoft.com/office/officeart/2005/8/colors/accent1_2" csCatId="accent1" phldr="1"/>
      <dgm:spPr/>
    </dgm:pt>
    <dgm:pt modelId="{6E3DD08E-3D09-49C2-8CE4-E099FE80F96F}">
      <dgm:prSet phldrT="[Text]" custT="1"/>
      <dgm:spPr/>
      <dgm:t>
        <a:bodyPr/>
        <a:lstStyle/>
        <a:p>
          <a:r>
            <a:rPr lang="fr-BE" sz="2000" b="1" dirty="0" err="1"/>
            <a:t>January</a:t>
          </a:r>
          <a:r>
            <a:rPr lang="fr-BE" sz="2000" b="1" dirty="0"/>
            <a:t> 31, 2022</a:t>
          </a:r>
        </a:p>
        <a:p>
          <a:r>
            <a:rPr lang="fr-BE" sz="2000" dirty="0"/>
            <a:t>CTIS launch</a:t>
          </a:r>
        </a:p>
        <a:p>
          <a:endParaRPr lang="en-US" sz="2000" dirty="0"/>
        </a:p>
      </dgm:t>
    </dgm:pt>
    <dgm:pt modelId="{A6B76EA2-0FA0-4869-B6B4-D861CB926525}" type="parTrans" cxnId="{9D145D17-AFA7-444B-A207-F08F1E474A57}">
      <dgm:prSet/>
      <dgm:spPr/>
      <dgm:t>
        <a:bodyPr/>
        <a:lstStyle/>
        <a:p>
          <a:endParaRPr lang="en-US"/>
        </a:p>
      </dgm:t>
    </dgm:pt>
    <dgm:pt modelId="{27769A11-F68A-4AF0-82DA-83240EB64A0D}" type="sibTrans" cxnId="{9D145D17-AFA7-444B-A207-F08F1E474A57}">
      <dgm:prSet/>
      <dgm:spPr/>
      <dgm:t>
        <a:bodyPr/>
        <a:lstStyle/>
        <a:p>
          <a:endParaRPr lang="en-US"/>
        </a:p>
      </dgm:t>
    </dgm:pt>
    <dgm:pt modelId="{A3C384B2-ED21-4B9C-BFD8-0CF42564216A}">
      <dgm:prSet phldrT="[Text]" custT="1"/>
      <dgm:spPr/>
      <dgm:t>
        <a:bodyPr/>
        <a:lstStyle/>
        <a:p>
          <a:r>
            <a:rPr lang="fr-BE" sz="2000" b="1" dirty="0" err="1"/>
            <a:t>January</a:t>
          </a:r>
          <a:r>
            <a:rPr lang="fr-BE" sz="2000" b="1" dirty="0"/>
            <a:t> 31, 2023</a:t>
          </a:r>
        </a:p>
        <a:p>
          <a:r>
            <a:rPr lang="fr-BE" sz="2000" dirty="0"/>
            <a:t>CTIS </a:t>
          </a:r>
          <a:r>
            <a:rPr lang="fr-BE" sz="2000" dirty="0" err="1"/>
            <a:t>mandatory</a:t>
          </a:r>
          <a:r>
            <a:rPr lang="fr-BE" sz="2000" dirty="0"/>
            <a:t> for initial trials application</a:t>
          </a:r>
          <a:endParaRPr lang="en-US" sz="2000" dirty="0"/>
        </a:p>
      </dgm:t>
    </dgm:pt>
    <dgm:pt modelId="{196D0F79-CF91-4B3F-BE9B-CF5943F8AC59}" type="parTrans" cxnId="{48607B2D-0B0B-45FE-A206-AE58394F889C}">
      <dgm:prSet/>
      <dgm:spPr/>
      <dgm:t>
        <a:bodyPr/>
        <a:lstStyle/>
        <a:p>
          <a:endParaRPr lang="en-US"/>
        </a:p>
      </dgm:t>
    </dgm:pt>
    <dgm:pt modelId="{42A7AF06-B117-4E50-A4AD-80557DAAEB94}" type="sibTrans" cxnId="{48607B2D-0B0B-45FE-A206-AE58394F889C}">
      <dgm:prSet/>
      <dgm:spPr/>
      <dgm:t>
        <a:bodyPr/>
        <a:lstStyle/>
        <a:p>
          <a:endParaRPr lang="en-US"/>
        </a:p>
      </dgm:t>
    </dgm:pt>
    <dgm:pt modelId="{937419BF-86BD-4D78-B16C-FBF776C68FA7}">
      <dgm:prSet phldrT="[Text]" custT="1"/>
      <dgm:spPr/>
      <dgm:t>
        <a:bodyPr/>
        <a:lstStyle/>
        <a:p>
          <a:r>
            <a:rPr lang="fr-BE" sz="2000" dirty="0" err="1"/>
            <a:t>January</a:t>
          </a:r>
          <a:r>
            <a:rPr lang="fr-BE" sz="2000" dirty="0"/>
            <a:t> 31, 2025</a:t>
          </a:r>
        </a:p>
        <a:p>
          <a:r>
            <a:rPr lang="fr-BE" sz="2000" dirty="0"/>
            <a:t>End of transition </a:t>
          </a:r>
          <a:r>
            <a:rPr lang="fr-BE" sz="2000" dirty="0" err="1"/>
            <a:t>period</a:t>
          </a:r>
          <a:r>
            <a:rPr lang="fr-BE" sz="2000" dirty="0"/>
            <a:t>: all applications in CTIS</a:t>
          </a:r>
          <a:endParaRPr lang="en-US" sz="2000" dirty="0"/>
        </a:p>
      </dgm:t>
    </dgm:pt>
    <dgm:pt modelId="{E4D41FB2-DCBF-4EA8-B3D1-A36674E77D83}" type="parTrans" cxnId="{A085D615-CA68-4EAF-B9E0-E3AADFFFD938}">
      <dgm:prSet/>
      <dgm:spPr/>
      <dgm:t>
        <a:bodyPr/>
        <a:lstStyle/>
        <a:p>
          <a:endParaRPr lang="en-US"/>
        </a:p>
      </dgm:t>
    </dgm:pt>
    <dgm:pt modelId="{ADC3B0A7-2CC9-43B2-AC45-AC2B779284F7}" type="sibTrans" cxnId="{A085D615-CA68-4EAF-B9E0-E3AADFFFD938}">
      <dgm:prSet/>
      <dgm:spPr/>
      <dgm:t>
        <a:bodyPr/>
        <a:lstStyle/>
        <a:p>
          <a:endParaRPr lang="en-US"/>
        </a:p>
      </dgm:t>
    </dgm:pt>
    <dgm:pt modelId="{B865085A-E1D6-489E-9EBB-0457E403A131}" type="pres">
      <dgm:prSet presAssocID="{D632D3BD-3689-47AF-BC03-BFDD7AA5E5C8}" presName="CompostProcess" presStyleCnt="0">
        <dgm:presLayoutVars>
          <dgm:dir/>
          <dgm:resizeHandles val="exact"/>
        </dgm:presLayoutVars>
      </dgm:prSet>
      <dgm:spPr/>
    </dgm:pt>
    <dgm:pt modelId="{B27A0BD6-AAFF-4D7C-88DC-7125D49D240C}" type="pres">
      <dgm:prSet presAssocID="{D632D3BD-3689-47AF-BC03-BFDD7AA5E5C8}" presName="arrow" presStyleLbl="bgShp" presStyleIdx="0" presStyleCnt="1"/>
      <dgm:spPr/>
    </dgm:pt>
    <dgm:pt modelId="{AB5B2A4D-DBAD-45F0-8931-979F245384A2}" type="pres">
      <dgm:prSet presAssocID="{D632D3BD-3689-47AF-BC03-BFDD7AA5E5C8}" presName="linearProcess" presStyleCnt="0"/>
      <dgm:spPr/>
    </dgm:pt>
    <dgm:pt modelId="{DDDA0DDF-B6BF-475E-A5DF-F36F482A525A}" type="pres">
      <dgm:prSet presAssocID="{6E3DD08E-3D09-49C2-8CE4-E099FE80F96F}" presName="textNode" presStyleLbl="node1" presStyleIdx="0" presStyleCnt="3">
        <dgm:presLayoutVars>
          <dgm:bulletEnabled val="1"/>
        </dgm:presLayoutVars>
      </dgm:prSet>
      <dgm:spPr/>
    </dgm:pt>
    <dgm:pt modelId="{B288F610-00C1-41D9-9E6E-5A9622912260}" type="pres">
      <dgm:prSet presAssocID="{27769A11-F68A-4AF0-82DA-83240EB64A0D}" presName="sibTrans" presStyleCnt="0"/>
      <dgm:spPr/>
    </dgm:pt>
    <dgm:pt modelId="{F358DED5-602C-4013-9A38-86CBC286D945}" type="pres">
      <dgm:prSet presAssocID="{A3C384B2-ED21-4B9C-BFD8-0CF42564216A}" presName="textNode" presStyleLbl="node1" presStyleIdx="1" presStyleCnt="3" custLinFactNeighborX="0" custLinFactNeighborY="0">
        <dgm:presLayoutVars>
          <dgm:bulletEnabled val="1"/>
        </dgm:presLayoutVars>
      </dgm:prSet>
      <dgm:spPr/>
    </dgm:pt>
    <dgm:pt modelId="{9C626767-EE17-4555-83AB-81E87F3B5B05}" type="pres">
      <dgm:prSet presAssocID="{42A7AF06-B117-4E50-A4AD-80557DAAEB94}" presName="sibTrans" presStyleCnt="0"/>
      <dgm:spPr/>
    </dgm:pt>
    <dgm:pt modelId="{AD95418A-5A16-429D-8937-5F232A3B3AC4}" type="pres">
      <dgm:prSet presAssocID="{937419BF-86BD-4D78-B16C-FBF776C68FA7}" presName="textNode" presStyleLbl="node1" presStyleIdx="2" presStyleCnt="3">
        <dgm:presLayoutVars>
          <dgm:bulletEnabled val="1"/>
        </dgm:presLayoutVars>
      </dgm:prSet>
      <dgm:spPr/>
    </dgm:pt>
  </dgm:ptLst>
  <dgm:cxnLst>
    <dgm:cxn modelId="{A085D615-CA68-4EAF-B9E0-E3AADFFFD938}" srcId="{D632D3BD-3689-47AF-BC03-BFDD7AA5E5C8}" destId="{937419BF-86BD-4D78-B16C-FBF776C68FA7}" srcOrd="2" destOrd="0" parTransId="{E4D41FB2-DCBF-4EA8-B3D1-A36674E77D83}" sibTransId="{ADC3B0A7-2CC9-43B2-AC45-AC2B779284F7}"/>
    <dgm:cxn modelId="{9D145D17-AFA7-444B-A207-F08F1E474A57}" srcId="{D632D3BD-3689-47AF-BC03-BFDD7AA5E5C8}" destId="{6E3DD08E-3D09-49C2-8CE4-E099FE80F96F}" srcOrd="0" destOrd="0" parTransId="{A6B76EA2-0FA0-4869-B6B4-D861CB926525}" sibTransId="{27769A11-F68A-4AF0-82DA-83240EB64A0D}"/>
    <dgm:cxn modelId="{48607B2D-0B0B-45FE-A206-AE58394F889C}" srcId="{D632D3BD-3689-47AF-BC03-BFDD7AA5E5C8}" destId="{A3C384B2-ED21-4B9C-BFD8-0CF42564216A}" srcOrd="1" destOrd="0" parTransId="{196D0F79-CF91-4B3F-BE9B-CF5943F8AC59}" sibTransId="{42A7AF06-B117-4E50-A4AD-80557DAAEB94}"/>
    <dgm:cxn modelId="{7CDF2542-CCD0-47BA-A6A9-F5A9F1067879}" type="presOf" srcId="{D632D3BD-3689-47AF-BC03-BFDD7AA5E5C8}" destId="{B865085A-E1D6-489E-9EBB-0457E403A131}" srcOrd="0" destOrd="0" presId="urn:microsoft.com/office/officeart/2005/8/layout/hProcess9"/>
    <dgm:cxn modelId="{2D55DF85-EACF-4E28-86E7-EF0746CD9985}" type="presOf" srcId="{6E3DD08E-3D09-49C2-8CE4-E099FE80F96F}" destId="{DDDA0DDF-B6BF-475E-A5DF-F36F482A525A}" srcOrd="0" destOrd="0" presId="urn:microsoft.com/office/officeart/2005/8/layout/hProcess9"/>
    <dgm:cxn modelId="{79D0C98F-AFB1-4DA7-92D1-4E87A2429E9D}" type="presOf" srcId="{A3C384B2-ED21-4B9C-BFD8-0CF42564216A}" destId="{F358DED5-602C-4013-9A38-86CBC286D945}" srcOrd="0" destOrd="0" presId="urn:microsoft.com/office/officeart/2005/8/layout/hProcess9"/>
    <dgm:cxn modelId="{DA25DCE1-7590-438B-BCC7-D48893AF903B}" type="presOf" srcId="{937419BF-86BD-4D78-B16C-FBF776C68FA7}" destId="{AD95418A-5A16-429D-8937-5F232A3B3AC4}" srcOrd="0" destOrd="0" presId="urn:microsoft.com/office/officeart/2005/8/layout/hProcess9"/>
    <dgm:cxn modelId="{7B5B9E24-7C84-41D7-BE79-704710FDF4C4}" type="presParOf" srcId="{B865085A-E1D6-489E-9EBB-0457E403A131}" destId="{B27A0BD6-AAFF-4D7C-88DC-7125D49D240C}" srcOrd="0" destOrd="0" presId="urn:microsoft.com/office/officeart/2005/8/layout/hProcess9"/>
    <dgm:cxn modelId="{1BA5C2AF-CC43-4DB4-8CC2-38F55C340D21}" type="presParOf" srcId="{B865085A-E1D6-489E-9EBB-0457E403A131}" destId="{AB5B2A4D-DBAD-45F0-8931-979F245384A2}" srcOrd="1" destOrd="0" presId="urn:microsoft.com/office/officeart/2005/8/layout/hProcess9"/>
    <dgm:cxn modelId="{D6D127D3-3443-417E-9160-3CFE81CB6907}" type="presParOf" srcId="{AB5B2A4D-DBAD-45F0-8931-979F245384A2}" destId="{DDDA0DDF-B6BF-475E-A5DF-F36F482A525A}" srcOrd="0" destOrd="0" presId="urn:microsoft.com/office/officeart/2005/8/layout/hProcess9"/>
    <dgm:cxn modelId="{AB054C73-B677-48B4-817F-08B5190A772D}" type="presParOf" srcId="{AB5B2A4D-DBAD-45F0-8931-979F245384A2}" destId="{B288F610-00C1-41D9-9E6E-5A9622912260}" srcOrd="1" destOrd="0" presId="urn:microsoft.com/office/officeart/2005/8/layout/hProcess9"/>
    <dgm:cxn modelId="{5576B6AC-8F8E-4C84-AEB2-8A4BF421D958}" type="presParOf" srcId="{AB5B2A4D-DBAD-45F0-8931-979F245384A2}" destId="{F358DED5-602C-4013-9A38-86CBC286D945}" srcOrd="2" destOrd="0" presId="urn:microsoft.com/office/officeart/2005/8/layout/hProcess9"/>
    <dgm:cxn modelId="{31BE8413-BE5D-449F-AC6B-CBA475FF17B8}" type="presParOf" srcId="{AB5B2A4D-DBAD-45F0-8931-979F245384A2}" destId="{9C626767-EE17-4555-83AB-81E87F3B5B05}" srcOrd="3" destOrd="0" presId="urn:microsoft.com/office/officeart/2005/8/layout/hProcess9"/>
    <dgm:cxn modelId="{472C2E6D-8AAF-4526-8132-B56089AC0685}" type="presParOf" srcId="{AB5B2A4D-DBAD-45F0-8931-979F245384A2}" destId="{AD95418A-5A16-429D-8937-5F232A3B3AC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A0BD6-AAFF-4D7C-88DC-7125D49D240C}">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A0DDF-B6BF-475E-A5DF-F36F482A525A}">
      <dsp:nvSpPr>
        <dsp:cNvPr id="0" name=""/>
        <dsp:cNvSpPr/>
      </dsp:nvSpPr>
      <dsp:spPr>
        <a:xfrm>
          <a:off x="0"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b="1" kern="1200" dirty="0" err="1"/>
            <a:t>January</a:t>
          </a:r>
          <a:r>
            <a:rPr lang="fr-BE" sz="2000" b="1" kern="1200" dirty="0"/>
            <a:t> 31, 2022</a:t>
          </a:r>
        </a:p>
        <a:p>
          <a:pPr marL="0" lvl="0" indent="0" algn="ctr" defTabSz="889000">
            <a:lnSpc>
              <a:spcPct val="90000"/>
            </a:lnSpc>
            <a:spcBef>
              <a:spcPct val="0"/>
            </a:spcBef>
            <a:spcAft>
              <a:spcPct val="35000"/>
            </a:spcAft>
            <a:buNone/>
          </a:pPr>
          <a:r>
            <a:rPr lang="fr-BE" sz="2000" kern="1200" dirty="0"/>
            <a:t>CTIS launch</a:t>
          </a:r>
        </a:p>
        <a:p>
          <a:pPr marL="0" lvl="0" indent="0" algn="ctr" defTabSz="889000">
            <a:lnSpc>
              <a:spcPct val="90000"/>
            </a:lnSpc>
            <a:spcBef>
              <a:spcPct val="0"/>
            </a:spcBef>
            <a:spcAft>
              <a:spcPct val="35000"/>
            </a:spcAft>
            <a:buNone/>
          </a:pPr>
          <a:endParaRPr lang="en-US" sz="2000" kern="1200" dirty="0"/>
        </a:p>
      </dsp:txBody>
      <dsp:txXfrm>
        <a:off x="105807" y="1731407"/>
        <a:ext cx="2226786" cy="1955852"/>
      </dsp:txXfrm>
    </dsp:sp>
    <dsp:sp modelId="{F358DED5-602C-4013-9A38-86CBC286D945}">
      <dsp:nvSpPr>
        <dsp:cNvPr id="0" name=""/>
        <dsp:cNvSpPr/>
      </dsp:nvSpPr>
      <dsp:spPr>
        <a:xfrm>
          <a:off x="2844799"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b="1" kern="1200" dirty="0" err="1"/>
            <a:t>January</a:t>
          </a:r>
          <a:r>
            <a:rPr lang="fr-BE" sz="2000" b="1" kern="1200" dirty="0"/>
            <a:t> 31, 2023</a:t>
          </a:r>
        </a:p>
        <a:p>
          <a:pPr marL="0" lvl="0" indent="0" algn="ctr" defTabSz="889000">
            <a:lnSpc>
              <a:spcPct val="90000"/>
            </a:lnSpc>
            <a:spcBef>
              <a:spcPct val="0"/>
            </a:spcBef>
            <a:spcAft>
              <a:spcPct val="35000"/>
            </a:spcAft>
            <a:buNone/>
          </a:pPr>
          <a:r>
            <a:rPr lang="fr-BE" sz="2000" kern="1200" dirty="0"/>
            <a:t>CTIS </a:t>
          </a:r>
          <a:r>
            <a:rPr lang="fr-BE" sz="2000" kern="1200" dirty="0" err="1"/>
            <a:t>mandatory</a:t>
          </a:r>
          <a:r>
            <a:rPr lang="fr-BE" sz="2000" kern="1200" dirty="0"/>
            <a:t> for initial trials application</a:t>
          </a:r>
          <a:endParaRPr lang="en-US" sz="2000" kern="1200" dirty="0"/>
        </a:p>
      </dsp:txBody>
      <dsp:txXfrm>
        <a:off x="2950606" y="1731407"/>
        <a:ext cx="2226786" cy="1955852"/>
      </dsp:txXfrm>
    </dsp:sp>
    <dsp:sp modelId="{AD95418A-5A16-429D-8937-5F232A3B3AC4}">
      <dsp:nvSpPr>
        <dsp:cNvPr id="0" name=""/>
        <dsp:cNvSpPr/>
      </dsp:nvSpPr>
      <dsp:spPr>
        <a:xfrm>
          <a:off x="5689600"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err="1"/>
            <a:t>January</a:t>
          </a:r>
          <a:r>
            <a:rPr lang="fr-BE" sz="2000" kern="1200" dirty="0"/>
            <a:t> 31, 2025</a:t>
          </a:r>
        </a:p>
        <a:p>
          <a:pPr marL="0" lvl="0" indent="0" algn="ctr" defTabSz="889000">
            <a:lnSpc>
              <a:spcPct val="90000"/>
            </a:lnSpc>
            <a:spcBef>
              <a:spcPct val="0"/>
            </a:spcBef>
            <a:spcAft>
              <a:spcPct val="35000"/>
            </a:spcAft>
            <a:buNone/>
          </a:pPr>
          <a:r>
            <a:rPr lang="fr-BE" sz="2000" kern="1200" dirty="0"/>
            <a:t>End of transition </a:t>
          </a:r>
          <a:r>
            <a:rPr lang="fr-BE" sz="2000" kern="1200" dirty="0" err="1"/>
            <a:t>period</a:t>
          </a:r>
          <a:r>
            <a:rPr lang="fr-BE" sz="2000" kern="1200" dirty="0"/>
            <a:t>: all applications in CTIS</a:t>
          </a:r>
          <a:endParaRPr lang="en-US" sz="2000" kern="1200" dirty="0"/>
        </a:p>
      </dsp:txBody>
      <dsp:txXfrm>
        <a:off x="5795407" y="1731407"/>
        <a:ext cx="2226786" cy="1955852"/>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19ABB-9A4A-497E-BAF2-45B32694098C}"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CAB3A-7C26-42EC-9230-36188978EB4C}" type="slidenum">
              <a:rPr lang="en-US" smtClean="0"/>
              <a:t>‹#›</a:t>
            </a:fld>
            <a:endParaRPr lang="en-US"/>
          </a:p>
        </p:txBody>
      </p:sp>
    </p:spTree>
    <p:extLst>
      <p:ext uri="{BB962C8B-B14F-4D97-AF65-F5344CB8AC3E}">
        <p14:creationId xmlns:p14="http://schemas.microsoft.com/office/powerpoint/2010/main" val="332651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Evaluating</a:t>
            </a:r>
            <a:r>
              <a:rPr lang="fr-BE" dirty="0"/>
              <a:t> EC </a:t>
            </a:r>
            <a:r>
              <a:rPr lang="fr-BE" dirty="0" err="1"/>
              <a:t>independent</a:t>
            </a:r>
            <a:r>
              <a:rPr lang="fr-BE" dirty="0"/>
              <a:t> </a:t>
            </a:r>
            <a:r>
              <a:rPr lang="fr-BE" dirty="0" err="1"/>
              <a:t>from</a:t>
            </a:r>
            <a:r>
              <a:rPr lang="fr-BE" dirty="0"/>
              <a:t> the sites</a:t>
            </a:r>
            <a:endParaRPr lang="en-US" dirty="0"/>
          </a:p>
        </p:txBody>
      </p:sp>
      <p:sp>
        <p:nvSpPr>
          <p:cNvPr id="4" name="Slide Number Placeholder 3"/>
          <p:cNvSpPr>
            <a:spLocks noGrp="1"/>
          </p:cNvSpPr>
          <p:nvPr>
            <p:ph type="sldNum" sz="quarter" idx="5"/>
          </p:nvPr>
        </p:nvSpPr>
        <p:spPr/>
        <p:txBody>
          <a:bodyPr/>
          <a:lstStyle/>
          <a:p>
            <a:fld id="{2A9CAB3A-7C26-42EC-9230-36188978EB4C}" type="slidenum">
              <a:rPr lang="en-US" smtClean="0"/>
              <a:t>9</a:t>
            </a:fld>
            <a:endParaRPr lang="en-US"/>
          </a:p>
        </p:txBody>
      </p:sp>
    </p:spTree>
    <p:extLst>
      <p:ext uri="{BB962C8B-B14F-4D97-AF65-F5344CB8AC3E}">
        <p14:creationId xmlns:p14="http://schemas.microsoft.com/office/powerpoint/2010/main" val="265058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575757"/>
                </a:solidFill>
                <a:latin typeface="Verdana" panose="020B0604030504040204" pitchFamily="34" charset="0"/>
                <a:ea typeface="Verdana" panose="020B0604030504040204" pitchFamily="34" charset="0"/>
              </a:rPr>
              <a:t>as published by HMA, EU Commission and EMA</a:t>
            </a:r>
          </a:p>
          <a:p>
            <a:endParaRPr lang="en-US" sz="1200" dirty="0">
              <a:solidFill>
                <a:srgbClr val="575757"/>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Nothing has changed yet, still in the pipeline, but the intention in the long run is to ensure that experimental medicines can be brought to the patient, including by direct shipment from a genetically modified medicines depot. </a:t>
            </a:r>
            <a:endParaRPr lang="en-US" dirty="0"/>
          </a:p>
        </p:txBody>
      </p:sp>
      <p:sp>
        <p:nvSpPr>
          <p:cNvPr id="4" name="Slide Number Placeholder 3"/>
          <p:cNvSpPr>
            <a:spLocks noGrp="1"/>
          </p:cNvSpPr>
          <p:nvPr>
            <p:ph type="sldNum" sz="quarter" idx="5"/>
          </p:nvPr>
        </p:nvSpPr>
        <p:spPr/>
        <p:txBody>
          <a:bodyPr/>
          <a:lstStyle/>
          <a:p>
            <a:fld id="{2A9CAB3A-7C26-42EC-9230-36188978EB4C}" type="slidenum">
              <a:rPr lang="en-US" smtClean="0"/>
              <a:t>39</a:t>
            </a:fld>
            <a:endParaRPr lang="en-US"/>
          </a:p>
        </p:txBody>
      </p:sp>
    </p:spTree>
    <p:extLst>
      <p:ext uri="{BB962C8B-B14F-4D97-AF65-F5344CB8AC3E}">
        <p14:creationId xmlns:p14="http://schemas.microsoft.com/office/powerpoint/2010/main" val="303671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CAB3A-7C26-42EC-9230-36188978EB4C}" type="slidenum">
              <a:rPr lang="en-US" smtClean="0"/>
              <a:t>40</a:t>
            </a:fld>
            <a:endParaRPr lang="en-US"/>
          </a:p>
        </p:txBody>
      </p:sp>
    </p:spTree>
    <p:extLst>
      <p:ext uri="{BB962C8B-B14F-4D97-AF65-F5344CB8AC3E}">
        <p14:creationId xmlns:p14="http://schemas.microsoft.com/office/powerpoint/2010/main" val="297336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B050"/>
                </a:solidFill>
                <a:latin typeface="Verdana" panose="020B0604030504040204" pitchFamily="34" charset="0"/>
                <a:ea typeface="Verdana" panose="020B0604030504040204" pitchFamily="34" charset="0"/>
              </a:rPr>
              <a:t>Some more information on Part II documents also provided by Katelijne Anciaux from the College in her presentation</a:t>
            </a:r>
          </a:p>
          <a:p>
            <a:endParaRPr lang="en-US" dirty="0"/>
          </a:p>
        </p:txBody>
      </p:sp>
      <p:sp>
        <p:nvSpPr>
          <p:cNvPr id="4" name="Slide Number Placeholder 3"/>
          <p:cNvSpPr>
            <a:spLocks noGrp="1"/>
          </p:cNvSpPr>
          <p:nvPr>
            <p:ph type="sldNum" sz="quarter" idx="5"/>
          </p:nvPr>
        </p:nvSpPr>
        <p:spPr/>
        <p:txBody>
          <a:bodyPr/>
          <a:lstStyle/>
          <a:p>
            <a:fld id="{2A9CAB3A-7C26-42EC-9230-36188978EB4C}" type="slidenum">
              <a:rPr lang="en-US" smtClean="0"/>
              <a:t>41</a:t>
            </a:fld>
            <a:endParaRPr lang="en-US"/>
          </a:p>
        </p:txBody>
      </p:sp>
    </p:spTree>
    <p:extLst>
      <p:ext uri="{BB962C8B-B14F-4D97-AF65-F5344CB8AC3E}">
        <p14:creationId xmlns:p14="http://schemas.microsoft.com/office/powerpoint/2010/main" val="60298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2A9CAB3A-7C26-42EC-9230-36188978EB4C}" type="slidenum">
              <a:rPr lang="en-US" smtClean="0"/>
              <a:t>10</a:t>
            </a:fld>
            <a:endParaRPr lang="en-US"/>
          </a:p>
        </p:txBody>
      </p:sp>
    </p:spTree>
    <p:extLst>
      <p:ext uri="{BB962C8B-B14F-4D97-AF65-F5344CB8AC3E}">
        <p14:creationId xmlns:p14="http://schemas.microsoft.com/office/powerpoint/2010/main" val="348210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575757"/>
                </a:solidFill>
                <a:latin typeface="Verdana" panose="020B0604030504040204" pitchFamily="34" charset="0"/>
                <a:ea typeface="Verdana" panose="020B0604030504040204" pitchFamily="34" charset="0"/>
                <a:cs typeface="Verdana" panose="020B0604030504040204" pitchFamily="34" charset="0"/>
              </a:rPr>
              <a:t>CTIS considers the previous application is not finalized even if only for some MSs</a:t>
            </a:r>
          </a:p>
          <a:p>
            <a:endParaRPr lang="en-US" dirty="0"/>
          </a:p>
        </p:txBody>
      </p:sp>
      <p:sp>
        <p:nvSpPr>
          <p:cNvPr id="4" name="Slide Number Placeholder 3"/>
          <p:cNvSpPr>
            <a:spLocks noGrp="1"/>
          </p:cNvSpPr>
          <p:nvPr>
            <p:ph type="sldNum" sz="quarter" idx="5"/>
          </p:nvPr>
        </p:nvSpPr>
        <p:spPr/>
        <p:txBody>
          <a:bodyPr/>
          <a:lstStyle/>
          <a:p>
            <a:fld id="{2A9CAB3A-7C26-42EC-9230-36188978EB4C}" type="slidenum">
              <a:rPr lang="en-US" smtClean="0"/>
              <a:t>12</a:t>
            </a:fld>
            <a:endParaRPr lang="en-US"/>
          </a:p>
        </p:txBody>
      </p:sp>
    </p:spTree>
    <p:extLst>
      <p:ext uri="{BB962C8B-B14F-4D97-AF65-F5344CB8AC3E}">
        <p14:creationId xmlns:p14="http://schemas.microsoft.com/office/powerpoint/2010/main" val="22347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ltLang="en-US" sz="1000" dirty="0">
                <a:solidFill>
                  <a:srgbClr val="575757"/>
                </a:solidFill>
                <a:highlight>
                  <a:srgbClr val="FFFF00"/>
                </a:highlight>
                <a:latin typeface="Verdana" panose="020B0604030504040204" pitchFamily="34" charset="0"/>
                <a:ea typeface="Verdana" panose="020B0604030504040204" pitchFamily="34" charset="0"/>
                <a:cs typeface="Verdana" panose="020B0604030504040204" pitchFamily="34" charset="0"/>
              </a:rPr>
              <a:t>Mention that applicable only for “pure” phase I mono-national trials</a:t>
            </a:r>
          </a:p>
          <a:p>
            <a:pPr marL="0" indent="0">
              <a:buNone/>
            </a:pPr>
            <a:r>
              <a:rPr lang="en-GB" altLang="en-US" sz="1000" dirty="0">
                <a:solidFill>
                  <a:srgbClr val="575757"/>
                </a:solidFill>
                <a:highlight>
                  <a:srgbClr val="FFFF00"/>
                </a:highlight>
                <a:latin typeface="Verdana" panose="020B0604030504040204" pitchFamily="34" charset="0"/>
                <a:ea typeface="Verdana" panose="020B0604030504040204" pitchFamily="34" charset="0"/>
                <a:cs typeface="Verdana" panose="020B0604030504040204" pitchFamily="34" charset="0"/>
              </a:rPr>
              <a:t>However applicable even if several sites foreseen in Belgium.</a:t>
            </a:r>
          </a:p>
          <a:p>
            <a:pPr marL="0" indent="0">
              <a:buNone/>
            </a:pPr>
            <a:r>
              <a:rPr lang="en-GB" altLang="en-US" sz="1000" dirty="0">
                <a:solidFill>
                  <a:srgbClr val="575757"/>
                </a:solidFill>
                <a:highlight>
                  <a:srgbClr val="FFFF00"/>
                </a:highlight>
                <a:latin typeface="Verdana" panose="020B0604030504040204" pitchFamily="34" charset="0"/>
                <a:ea typeface="Verdana" panose="020B0604030504040204" pitchFamily="34" charset="0"/>
                <a:cs typeface="Verdana" panose="020B0604030504040204" pitchFamily="34" charset="0"/>
              </a:rPr>
              <a:t>Maximum 66 days for non-ATMP trials but we do our best to accelerate again</a:t>
            </a:r>
          </a:p>
          <a:p>
            <a:pPr marL="0" indent="0">
              <a:buNone/>
            </a:pPr>
            <a:r>
              <a:rPr lang="en-GB" altLang="en-US" sz="1000" dirty="0">
                <a:solidFill>
                  <a:srgbClr val="575757"/>
                </a:solidFill>
                <a:highlight>
                  <a:srgbClr val="FFFF00"/>
                </a:highlight>
                <a:latin typeface="Verdana" panose="020B0604030504040204" pitchFamily="34" charset="0"/>
                <a:ea typeface="Verdana" panose="020B0604030504040204" pitchFamily="34" charset="0"/>
                <a:cs typeface="Verdana" panose="020B0604030504040204" pitchFamily="34" charset="0"/>
              </a:rPr>
              <a:t>For ATMP trials, if timeline extended, we do not take the 50 maximum additional timeline (except for 1 trial with CTIS issues) but 30 days </a:t>
            </a:r>
            <a:endParaRPr lang="fr-BE" sz="1000" dirty="0"/>
          </a:p>
          <a:p>
            <a:endParaRPr lang="fr-BE" dirty="0"/>
          </a:p>
        </p:txBody>
      </p:sp>
      <p:sp>
        <p:nvSpPr>
          <p:cNvPr id="4" name="Slide Number Placeholder 3"/>
          <p:cNvSpPr>
            <a:spLocks noGrp="1"/>
          </p:cNvSpPr>
          <p:nvPr>
            <p:ph type="sldNum" sz="quarter" idx="5"/>
          </p:nvPr>
        </p:nvSpPr>
        <p:spPr/>
        <p:txBody>
          <a:bodyPr/>
          <a:lstStyle/>
          <a:p>
            <a:fld id="{F5512977-3229-4FD5-ADE8-AA4EFDDD5B72}" type="slidenum">
              <a:rPr lang="fr-BE" smtClean="0"/>
              <a:t>14</a:t>
            </a:fld>
            <a:endParaRPr lang="fr-BE"/>
          </a:p>
        </p:txBody>
      </p:sp>
    </p:spTree>
    <p:extLst>
      <p:ext uri="{BB962C8B-B14F-4D97-AF65-F5344CB8AC3E}">
        <p14:creationId xmlns:p14="http://schemas.microsoft.com/office/powerpoint/2010/main" val="298289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The safety assessing Member State (</a:t>
            </a:r>
            <a:r>
              <a:rPr lang="en-US" b="0" i="0" dirty="0" err="1">
                <a:solidFill>
                  <a:srgbClr val="202124"/>
                </a:solidFill>
                <a:effectLst/>
                <a:latin typeface="Google Sans"/>
              </a:rPr>
              <a:t>saMS</a:t>
            </a:r>
            <a:r>
              <a:rPr lang="en-US" b="0" i="0" dirty="0">
                <a:solidFill>
                  <a:srgbClr val="202124"/>
                </a:solidFill>
                <a:effectLst/>
                <a:latin typeface="Google Sans"/>
              </a:rPr>
              <a:t>) is </a:t>
            </a:r>
            <a:r>
              <a:rPr lang="en-US" b="0" i="0" dirty="0">
                <a:solidFill>
                  <a:srgbClr val="040C28"/>
                </a:solidFill>
                <a:effectLst/>
                <a:latin typeface="Google Sans"/>
              </a:rPr>
              <a:t>the Member State (MS) that is both leading the safety assessments and responsible for the assessment of a specific ASR</a:t>
            </a:r>
          </a:p>
          <a:p>
            <a:r>
              <a:rPr lang="en-US" dirty="0"/>
              <a:t>GCP inspection : 3.346,68 euros</a:t>
            </a:r>
          </a:p>
          <a:p>
            <a:r>
              <a:rPr lang="en-US" dirty="0"/>
              <a:t>Safety assessment : 470,11 euros for initial application and 222,60 euros for SM</a:t>
            </a:r>
          </a:p>
          <a:p>
            <a:r>
              <a:rPr lang="en-US" dirty="0" err="1"/>
              <a:t>saMS</a:t>
            </a:r>
            <a:r>
              <a:rPr lang="en-US" dirty="0"/>
              <a:t> activities: Multinational trial : 8.540,25 euros and Mono-national : 3.123,89 euros</a:t>
            </a:r>
          </a:p>
        </p:txBody>
      </p:sp>
      <p:sp>
        <p:nvSpPr>
          <p:cNvPr id="4" name="Slide Number Placeholder 3"/>
          <p:cNvSpPr>
            <a:spLocks noGrp="1"/>
          </p:cNvSpPr>
          <p:nvPr>
            <p:ph type="sldNum" sz="quarter" idx="5"/>
          </p:nvPr>
        </p:nvSpPr>
        <p:spPr/>
        <p:txBody>
          <a:bodyPr/>
          <a:lstStyle/>
          <a:p>
            <a:fld id="{2A9CAB3A-7C26-42EC-9230-36188978EB4C}" type="slidenum">
              <a:rPr lang="en-US" smtClean="0"/>
              <a:t>15</a:t>
            </a:fld>
            <a:endParaRPr lang="en-US"/>
          </a:p>
        </p:txBody>
      </p:sp>
    </p:spTree>
    <p:extLst>
      <p:ext uri="{BB962C8B-B14F-4D97-AF65-F5344CB8AC3E}">
        <p14:creationId xmlns:p14="http://schemas.microsoft.com/office/powerpoint/2010/main" val="383869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Complete new section</a:t>
            </a:r>
            <a:endParaRPr lang="en-US" dirty="0"/>
          </a:p>
        </p:txBody>
      </p:sp>
      <p:sp>
        <p:nvSpPr>
          <p:cNvPr id="4" name="Slide Number Placeholder 3"/>
          <p:cNvSpPr>
            <a:spLocks noGrp="1"/>
          </p:cNvSpPr>
          <p:nvPr>
            <p:ph type="sldNum" sz="quarter" idx="5"/>
          </p:nvPr>
        </p:nvSpPr>
        <p:spPr/>
        <p:txBody>
          <a:bodyPr/>
          <a:lstStyle/>
          <a:p>
            <a:fld id="{2A9CAB3A-7C26-42EC-9230-36188978EB4C}" type="slidenum">
              <a:rPr lang="en-US" smtClean="0"/>
              <a:t>22</a:t>
            </a:fld>
            <a:endParaRPr lang="en-US"/>
          </a:p>
        </p:txBody>
      </p:sp>
    </p:spTree>
    <p:extLst>
      <p:ext uri="{BB962C8B-B14F-4D97-AF65-F5344CB8AC3E}">
        <p14:creationId xmlns:p14="http://schemas.microsoft.com/office/powerpoint/2010/main" val="98803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New </a:t>
            </a:r>
            <a:r>
              <a:rPr lang="fr-BE" dirty="0" err="1"/>
              <a:t>text</a:t>
            </a:r>
            <a:r>
              <a:rPr lang="fr-BE" dirty="0"/>
              <a:t> in </a:t>
            </a:r>
            <a:r>
              <a:rPr lang="fr-BE" dirty="0" err="1"/>
              <a:t>italic</a:t>
            </a:r>
            <a:endParaRPr lang="en-US" dirty="0"/>
          </a:p>
        </p:txBody>
      </p:sp>
      <p:sp>
        <p:nvSpPr>
          <p:cNvPr id="4" name="Slide Number Placeholder 3"/>
          <p:cNvSpPr>
            <a:spLocks noGrp="1"/>
          </p:cNvSpPr>
          <p:nvPr>
            <p:ph type="sldNum" sz="quarter" idx="5"/>
          </p:nvPr>
        </p:nvSpPr>
        <p:spPr/>
        <p:txBody>
          <a:bodyPr/>
          <a:lstStyle/>
          <a:p>
            <a:fld id="{2A9CAB3A-7C26-42EC-9230-36188978EB4C}" type="slidenum">
              <a:rPr lang="en-US" smtClean="0"/>
              <a:t>23</a:t>
            </a:fld>
            <a:endParaRPr lang="en-US"/>
          </a:p>
        </p:txBody>
      </p:sp>
    </p:spTree>
    <p:extLst>
      <p:ext uri="{BB962C8B-B14F-4D97-AF65-F5344CB8AC3E}">
        <p14:creationId xmlns:p14="http://schemas.microsoft.com/office/powerpoint/2010/main" val="275856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F5512977-3229-4FD5-ADE8-AA4EFDDD5B72}" type="slidenum">
              <a:rPr lang="fr-BE" smtClean="0"/>
              <a:t>25</a:t>
            </a:fld>
            <a:endParaRPr lang="fr-BE"/>
          </a:p>
        </p:txBody>
      </p:sp>
    </p:spTree>
    <p:extLst>
      <p:ext uri="{BB962C8B-B14F-4D97-AF65-F5344CB8AC3E}">
        <p14:creationId xmlns:p14="http://schemas.microsoft.com/office/powerpoint/2010/main" val="177167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B050"/>
                </a:solidFill>
                <a:latin typeface="Verdana" panose="020B0604030504040204" pitchFamily="34" charset="0"/>
                <a:ea typeface="Verdana" panose="020B0604030504040204" pitchFamily="34" charset="0"/>
              </a:rPr>
              <a:t>Euratom : no due date can fall on a WE or on a public holiday (of the RMS) and a minimum of 2 consecutive working days should be available for each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00B05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B050"/>
                </a:solidFill>
                <a:latin typeface="Verdana" panose="020B0604030504040204" pitchFamily="34" charset="0"/>
                <a:ea typeface="Verdana" panose="020B0604030504040204" pitchFamily="34" charset="0"/>
              </a:rPr>
              <a:t>Answers in less than 12 days : which also happened in our first year of CTR, even in case of a long list of questions</a:t>
            </a:r>
          </a:p>
          <a:p>
            <a:endParaRPr lang="en-US" dirty="0"/>
          </a:p>
        </p:txBody>
      </p:sp>
      <p:sp>
        <p:nvSpPr>
          <p:cNvPr id="4" name="Slide Number Placeholder 3"/>
          <p:cNvSpPr>
            <a:spLocks noGrp="1"/>
          </p:cNvSpPr>
          <p:nvPr>
            <p:ph type="sldNum" sz="quarter" idx="5"/>
          </p:nvPr>
        </p:nvSpPr>
        <p:spPr/>
        <p:txBody>
          <a:bodyPr/>
          <a:lstStyle/>
          <a:p>
            <a:fld id="{2A9CAB3A-7C26-42EC-9230-36188978EB4C}" type="slidenum">
              <a:rPr lang="en-US" smtClean="0"/>
              <a:t>38</a:t>
            </a:fld>
            <a:endParaRPr lang="en-US"/>
          </a:p>
        </p:txBody>
      </p:sp>
    </p:spTree>
    <p:extLst>
      <p:ext uri="{BB962C8B-B14F-4D97-AF65-F5344CB8AC3E}">
        <p14:creationId xmlns:p14="http://schemas.microsoft.com/office/powerpoint/2010/main" val="204863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5146-0A89-B5B9-F627-1A56BEB076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B545A0D1-C842-5315-618F-AC6A96FD3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94D8A8C1-E700-66DA-6B63-3683F005C8BA}"/>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5" name="Footer Placeholder 4">
            <a:extLst>
              <a:ext uri="{FF2B5EF4-FFF2-40B4-BE49-F238E27FC236}">
                <a16:creationId xmlns:a16="http://schemas.microsoft.com/office/drawing/2014/main" id="{F84CD5E0-1BA1-4E85-B1C9-B5B9B177D55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F07FE7DF-1F55-EC2E-D0DA-EC6876AD3CB6}"/>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401682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54C5-C498-85A3-B03D-D1BF35B6B5CD}"/>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BE1443D5-0E2B-3C50-6DDA-02A59D5BD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3163594-BEE1-02D2-021F-A49FC569E9AA}"/>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5" name="Footer Placeholder 4">
            <a:extLst>
              <a:ext uri="{FF2B5EF4-FFF2-40B4-BE49-F238E27FC236}">
                <a16:creationId xmlns:a16="http://schemas.microsoft.com/office/drawing/2014/main" id="{3FF58FA7-D65A-2CEC-B742-AD191A503E2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87E06703-810D-82C2-44B1-5D4DBCD3B264}"/>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361125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D80185-A93E-69AD-73E3-260D4FCB88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BCD95A9-DA40-03D1-CAE4-5A6C3E2D62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7B4892CA-0F15-9074-7501-3F6B6B9CF242}"/>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5" name="Footer Placeholder 4">
            <a:extLst>
              <a:ext uri="{FF2B5EF4-FFF2-40B4-BE49-F238E27FC236}">
                <a16:creationId xmlns:a16="http://schemas.microsoft.com/office/drawing/2014/main" id="{366487B6-0F6E-4709-B444-BDFC18E5236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88F65E72-37CE-AACF-67BC-95E9D6C3AE67}"/>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322088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age 6">
            <a:extLst>
              <a:ext uri="{FF2B5EF4-FFF2-40B4-BE49-F238E27FC236}">
                <a16:creationId xmlns:a16="http://schemas.microsoft.com/office/drawing/2014/main" id="{5FA37734-579D-C8E0-8404-AEFD7A862B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5314950"/>
            <a:ext cx="34559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D:\DidCreat\AFMPS - FAGG\Template Word PP\be.jpg">
            <a:extLst>
              <a:ext uri="{FF2B5EF4-FFF2-40B4-BE49-F238E27FC236}">
                <a16:creationId xmlns:a16="http://schemas.microsoft.com/office/drawing/2014/main" id="{573D5E98-F11E-92C5-B21D-9B51367884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403013" y="6288088"/>
            <a:ext cx="4540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4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342FB-B95C-FC04-3047-6ADC2B5D5405}"/>
              </a:ext>
            </a:extLst>
          </p:cNvPr>
          <p:cNvSpPr txBox="1">
            <a:spLocks/>
          </p:cNvSpPr>
          <p:nvPr userDrawn="1"/>
        </p:nvSpPr>
        <p:spPr>
          <a:xfrm>
            <a:off x="11987213" y="1249363"/>
            <a:ext cx="204787" cy="4987925"/>
          </a:xfrm>
          <a:prstGeom prst="rect">
            <a:avLst/>
          </a:prstGeom>
          <a:solidFill>
            <a:srgbClr val="575757"/>
          </a:solidFill>
        </p:spPr>
        <p:txBody>
          <a:bodyPr anchor="ctr">
            <a:normAutofit/>
          </a:bodyPr>
          <a:lstStyle>
            <a:lvl1pPr algn="l" defTabSz="914400" rtl="0" eaLnBrk="1" latinLnBrk="0" hangingPunct="1">
              <a:spcBef>
                <a:spcPct val="0"/>
              </a:spcBef>
              <a:buNone/>
              <a:defRPr sz="2400" b="1" kern="1200">
                <a:solidFill>
                  <a:srgbClr val="729BC8"/>
                </a:solidFill>
                <a:latin typeface="Verdana" pitchFamily="34" charset="0"/>
                <a:ea typeface="Verdana" pitchFamily="34" charset="0"/>
                <a:cs typeface="Verdana" pitchFamily="34" charset="0"/>
              </a:defRPr>
            </a:lvl1pPr>
          </a:lstStyle>
          <a:p>
            <a:pPr fontAlgn="auto">
              <a:spcAft>
                <a:spcPts val="0"/>
              </a:spcAft>
              <a:defRPr/>
            </a:pPr>
            <a:endParaRPr lang="fr-BE" dirty="0"/>
          </a:p>
        </p:txBody>
      </p:sp>
      <p:sp>
        <p:nvSpPr>
          <p:cNvPr id="3" name="Titre 1">
            <a:extLst>
              <a:ext uri="{FF2B5EF4-FFF2-40B4-BE49-F238E27FC236}">
                <a16:creationId xmlns:a16="http://schemas.microsoft.com/office/drawing/2014/main" id="{0D5787DE-2229-81CA-DB06-F1A2FA73DFF3}"/>
              </a:ext>
            </a:extLst>
          </p:cNvPr>
          <p:cNvSpPr txBox="1">
            <a:spLocks/>
          </p:cNvSpPr>
          <p:nvPr userDrawn="1"/>
        </p:nvSpPr>
        <p:spPr>
          <a:xfrm>
            <a:off x="-20638" y="0"/>
            <a:ext cx="260351" cy="1038225"/>
          </a:xfrm>
          <a:prstGeom prst="rect">
            <a:avLst/>
          </a:prstGeom>
          <a:solidFill>
            <a:srgbClr val="729BC8"/>
          </a:solidFill>
        </p:spPr>
        <p:txBody>
          <a:bodyPr anchor="ctr">
            <a:normAutofit/>
          </a:bodyPr>
          <a:lstStyle>
            <a:lvl1pPr algn="l" defTabSz="914400" rtl="0" eaLnBrk="1" latinLnBrk="0" hangingPunct="1">
              <a:spcBef>
                <a:spcPct val="0"/>
              </a:spcBef>
              <a:buNone/>
              <a:defRPr sz="2400" b="1" kern="1200">
                <a:solidFill>
                  <a:srgbClr val="729BC8"/>
                </a:solidFill>
                <a:latin typeface="Verdana" pitchFamily="34" charset="0"/>
                <a:ea typeface="Verdana" pitchFamily="34" charset="0"/>
                <a:cs typeface="Verdana" pitchFamily="34" charset="0"/>
              </a:defRPr>
            </a:lvl1pPr>
          </a:lstStyle>
          <a:p>
            <a:pPr fontAlgn="auto">
              <a:spcAft>
                <a:spcPts val="0"/>
              </a:spcAft>
              <a:defRPr/>
            </a:pPr>
            <a:endParaRPr lang="fr-BE" dirty="0"/>
          </a:p>
        </p:txBody>
      </p:sp>
      <p:sp>
        <p:nvSpPr>
          <p:cNvPr id="4" name="ZoneTexte 9">
            <a:extLst>
              <a:ext uri="{FF2B5EF4-FFF2-40B4-BE49-F238E27FC236}">
                <a16:creationId xmlns:a16="http://schemas.microsoft.com/office/drawing/2014/main" id="{EA436B59-F34F-DEA2-A9AF-F144F46683E8}"/>
              </a:ext>
            </a:extLst>
          </p:cNvPr>
          <p:cNvSpPr txBox="1">
            <a:spLocks noChangeArrowheads="1"/>
          </p:cNvSpPr>
          <p:nvPr userDrawn="1"/>
        </p:nvSpPr>
        <p:spPr bwMode="auto">
          <a:xfrm>
            <a:off x="10433050" y="6469063"/>
            <a:ext cx="1039813" cy="2476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fld id="{2B4CA893-52C0-4CB7-A552-A7D4612C399A}" type="slidenum">
              <a:rPr lang="en-GB" altLang="en-US" sz="1000" smtClean="0">
                <a:solidFill>
                  <a:srgbClr val="729BC8"/>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GB" altLang="en-US" sz="1000">
              <a:solidFill>
                <a:srgbClr val="729BC8"/>
              </a:solidFill>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texte 7">
            <a:extLst>
              <a:ext uri="{FF2B5EF4-FFF2-40B4-BE49-F238E27FC236}">
                <a16:creationId xmlns:a16="http://schemas.microsoft.com/office/drawing/2014/main" id="{C1990C09-A402-281F-F3D0-FDDD0F7F4681}"/>
              </a:ext>
            </a:extLst>
          </p:cNvPr>
          <p:cNvSpPr>
            <a:spLocks/>
          </p:cNvSpPr>
          <p:nvPr userDrawn="1"/>
        </p:nvSpPr>
        <p:spPr bwMode="auto">
          <a:xfrm>
            <a:off x="912813" y="6310313"/>
            <a:ext cx="6046787" cy="358775"/>
          </a:xfrm>
          <a:prstGeom prst="rect">
            <a:avLst/>
          </a:prstGeom>
          <a:noFill/>
          <a:ln>
            <a:noFill/>
          </a:ln>
        </p:spPr>
        <p:txBody>
          <a:bodyPr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en-GB" altLang="en-US" sz="900" dirty="0">
              <a:solidFill>
                <a:srgbClr val="A6A6A6"/>
              </a:solidFill>
              <a:latin typeface="Verdana" panose="020B0604030504040204" pitchFamily="34" charset="0"/>
            </a:endParaRPr>
          </a:p>
          <a:p>
            <a:pPr eaLnBrk="1" hangingPunct="1">
              <a:spcBef>
                <a:spcPct val="0"/>
              </a:spcBef>
              <a:buFont typeface="Arial" panose="020B0604020202020204" pitchFamily="34" charset="0"/>
              <a:buNone/>
              <a:defRPr/>
            </a:pPr>
            <a:r>
              <a:rPr lang="en-GB" altLang="en-US" sz="900" dirty="0">
                <a:solidFill>
                  <a:srgbClr val="A6A6A6"/>
                </a:solidFill>
                <a:latin typeface="Verdana" panose="020B0604030504040204" pitchFamily="34" charset="0"/>
              </a:rPr>
              <a:t>FAMHP/DG PRE authorisation/Research and Development Division (human use)</a:t>
            </a:r>
          </a:p>
        </p:txBody>
      </p:sp>
      <p:pic>
        <p:nvPicPr>
          <p:cNvPr id="6" name="Picture 2" descr="D:\DidCreat\AFMPS - FAGG\Template Word PP\symbole.jpg">
            <a:extLst>
              <a:ext uri="{FF2B5EF4-FFF2-40B4-BE49-F238E27FC236}">
                <a16:creationId xmlns:a16="http://schemas.microsoft.com/office/drawing/2014/main" id="{6F6A5F43-939A-3D15-B00E-16647988E2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151563"/>
            <a:ext cx="4572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DidCreat\AFMPS - FAGG\Template Word PP\be.jpg">
            <a:extLst>
              <a:ext uri="{FF2B5EF4-FFF2-40B4-BE49-F238E27FC236}">
                <a16:creationId xmlns:a16="http://schemas.microsoft.com/office/drawing/2014/main" id="{0DA65D85-7654-B0CB-091C-721C48E841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03013" y="6288088"/>
            <a:ext cx="4540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ous-titre 2"/>
          <p:cNvSpPr>
            <a:spLocks noGrp="1"/>
          </p:cNvSpPr>
          <p:nvPr>
            <p:ph type="subTitle" idx="1"/>
          </p:nvPr>
        </p:nvSpPr>
        <p:spPr>
          <a:xfrm>
            <a:off x="1083460" y="1268760"/>
            <a:ext cx="8736971" cy="504056"/>
          </a:xfrm>
        </p:spPr>
        <p:txBody>
          <a:bodyPr>
            <a:normAutofit/>
          </a:bodyPr>
          <a:lstStyle>
            <a:lvl1pPr marL="0" indent="0" algn="l">
              <a:buNone/>
              <a:defRPr sz="2000" b="1" u="none">
                <a:solidFill>
                  <a:srgbClr val="575757"/>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BE" dirty="0"/>
          </a:p>
        </p:txBody>
      </p:sp>
      <p:sp>
        <p:nvSpPr>
          <p:cNvPr id="21" name="Espace réservé du texte 20"/>
          <p:cNvSpPr>
            <a:spLocks noGrp="1"/>
          </p:cNvSpPr>
          <p:nvPr>
            <p:ph type="body" sz="quarter" idx="13"/>
          </p:nvPr>
        </p:nvSpPr>
        <p:spPr>
          <a:xfrm>
            <a:off x="1083460" y="1957643"/>
            <a:ext cx="8736971" cy="360288"/>
          </a:xfrm>
        </p:spPr>
        <p:txBody>
          <a:bodyPr>
            <a:noAutofit/>
          </a:bodyPr>
          <a:lstStyle>
            <a:lvl1pPr marL="0" indent="0">
              <a:buNone/>
              <a:defRPr sz="2000" b="1" u="none" baseline="0">
                <a:solidFill>
                  <a:srgbClr val="729BC8"/>
                </a:solidFill>
                <a:latin typeface="Verdana" pitchFamily="34" charset="0"/>
                <a:ea typeface="Verdana" pitchFamily="34" charset="0"/>
                <a:cs typeface="Verdana" pitchFamily="34" charset="0"/>
              </a:defRPr>
            </a:lvl1pPr>
          </a:lstStyle>
          <a:p>
            <a:pPr lvl="0"/>
            <a:r>
              <a:rPr lang="en-US" dirty="0"/>
              <a:t>Click to edit Master text styles</a:t>
            </a:r>
          </a:p>
        </p:txBody>
      </p:sp>
      <p:sp>
        <p:nvSpPr>
          <p:cNvPr id="26" name="Espace réservé du texte 25"/>
          <p:cNvSpPr>
            <a:spLocks noGrp="1"/>
          </p:cNvSpPr>
          <p:nvPr>
            <p:ph type="body" sz="quarter" idx="14"/>
          </p:nvPr>
        </p:nvSpPr>
        <p:spPr>
          <a:xfrm>
            <a:off x="1083461" y="2533670"/>
            <a:ext cx="8750300" cy="360363"/>
          </a:xfrm>
        </p:spPr>
        <p:txBody>
          <a:bodyPr>
            <a:noAutofit/>
          </a:bodyPr>
          <a:lstStyle>
            <a:lvl1pPr marL="0" indent="0">
              <a:buNone/>
              <a:defRPr sz="2000" u="none" baseline="0">
                <a:solidFill>
                  <a:srgbClr val="575757"/>
                </a:solidFill>
                <a:latin typeface="Verdana" pitchFamily="34" charset="0"/>
                <a:ea typeface="Verdana" pitchFamily="34" charset="0"/>
                <a:cs typeface="Verdana" pitchFamily="34" charset="0"/>
              </a:defRPr>
            </a:lvl1pPr>
          </a:lstStyle>
          <a:p>
            <a:pPr lvl="0"/>
            <a:r>
              <a:rPr lang="en-US" dirty="0"/>
              <a:t>Click to edit Master text styles</a:t>
            </a:r>
          </a:p>
        </p:txBody>
      </p:sp>
      <p:sp>
        <p:nvSpPr>
          <p:cNvPr id="28" name="Espace réservé du texte 27"/>
          <p:cNvSpPr>
            <a:spLocks noGrp="1"/>
          </p:cNvSpPr>
          <p:nvPr>
            <p:ph type="body" sz="quarter" idx="15"/>
          </p:nvPr>
        </p:nvSpPr>
        <p:spPr>
          <a:xfrm>
            <a:off x="527382" y="261020"/>
            <a:ext cx="10273141" cy="777205"/>
          </a:xfrm>
        </p:spPr>
        <p:txBody>
          <a:bodyPr>
            <a:normAutofit/>
          </a:bodyPr>
          <a:lstStyle>
            <a:lvl1pPr marL="0" indent="0" algn="l">
              <a:buNone/>
              <a:defRPr sz="2400" b="1" baseline="0">
                <a:solidFill>
                  <a:srgbClr val="729BC8"/>
                </a:solidFill>
                <a:latin typeface="Verdana" pitchFamily="34" charset="0"/>
                <a:ea typeface="Verdana" pitchFamily="34" charset="0"/>
                <a:cs typeface="Verdana" pitchFamily="34" charset="0"/>
              </a:defRPr>
            </a:lvl1pPr>
          </a:lstStyle>
          <a:p>
            <a:pPr lvl="0"/>
            <a:r>
              <a:rPr lang="en-US" dirty="0"/>
              <a:t>Click to edit Master text styles</a:t>
            </a:r>
          </a:p>
        </p:txBody>
      </p:sp>
      <p:sp>
        <p:nvSpPr>
          <p:cNvPr id="30" name="Espace réservé du texte 29"/>
          <p:cNvSpPr>
            <a:spLocks noGrp="1"/>
          </p:cNvSpPr>
          <p:nvPr>
            <p:ph type="body" sz="quarter" idx="16"/>
          </p:nvPr>
        </p:nvSpPr>
        <p:spPr>
          <a:xfrm>
            <a:off x="1075737" y="3109771"/>
            <a:ext cx="8752417" cy="433387"/>
          </a:xfrm>
        </p:spPr>
        <p:txBody>
          <a:bodyPr>
            <a:normAutofit/>
          </a:bodyPr>
          <a:lstStyle>
            <a:lvl1pPr marL="0" indent="0">
              <a:buNone/>
              <a:defRPr sz="2000" u="none" baseline="0">
                <a:solidFill>
                  <a:srgbClr val="729BC8"/>
                </a:solidFill>
                <a:latin typeface="Verdana" pitchFamily="34" charset="0"/>
                <a:ea typeface="Verdana" pitchFamily="34" charset="0"/>
                <a:cs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156207808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merciem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D:\DidCreat\AFMPS - FAGG\Template Word PP\be.jpg">
            <a:extLst>
              <a:ext uri="{FF2B5EF4-FFF2-40B4-BE49-F238E27FC236}">
                <a16:creationId xmlns:a16="http://schemas.microsoft.com/office/drawing/2014/main" id="{57568B78-1CC6-E88A-6B3C-20CBB4E09B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4834" y="6288088"/>
            <a:ext cx="60536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1">
            <a:extLst>
              <a:ext uri="{FF2B5EF4-FFF2-40B4-BE49-F238E27FC236}">
                <a16:creationId xmlns:a16="http://schemas.microsoft.com/office/drawing/2014/main" id="{5EC8BAC2-A424-D26C-0483-A3CCFAB08669}"/>
              </a:ext>
            </a:extLst>
          </p:cNvPr>
          <p:cNvSpPr>
            <a:spLocks/>
          </p:cNvSpPr>
          <p:nvPr userDrawn="1"/>
        </p:nvSpPr>
        <p:spPr bwMode="auto">
          <a:xfrm>
            <a:off x="914400" y="2622551"/>
            <a:ext cx="10363200" cy="1254125"/>
          </a:xfrm>
          <a:prstGeom prst="rect">
            <a:avLst/>
          </a:prstGeom>
          <a:solidFill>
            <a:srgbClr val="729BC8"/>
          </a:solidFill>
          <a:ln>
            <a:noFill/>
          </a:ln>
        </p:spPr>
        <p:txBody>
          <a:bodyPr tIns="72000" bIns="720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2400" b="1" dirty="0">
                <a:solidFill>
                  <a:schemeClr val="bg1"/>
                </a:solidFill>
                <a:latin typeface="Verdana" panose="020B0604030504040204" pitchFamily="34" charset="0"/>
              </a:rPr>
              <a:t>Your medicines and health products,</a:t>
            </a:r>
            <a:br>
              <a:rPr lang="en-GB" altLang="en-US" sz="2400" b="1" dirty="0">
                <a:solidFill>
                  <a:schemeClr val="bg1"/>
                </a:solidFill>
                <a:latin typeface="Verdana" panose="020B0604030504040204" pitchFamily="34" charset="0"/>
              </a:rPr>
            </a:br>
            <a:r>
              <a:rPr lang="en-GB" altLang="en-US" sz="2400" b="1" dirty="0">
                <a:solidFill>
                  <a:schemeClr val="bg1"/>
                </a:solidFill>
                <a:latin typeface="Verdana" panose="020B0604030504040204" pitchFamily="34" charset="0"/>
              </a:rPr>
              <a:t>our concern</a:t>
            </a:r>
          </a:p>
          <a:p>
            <a:pPr algn="ctr" eaLnBrk="1" hangingPunct="1">
              <a:defRPr/>
            </a:pPr>
            <a:endParaRPr lang="en-GB" altLang="en-US" sz="2400" b="1" dirty="0">
              <a:solidFill>
                <a:schemeClr val="bg1"/>
              </a:solidFill>
              <a:latin typeface="Verdana" panose="020B0604030504040204" pitchFamily="34" charset="0"/>
            </a:endParaRPr>
          </a:p>
        </p:txBody>
      </p:sp>
      <p:pic>
        <p:nvPicPr>
          <p:cNvPr id="4" name="Image 8" descr="afmps Logo En - Acronyme.jpg">
            <a:extLst>
              <a:ext uri="{FF2B5EF4-FFF2-40B4-BE49-F238E27FC236}">
                <a16:creationId xmlns:a16="http://schemas.microsoft.com/office/drawing/2014/main" id="{75077579-A25E-FC5A-F3E9-DFEF3DF6D8A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7534" y="5734051"/>
            <a:ext cx="242781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84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CA10-28BB-BB2C-8C0D-C1DDAD1331D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58504398-49BD-C34C-5ECA-D7C219972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D6112358-6E6A-205D-76F8-EECE479132FE}"/>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5" name="Footer Placeholder 4">
            <a:extLst>
              <a:ext uri="{FF2B5EF4-FFF2-40B4-BE49-F238E27FC236}">
                <a16:creationId xmlns:a16="http://schemas.microsoft.com/office/drawing/2014/main" id="{C8CBCFA5-670B-7A53-B799-6D86246075FF}"/>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56233AE-7E11-0C7D-83D6-3D658FEC9EEB}"/>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1879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4A70-42F5-5220-5F85-ACC40EFDEC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6014A71-4EBD-8B1C-BF17-EBE2DFC0F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72A048-B6E9-34B7-8156-CED37292D57C}"/>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5" name="Footer Placeholder 4">
            <a:extLst>
              <a:ext uri="{FF2B5EF4-FFF2-40B4-BE49-F238E27FC236}">
                <a16:creationId xmlns:a16="http://schemas.microsoft.com/office/drawing/2014/main" id="{07CEC359-2336-5DF2-797C-5137D4976359}"/>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7DF765C0-E369-2C2B-6F78-A5F0B2EF5E28}"/>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309384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3D74-D887-4EA1-6AAB-C6EA748B7AF9}"/>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E700312F-F507-5B55-CCB5-0A2BC0EA28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3936A2E-C059-9B74-8D1F-48750F4D14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CCCC4E50-EC5E-82B9-7646-FDE8BCB305A8}"/>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6" name="Footer Placeholder 5">
            <a:extLst>
              <a:ext uri="{FF2B5EF4-FFF2-40B4-BE49-F238E27FC236}">
                <a16:creationId xmlns:a16="http://schemas.microsoft.com/office/drawing/2014/main" id="{698B53DC-4750-5FCF-32BB-CFCAB374FAAA}"/>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317739A6-A0BF-A578-7B4F-437720DB54AE}"/>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162277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45FD-35DD-C020-847B-734DB41E34F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6A4625A9-C638-A1EC-075A-8D163CC4C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37D87-B8B4-28DC-5F33-2C8D60530E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D34A30A5-96B5-7AF4-79D9-6592D04F3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3F3D05-4D0E-314C-68FD-41557EDDE1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8EB6ADB3-50C0-94A0-0D41-2EACAA2641F7}"/>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8" name="Footer Placeholder 7">
            <a:extLst>
              <a:ext uri="{FF2B5EF4-FFF2-40B4-BE49-F238E27FC236}">
                <a16:creationId xmlns:a16="http://schemas.microsoft.com/office/drawing/2014/main" id="{873A1084-B938-A64B-4644-A0AF599384E6}"/>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C26543E8-A469-EAA4-8C43-71FDE1FC6D68}"/>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179743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F003-7A53-B785-2E94-42435F3BFD9B}"/>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DA3FA1A4-EB87-E5E0-A40D-385CA7557A6A}"/>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4" name="Footer Placeholder 3">
            <a:extLst>
              <a:ext uri="{FF2B5EF4-FFF2-40B4-BE49-F238E27FC236}">
                <a16:creationId xmlns:a16="http://schemas.microsoft.com/office/drawing/2014/main" id="{66FEA805-6F8C-A140-E617-E0169D363A97}"/>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73C3F6A7-3312-0D06-0081-90C1BA91015E}"/>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202158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A893E7-5D9C-F37A-C5D1-83CC3298A182}"/>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3" name="Footer Placeholder 2">
            <a:extLst>
              <a:ext uri="{FF2B5EF4-FFF2-40B4-BE49-F238E27FC236}">
                <a16:creationId xmlns:a16="http://schemas.microsoft.com/office/drawing/2014/main" id="{455780E5-65DB-D509-648C-8A880125D7BF}"/>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BFDA60CA-2D8C-79A4-AA96-B684774E1665}"/>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387322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D44D-E0D9-5107-A092-023135549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D2297531-B348-A006-3BB0-959006E60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1467E893-4A22-1C83-3705-BEAEC24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2F3D8-3E78-F8BF-CBE6-6C44E33FC5FC}"/>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6" name="Footer Placeholder 5">
            <a:extLst>
              <a:ext uri="{FF2B5EF4-FFF2-40B4-BE49-F238E27FC236}">
                <a16:creationId xmlns:a16="http://schemas.microsoft.com/office/drawing/2014/main" id="{1607AD1D-D5B0-5989-532E-BEF6A7CE6DD1}"/>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7A6146D7-4221-8DB1-7B7D-FCE6799FE560}"/>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127169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BABC-8DFD-10E0-1A96-6EC405315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6F6FB824-85AA-68F2-488A-C54276ED1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97856E43-718B-8A7B-C5EC-73697ADF7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3E336-08D1-5812-3307-694A5E79D913}"/>
              </a:ext>
            </a:extLst>
          </p:cNvPr>
          <p:cNvSpPr>
            <a:spLocks noGrp="1"/>
          </p:cNvSpPr>
          <p:nvPr>
            <p:ph type="dt" sz="half" idx="10"/>
          </p:nvPr>
        </p:nvSpPr>
        <p:spPr/>
        <p:txBody>
          <a:bodyPr/>
          <a:lstStyle/>
          <a:p>
            <a:fld id="{160A327B-99C8-47FD-A632-CFF916B825C9}" type="datetimeFigureOut">
              <a:rPr lang="fr-BE" smtClean="0"/>
              <a:t>23-03-23</a:t>
            </a:fld>
            <a:endParaRPr lang="fr-BE"/>
          </a:p>
        </p:txBody>
      </p:sp>
      <p:sp>
        <p:nvSpPr>
          <p:cNvPr id="6" name="Footer Placeholder 5">
            <a:extLst>
              <a:ext uri="{FF2B5EF4-FFF2-40B4-BE49-F238E27FC236}">
                <a16:creationId xmlns:a16="http://schemas.microsoft.com/office/drawing/2014/main" id="{4AA692D0-CEE7-0FCE-5AE1-4035D73751F2}"/>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21BD52C6-B789-EC14-9B9A-5DB7F2D006BF}"/>
              </a:ext>
            </a:extLst>
          </p:cNvPr>
          <p:cNvSpPr>
            <a:spLocks noGrp="1"/>
          </p:cNvSpPr>
          <p:nvPr>
            <p:ph type="sldNum" sz="quarter" idx="12"/>
          </p:nvPr>
        </p:nvSpPr>
        <p:spPr/>
        <p:txBody>
          <a:bodyPr/>
          <a:lstStyle/>
          <a:p>
            <a:fld id="{98CB4CAB-D99B-4E41-88F4-6081CE1150B9}" type="slidenum">
              <a:rPr lang="fr-BE" smtClean="0"/>
              <a:t>‹#›</a:t>
            </a:fld>
            <a:endParaRPr lang="fr-BE"/>
          </a:p>
        </p:txBody>
      </p:sp>
    </p:spTree>
    <p:extLst>
      <p:ext uri="{BB962C8B-B14F-4D97-AF65-F5344CB8AC3E}">
        <p14:creationId xmlns:p14="http://schemas.microsoft.com/office/powerpoint/2010/main" val="119828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2521F-A534-B4F5-DDE6-F60F84057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3ED15164-7CF0-1F79-A606-B8FFF25837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88E0D0E2-822C-8081-CA96-55E1BAE27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A327B-99C8-47FD-A632-CFF916B825C9}" type="datetimeFigureOut">
              <a:rPr lang="fr-BE" smtClean="0"/>
              <a:t>23-03-23</a:t>
            </a:fld>
            <a:endParaRPr lang="fr-BE"/>
          </a:p>
        </p:txBody>
      </p:sp>
      <p:sp>
        <p:nvSpPr>
          <p:cNvPr id="5" name="Footer Placeholder 4">
            <a:extLst>
              <a:ext uri="{FF2B5EF4-FFF2-40B4-BE49-F238E27FC236}">
                <a16:creationId xmlns:a16="http://schemas.microsoft.com/office/drawing/2014/main" id="{2EE8FF65-D94B-C623-9A82-BE12FF7CB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21893A62-ED58-FECF-AE20-B5F382640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B4CAB-D99B-4E41-88F4-6081CE1150B9}" type="slidenum">
              <a:rPr lang="fr-BE" smtClean="0"/>
              <a:t>‹#›</a:t>
            </a:fld>
            <a:endParaRPr lang="fr-BE"/>
          </a:p>
        </p:txBody>
      </p:sp>
    </p:spTree>
    <p:extLst>
      <p:ext uri="{BB962C8B-B14F-4D97-AF65-F5344CB8AC3E}">
        <p14:creationId xmlns:p14="http://schemas.microsoft.com/office/powerpoint/2010/main" val="282228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mhp.be/en/eu_regulation_5362014"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health.ec.europa.eu/system/files/2023-01/mp_ctr-536-2014_guide_en.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www.hma.eu/fileadmin/dateien/HMA_joint/00-_About_HMA/03-Working_Groups/CTCG/2022_09_CTCG_Instruction_naming_documents_CTIS_EU_v1.4.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mailto:CTR@fagg-afmps.be"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ema.europa.eu/en/documents/other/clinical-trial-information-system-ctis-evaluation-timelines_en.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health.ec.europa.eu/system/files/2022-12/mp_decentralised-elements_clinical-trials_rec_en.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file:///C:\Users\lsa\Desktop\CTR\guideline-data-monitoring-committees_en.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ema.europa.eu/en/documents/scientific-guideline/questions-answers-data-monitoring-committees-issues_en.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health.ec.europa.eu/system/files/2023-01/mp_ctr-536-2014_guide_en.pdf" TargetMode="External"/><Relationship Id="rId7" Type="http://schemas.openxmlformats.org/officeDocument/2006/relationships/hyperlink" Target="https://www.ema.europa.eu/en/events/clinical-trials-information-system-ctis-walk-clinic-march-2023" TargetMode="External"/><Relationship Id="rId2" Type="http://schemas.openxmlformats.org/officeDocument/2006/relationships/hyperlink" Target="https://eur-lex.europa.eu/legal-content/EN/TXT/?uri=celex%3A32014R0536" TargetMode="External"/><Relationship Id="rId1" Type="http://schemas.openxmlformats.org/officeDocument/2006/relationships/slideLayout" Target="../slideLayouts/slideLayout13.xml"/><Relationship Id="rId6" Type="http://schemas.openxmlformats.org/officeDocument/2006/relationships/hyperlink" Target="https://www.ema.europa.eu/en/human-regulatory/research-development/clinical-trials/clinical-trials-information-system-ctis-online-modular-training-programme" TargetMode="External"/><Relationship Id="rId5" Type="http://schemas.openxmlformats.org/officeDocument/2006/relationships/hyperlink" Target="https://www.ema.europa.eu/en/documents/other/questions-answers-protection-commercially-confidential-information-personal-data-while-using-ctis_en.pdf" TargetMode="External"/><Relationship Id="rId4" Type="http://schemas.openxmlformats.org/officeDocument/2006/relationships/hyperlink" Target="https://www.ema.europa.eu/documents/other/clinical-trial-information-system-ctis-sponsor-handbook_en.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www.fagg.be/" TargetMode="External"/><Relationship Id="rId2" Type="http://schemas.openxmlformats.org/officeDocument/2006/relationships/hyperlink" Target="mailto:welcome@fagg-afmps.be" TargetMode="Externa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hyperlink" Target="http://www.famhp.b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ous-titre 2">
            <a:extLst>
              <a:ext uri="{FF2B5EF4-FFF2-40B4-BE49-F238E27FC236}">
                <a16:creationId xmlns:a16="http://schemas.microsoft.com/office/drawing/2014/main" id="{73DB4A76-D2EA-4491-8561-82B42D6ED58A}"/>
              </a:ext>
            </a:extLst>
          </p:cNvPr>
          <p:cNvSpPr txBox="1">
            <a:spLocks/>
          </p:cNvSpPr>
          <p:nvPr/>
        </p:nvSpPr>
        <p:spPr bwMode="auto">
          <a:xfrm>
            <a:off x="2230438" y="3436938"/>
            <a:ext cx="77057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buFont typeface="Arial" panose="020B0604020202020204" pitchFamily="34" charset="0"/>
              <a:buNone/>
            </a:pPr>
            <a:r>
              <a:rPr lang="en-US" altLang="en-US" sz="1800" dirty="0">
                <a:solidFill>
                  <a:srgbClr val="575757"/>
                </a:solidFill>
                <a:latin typeface="Verdana" panose="020B0604030504040204" pitchFamily="34" charset="0"/>
              </a:rPr>
              <a:t>New Clinical Trial Regulation: Information sessions for sponsors </a:t>
            </a:r>
            <a:r>
              <a:rPr lang="fr-BE" altLang="en-US" sz="1800" dirty="0">
                <a:solidFill>
                  <a:srgbClr val="575757"/>
                </a:solidFill>
                <a:latin typeface="Verdana" panose="020B0604030504040204" pitchFamily="34" charset="0"/>
              </a:rPr>
              <a:t> March 10, 2023</a:t>
            </a:r>
          </a:p>
        </p:txBody>
      </p:sp>
      <p:sp>
        <p:nvSpPr>
          <p:cNvPr id="8195" name="Sous-titre 2">
            <a:extLst>
              <a:ext uri="{FF2B5EF4-FFF2-40B4-BE49-F238E27FC236}">
                <a16:creationId xmlns:a16="http://schemas.microsoft.com/office/drawing/2014/main" id="{2BBF7104-AE87-813E-716D-29FA9052812B}"/>
              </a:ext>
            </a:extLst>
          </p:cNvPr>
          <p:cNvSpPr txBox="1">
            <a:spLocks/>
          </p:cNvSpPr>
          <p:nvPr/>
        </p:nvSpPr>
        <p:spPr bwMode="auto">
          <a:xfrm>
            <a:off x="2051050" y="1412776"/>
            <a:ext cx="9085263" cy="16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sz="2800" b="1" dirty="0">
                <a:solidFill>
                  <a:srgbClr val="729BC8"/>
                </a:solidFill>
                <a:latin typeface="Verdana" panose="020B0604030504040204" pitchFamily="34" charset="0"/>
              </a:rPr>
              <a:t>Regulatory aspects of the implementation of CTR and work in CTIS:</a:t>
            </a:r>
          </a:p>
          <a:p>
            <a:pPr algn="ctr" eaLnBrk="1" hangingPunct="1">
              <a:buFont typeface="Arial" panose="020B0604020202020204" pitchFamily="34" charset="0"/>
              <a:buNone/>
            </a:pPr>
            <a:r>
              <a:rPr lang="en-US" sz="2800" b="1" dirty="0">
                <a:solidFill>
                  <a:srgbClr val="729BC8"/>
                </a:solidFill>
                <a:latin typeface="Verdana" panose="020B0604030504040204" pitchFamily="34" charset="0"/>
              </a:rPr>
              <a:t>updates and clarifications, tips for a smooth validation </a:t>
            </a:r>
            <a:endParaRPr lang="fr-BE" altLang="en-US" sz="2800" b="1" dirty="0">
              <a:solidFill>
                <a:srgbClr val="729BC8"/>
              </a:solidFill>
              <a:latin typeface="Verdana" panose="020B0604030504040204" pitchFamily="34" charset="0"/>
            </a:endParaRPr>
          </a:p>
        </p:txBody>
      </p:sp>
      <p:sp>
        <p:nvSpPr>
          <p:cNvPr id="8196" name="Sous-titre 2">
            <a:extLst>
              <a:ext uri="{FF2B5EF4-FFF2-40B4-BE49-F238E27FC236}">
                <a16:creationId xmlns:a16="http://schemas.microsoft.com/office/drawing/2014/main" id="{1D121487-9378-B43E-A076-90E0920CD1B2}"/>
              </a:ext>
            </a:extLst>
          </p:cNvPr>
          <p:cNvSpPr txBox="1">
            <a:spLocks/>
          </p:cNvSpPr>
          <p:nvPr/>
        </p:nvSpPr>
        <p:spPr bwMode="auto">
          <a:xfrm>
            <a:off x="4727575" y="5157788"/>
            <a:ext cx="6553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80000"/>
              </a:lnSpc>
              <a:buFont typeface="Arial" panose="020B0604020202020204" pitchFamily="34" charset="0"/>
              <a:buNone/>
            </a:pPr>
            <a:r>
              <a:rPr lang="fr-BE" altLang="en-US" sz="1800" b="1" dirty="0">
                <a:solidFill>
                  <a:srgbClr val="575757"/>
                </a:solidFill>
                <a:latin typeface="Verdana" panose="020B0604030504040204" pitchFamily="34" charset="0"/>
              </a:rPr>
              <a:t>Anne Lenaers</a:t>
            </a:r>
          </a:p>
          <a:p>
            <a:pPr algn="r" eaLnBrk="1" hangingPunct="1">
              <a:lnSpc>
                <a:spcPct val="80000"/>
              </a:lnSpc>
              <a:buFont typeface="Arial" panose="020B0604020202020204" pitchFamily="34" charset="0"/>
              <a:buNone/>
            </a:pPr>
            <a:r>
              <a:rPr lang="fr-BE" altLang="en-US" sz="1800" dirty="0">
                <a:solidFill>
                  <a:srgbClr val="575757"/>
                </a:solidFill>
                <a:latin typeface="Verdana" panose="020B0604030504040204" pitchFamily="34" charset="0"/>
              </a:rPr>
              <a:t>DG PRE </a:t>
            </a:r>
            <a:r>
              <a:rPr lang="fr-BE" altLang="en-US" sz="1800" dirty="0" err="1">
                <a:solidFill>
                  <a:srgbClr val="575757"/>
                </a:solidFill>
                <a:latin typeface="Verdana" panose="020B0604030504040204" pitchFamily="34" charset="0"/>
              </a:rPr>
              <a:t>authorisation</a:t>
            </a:r>
            <a:endParaRPr lang="fr-BE" altLang="en-US" sz="1800" dirty="0">
              <a:solidFill>
                <a:srgbClr val="575757"/>
              </a:solidFill>
              <a:latin typeface="Verdana" panose="020B060403050404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Timing of the implementation</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62531" y="1284652"/>
            <a:ext cx="10788243" cy="46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50000"/>
              </a:lnSpc>
              <a:buNone/>
            </a:pPr>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Diagram 1">
            <a:extLst>
              <a:ext uri="{FF2B5EF4-FFF2-40B4-BE49-F238E27FC236}">
                <a16:creationId xmlns:a16="http://schemas.microsoft.com/office/drawing/2014/main" id="{C22AF1E4-668E-E7EC-6096-F63FE2336D75}"/>
              </a:ext>
            </a:extLst>
          </p:cNvPr>
          <p:cNvGraphicFramePr/>
          <p:nvPr>
            <p:extLst>
              <p:ext uri="{D42A27DB-BD31-4B8C-83A1-F6EECF244321}">
                <p14:modId xmlns:p14="http://schemas.microsoft.com/office/powerpoint/2010/main" val="7803248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973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sz="2800" dirty="0"/>
              <a:t>Overview</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876300" y="1284652"/>
            <a:ext cx="10374474" cy="46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Introduction to CTR</a:t>
            </a:r>
          </a:p>
          <a:p>
            <a:pPr>
              <a:lnSpc>
                <a:spcPct val="200000"/>
              </a:lnSpc>
              <a:buFont typeface="Wingdings" panose="05000000000000000000" pitchFamily="2" charset="2"/>
              <a:buChar char="q"/>
            </a:pPr>
            <a:r>
              <a:rPr lang="en-GB" alt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Clarifications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information and updates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Regulatory tips for a smooth validation</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Answers to some of your questions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Important links</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946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US" altLang="en-US" dirty="0"/>
              <a:t>CTR article 11</a:t>
            </a:r>
          </a:p>
          <a:p>
            <a:endParaRPr lang="en-GB" altLang="en-US" dirty="0"/>
          </a:p>
          <a:p>
            <a:endParaRPr lang="en-GB" altLang="en-US" dirty="0"/>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78173" y="1012824"/>
            <a:ext cx="10788243"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Part I and Part II not submitted at the same time.</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Part II should be submitted within two years from the reporting date (meaning from the conclusion on Part I, not before). If not, trial lapses.</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But no modification of Part I possible before trial fully authorized.</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For multinational trials, if Part II not submitted for some of the MSCs, not possible to submit a SM on Part I before </a:t>
            </a:r>
            <a:r>
              <a:rPr lang="en-US" altLang="en-US" sz="2000" dirty="0" err="1">
                <a:solidFill>
                  <a:srgbClr val="575757"/>
                </a:solidFill>
                <a:latin typeface="Verdana" panose="020B0604030504040204" pitchFamily="34" charset="0"/>
                <a:ea typeface="Verdana" panose="020B0604030504040204" pitchFamily="34" charset="0"/>
                <a:cs typeface="Verdana" panose="020B0604030504040204" pitchFamily="34" charset="0"/>
              </a:rPr>
              <a:t>authorisation</a:t>
            </a: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 of the trial in all MSCs. </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Only option if urgent SM: first withdrawal in countries where Part II not yet submitted.</a:t>
            </a:r>
          </a:p>
          <a:p>
            <a:pPr marL="0" indent="0">
              <a:buNone/>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907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dirty="0"/>
              <a:t>CTR article 11</a:t>
            </a:r>
          </a:p>
          <a:p>
            <a:endParaRPr lang="en-GB" altLang="en-US" dirty="0"/>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3" y="865544"/>
            <a:ext cx="10788243" cy="512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F9713D58-F6B2-7E38-4FB2-6E6A55488265}"/>
              </a:ext>
            </a:extLst>
          </p:cNvPr>
          <p:cNvPicPr>
            <a:picLocks noChangeAspect="1"/>
          </p:cNvPicPr>
          <p:nvPr/>
        </p:nvPicPr>
        <p:blipFill>
          <a:blip r:embed="rId2"/>
          <a:stretch>
            <a:fillRect/>
          </a:stretch>
        </p:blipFill>
        <p:spPr>
          <a:xfrm>
            <a:off x="960942" y="3246408"/>
            <a:ext cx="9390705" cy="2403533"/>
          </a:xfrm>
          <a:prstGeom prst="rect">
            <a:avLst/>
          </a:prstGeom>
        </p:spPr>
      </p:pic>
      <p:pic>
        <p:nvPicPr>
          <p:cNvPr id="5" name="Picture 4">
            <a:extLst>
              <a:ext uri="{FF2B5EF4-FFF2-40B4-BE49-F238E27FC236}">
                <a16:creationId xmlns:a16="http://schemas.microsoft.com/office/drawing/2014/main" id="{9A018D4E-2265-B03C-C405-3305A45A0957}"/>
              </a:ext>
            </a:extLst>
          </p:cNvPr>
          <p:cNvPicPr>
            <a:picLocks noChangeAspect="1"/>
          </p:cNvPicPr>
          <p:nvPr/>
        </p:nvPicPr>
        <p:blipFill>
          <a:blip r:embed="rId3"/>
          <a:stretch>
            <a:fillRect/>
          </a:stretch>
        </p:blipFill>
        <p:spPr>
          <a:xfrm>
            <a:off x="954129" y="1549304"/>
            <a:ext cx="9404332" cy="1603472"/>
          </a:xfrm>
          <a:prstGeom prst="rect">
            <a:avLst/>
          </a:prstGeom>
        </p:spPr>
      </p:pic>
      <p:sp>
        <p:nvSpPr>
          <p:cNvPr id="6" name="Rectangle 5">
            <a:extLst>
              <a:ext uri="{FF2B5EF4-FFF2-40B4-BE49-F238E27FC236}">
                <a16:creationId xmlns:a16="http://schemas.microsoft.com/office/drawing/2014/main" id="{3B136F88-7B23-67DE-1195-C15648C8E572}"/>
              </a:ext>
            </a:extLst>
          </p:cNvPr>
          <p:cNvSpPr/>
          <p:nvPr/>
        </p:nvSpPr>
        <p:spPr>
          <a:xfrm>
            <a:off x="3228975" y="4257675"/>
            <a:ext cx="1895475" cy="1619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8E4CE6-1CF7-1710-A21E-203F1D521FAA}"/>
              </a:ext>
            </a:extLst>
          </p:cNvPr>
          <p:cNvSpPr/>
          <p:nvPr/>
        </p:nvSpPr>
        <p:spPr>
          <a:xfrm>
            <a:off x="3215481" y="5000625"/>
            <a:ext cx="1908969" cy="4778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35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14C01E-0DA6-2537-8964-A0CBDA0B711F}"/>
              </a:ext>
            </a:extLst>
          </p:cNvPr>
          <p:cNvSpPr txBox="1"/>
          <p:nvPr/>
        </p:nvSpPr>
        <p:spPr>
          <a:xfrm>
            <a:off x="-1" y="820268"/>
            <a:ext cx="10937291" cy="5016758"/>
          </a:xfrm>
          <a:prstGeom prst="rect">
            <a:avLst/>
          </a:prstGeom>
          <a:noFill/>
        </p:spPr>
        <p:txBody>
          <a:bodyPr wrap="square" rtlCol="0">
            <a:spAutoFit/>
          </a:bodyPr>
          <a:lstStyle/>
          <a:p>
            <a:r>
              <a:rPr lang="en-GB" altLang="en-US" sz="2000" dirty="0">
                <a:latin typeface="Verdana" panose="020B0604030504040204" pitchFamily="34" charset="0"/>
                <a:ea typeface="Verdana" panose="020B0604030504040204" pitchFamily="34" charset="0"/>
              </a:rPr>
              <a:t>	</a:t>
            </a:r>
            <a:endParaRPr lang="fr-BE" sz="2000" dirty="0">
              <a:latin typeface="Verdana" panose="020B0604030504040204" pitchFamily="34" charset="0"/>
              <a:ea typeface="Verdana" panose="020B0604030504040204" pitchFamily="34" charset="0"/>
            </a:endParaRPr>
          </a:p>
          <a:p>
            <a:endParaRPr lang="fr-BE" sz="2000" dirty="0">
              <a:latin typeface="Verdana" panose="020B0604030504040204" pitchFamily="34" charset="0"/>
              <a:ea typeface="Verdana" panose="020B0604030504040204" pitchFamily="34" charset="0"/>
            </a:endParaRPr>
          </a:p>
          <a:p>
            <a:r>
              <a:rPr lang="fr-BE" sz="2000" dirty="0" err="1">
                <a:latin typeface="Verdana" panose="020B0604030504040204" pitchFamily="34" charset="0"/>
                <a:ea typeface="Verdana" panose="020B0604030504040204" pitchFamily="34" charset="0"/>
              </a:rPr>
              <a:t>Mononational</a:t>
            </a:r>
            <a:r>
              <a:rPr lang="fr-BE" sz="2000" dirty="0">
                <a:latin typeface="Verdana" panose="020B0604030504040204" pitchFamily="34" charset="0"/>
                <a:ea typeface="Verdana" panose="020B0604030504040204" pitchFamily="34" charset="0"/>
              </a:rPr>
              <a:t> and </a:t>
            </a:r>
            <a:r>
              <a:rPr lang="fr-BE" sz="2000" dirty="0" err="1">
                <a:latin typeface="Verdana" panose="020B0604030504040204" pitchFamily="34" charset="0"/>
                <a:ea typeface="Verdana" panose="020B0604030504040204" pitchFamily="34" charset="0"/>
              </a:rPr>
              <a:t>monocentric</a:t>
            </a:r>
            <a:r>
              <a:rPr lang="fr-BE" sz="2000" dirty="0">
                <a:latin typeface="Verdana" panose="020B0604030504040204" pitchFamily="34" charset="0"/>
                <a:ea typeface="Verdana" panose="020B0604030504040204" pitchFamily="34" charset="0"/>
              </a:rPr>
              <a:t> phase 1 trials </a:t>
            </a:r>
            <a:r>
              <a:rPr lang="fr-BE" sz="2000" dirty="0" err="1">
                <a:latin typeface="Verdana" panose="020B0604030504040204" pitchFamily="34" charset="0"/>
                <a:ea typeface="Verdana" panose="020B0604030504040204" pitchFamily="34" charset="0"/>
              </a:rPr>
              <a:t>according</a:t>
            </a:r>
            <a:r>
              <a:rPr lang="fr-BE" sz="2000" dirty="0">
                <a:latin typeface="Verdana" panose="020B0604030504040204" pitchFamily="34" charset="0"/>
                <a:ea typeface="Verdana" panose="020B0604030504040204" pitchFamily="34" charset="0"/>
              </a:rPr>
              <a:t> to </a:t>
            </a:r>
            <a:r>
              <a:rPr lang="fr-BE" sz="2000" dirty="0" err="1">
                <a:latin typeface="Verdana" panose="020B0604030504040204" pitchFamily="34" charset="0"/>
                <a:ea typeface="Verdana" panose="020B0604030504040204" pitchFamily="34" charset="0"/>
              </a:rPr>
              <a:t>law</a:t>
            </a:r>
            <a:r>
              <a:rPr lang="fr-BE" sz="2000" dirty="0">
                <a:latin typeface="Verdana" panose="020B0604030504040204" pitchFamily="34" charset="0"/>
                <a:ea typeface="Verdana" panose="020B0604030504040204" pitchFamily="34" charset="0"/>
              </a:rPr>
              <a:t> May 7, 2004</a:t>
            </a:r>
          </a:p>
          <a:p>
            <a:pPr marL="342900" indent="-342900">
              <a:buAutoNum type="arabicPeriod"/>
            </a:pPr>
            <a:endParaRPr lang="fr-BE" sz="2000" dirty="0">
              <a:latin typeface="Verdana" panose="020B0604030504040204" pitchFamily="34" charset="0"/>
              <a:ea typeface="Verdana" panose="020B0604030504040204" pitchFamily="34" charset="0"/>
            </a:endParaRPr>
          </a:p>
          <a:p>
            <a:endParaRPr lang="fr-BE" sz="2000" dirty="0">
              <a:latin typeface="Verdana" panose="020B0604030504040204" pitchFamily="34" charset="0"/>
              <a:ea typeface="Verdana" panose="020B0604030504040204" pitchFamily="34" charset="0"/>
            </a:endParaRPr>
          </a:p>
          <a:p>
            <a:pPr marL="342900" indent="-342900">
              <a:buAutoNum type="arabicPeriod"/>
            </a:pPr>
            <a:endParaRPr lang="fr-BE" sz="2000" dirty="0">
              <a:latin typeface="Verdana" panose="020B0604030504040204" pitchFamily="34" charset="0"/>
              <a:ea typeface="Verdana" panose="020B0604030504040204" pitchFamily="34" charset="0"/>
            </a:endParaRPr>
          </a:p>
          <a:p>
            <a:endParaRPr lang="fr-BE" sz="2000" dirty="0">
              <a:latin typeface="Verdana" panose="020B0604030504040204" pitchFamily="34" charset="0"/>
              <a:ea typeface="Verdana" panose="020B0604030504040204" pitchFamily="34" charset="0"/>
            </a:endParaRPr>
          </a:p>
          <a:p>
            <a:r>
              <a:rPr lang="fr-BE" sz="2000" dirty="0" err="1">
                <a:latin typeface="Verdana" panose="020B0604030504040204" pitchFamily="34" charset="0"/>
                <a:ea typeface="Verdana" panose="020B0604030504040204" pitchFamily="34" charset="0"/>
              </a:rPr>
              <a:t>Mononational</a:t>
            </a:r>
            <a:r>
              <a:rPr lang="fr-BE" sz="2000" dirty="0">
                <a:latin typeface="Verdana" panose="020B0604030504040204" pitchFamily="34" charset="0"/>
                <a:ea typeface="Verdana" panose="020B0604030504040204" pitchFamily="34" charset="0"/>
              </a:rPr>
              <a:t> phase 1 trials </a:t>
            </a:r>
            <a:r>
              <a:rPr lang="fr-BE" sz="2000" dirty="0" err="1">
                <a:latin typeface="Verdana" panose="020B0604030504040204" pitchFamily="34" charset="0"/>
                <a:ea typeface="Verdana" panose="020B0604030504040204" pitchFamily="34" charset="0"/>
              </a:rPr>
              <a:t>according</a:t>
            </a:r>
            <a:r>
              <a:rPr lang="fr-BE" sz="2000" dirty="0">
                <a:latin typeface="Verdana" panose="020B0604030504040204" pitchFamily="34" charset="0"/>
                <a:ea typeface="Verdana" panose="020B0604030504040204" pitchFamily="34" charset="0"/>
              </a:rPr>
              <a:t> to national </a:t>
            </a:r>
            <a:r>
              <a:rPr lang="fr-BE" sz="2000" dirty="0" err="1">
                <a:latin typeface="Verdana" panose="020B0604030504040204" pitchFamily="34" charset="0"/>
                <a:ea typeface="Verdana" panose="020B0604030504040204" pitchFamily="34" charset="0"/>
              </a:rPr>
              <a:t>implementing</a:t>
            </a:r>
            <a:r>
              <a:rPr lang="fr-BE" sz="2000" dirty="0">
                <a:latin typeface="Verdana" panose="020B0604030504040204" pitchFamily="34" charset="0"/>
                <a:ea typeface="Verdana" panose="020B0604030504040204" pitchFamily="34" charset="0"/>
              </a:rPr>
              <a:t> </a:t>
            </a:r>
            <a:r>
              <a:rPr lang="fr-BE" sz="2000" dirty="0" err="1">
                <a:latin typeface="Verdana" panose="020B0604030504040204" pitchFamily="34" charset="0"/>
                <a:ea typeface="Verdana" panose="020B0604030504040204" pitchFamily="34" charset="0"/>
              </a:rPr>
              <a:t>l</a:t>
            </a:r>
            <a:r>
              <a:rPr lang="fr-BE" altLang="en-US" sz="2000" dirty="0" err="1">
                <a:latin typeface="Verdana" panose="020B0604030504040204" pitchFamily="34" charset="0"/>
                <a:ea typeface="Verdana" panose="020B0604030504040204" pitchFamily="34" charset="0"/>
              </a:rPr>
              <a:t>aw</a:t>
            </a:r>
            <a:r>
              <a:rPr lang="fr-BE" altLang="en-US" sz="2000" dirty="0">
                <a:latin typeface="Verdana" panose="020B0604030504040204" pitchFamily="34" charset="0"/>
                <a:ea typeface="Verdana" panose="020B0604030504040204" pitchFamily="34" charset="0"/>
              </a:rPr>
              <a:t> May 7, 2017</a:t>
            </a:r>
            <a:endParaRPr lang="fr-BE" sz="2000" dirty="0">
              <a:latin typeface="Verdana" panose="020B0604030504040204" pitchFamily="34" charset="0"/>
              <a:ea typeface="Verdana" panose="020B0604030504040204" pitchFamily="34" charset="0"/>
            </a:endParaRPr>
          </a:p>
          <a:p>
            <a:pPr marL="342900" indent="-342900">
              <a:buAutoNum type="arabicPeriod"/>
            </a:pPr>
            <a:endParaRPr lang="fr-BE" sz="2000" dirty="0">
              <a:latin typeface="Verdana" panose="020B0604030504040204" pitchFamily="34" charset="0"/>
              <a:ea typeface="Verdana" panose="020B0604030504040204" pitchFamily="34" charset="0"/>
            </a:endParaRPr>
          </a:p>
          <a:p>
            <a:pPr marL="342900" indent="-342900">
              <a:buAutoNum type="arabicPeriod"/>
            </a:pPr>
            <a:endParaRPr lang="fr-BE" sz="2000" dirty="0">
              <a:latin typeface="Verdana" panose="020B0604030504040204" pitchFamily="34" charset="0"/>
              <a:ea typeface="Verdana" panose="020B0604030504040204" pitchFamily="34" charset="0"/>
            </a:endParaRPr>
          </a:p>
          <a:p>
            <a:endParaRPr lang="fr-BE" sz="2000" dirty="0">
              <a:latin typeface="Verdana" panose="020B0604030504040204" pitchFamily="34" charset="0"/>
              <a:ea typeface="Verdana" panose="020B0604030504040204" pitchFamily="34" charset="0"/>
            </a:endParaRPr>
          </a:p>
          <a:p>
            <a:pPr marL="342900" indent="-342900">
              <a:buAutoNum type="arabicPeriod"/>
            </a:pPr>
            <a:endParaRPr lang="fr-BE" sz="2000" dirty="0">
              <a:latin typeface="Verdana" panose="020B0604030504040204" pitchFamily="34" charset="0"/>
              <a:ea typeface="Verdana" panose="020B0604030504040204" pitchFamily="34" charset="0"/>
            </a:endParaRPr>
          </a:p>
          <a:p>
            <a:pPr marL="342900" indent="-342900">
              <a:buAutoNum type="arabicPeriod"/>
            </a:pPr>
            <a:endParaRPr lang="fr-BE" sz="2000" dirty="0">
              <a:latin typeface="Verdana" panose="020B0604030504040204" pitchFamily="34" charset="0"/>
              <a:ea typeface="Verdana" panose="020B0604030504040204" pitchFamily="34" charset="0"/>
            </a:endParaRPr>
          </a:p>
          <a:p>
            <a:r>
              <a:rPr lang="fr-BE" sz="2000" dirty="0">
                <a:latin typeface="Verdana" panose="020B0604030504040204" pitchFamily="34" charset="0"/>
                <a:ea typeface="Verdana" panose="020B0604030504040204" pitchFamily="34" charset="0"/>
              </a:rPr>
              <a:t>All </a:t>
            </a:r>
            <a:r>
              <a:rPr lang="fr-BE" sz="2000" dirty="0" err="1">
                <a:latin typeface="Verdana" panose="020B0604030504040204" pitchFamily="34" charset="0"/>
                <a:ea typeface="Verdana" panose="020B0604030504040204" pitchFamily="34" charset="0"/>
              </a:rPr>
              <a:t>other</a:t>
            </a:r>
            <a:r>
              <a:rPr lang="fr-BE" sz="2000" dirty="0">
                <a:latin typeface="Verdana" panose="020B0604030504040204" pitchFamily="34" charset="0"/>
                <a:ea typeface="Verdana" panose="020B0604030504040204" pitchFamily="34" charset="0"/>
              </a:rPr>
              <a:t> trials </a:t>
            </a:r>
            <a:r>
              <a:rPr lang="fr-BE" sz="2000" dirty="0" err="1">
                <a:latin typeface="Verdana" panose="020B0604030504040204" pitchFamily="34" charset="0"/>
                <a:ea typeface="Verdana" panose="020B0604030504040204" pitchFamily="34" charset="0"/>
              </a:rPr>
              <a:t>according</a:t>
            </a:r>
            <a:r>
              <a:rPr lang="fr-BE" sz="2000" dirty="0">
                <a:latin typeface="Verdana" panose="020B0604030504040204" pitchFamily="34" charset="0"/>
                <a:ea typeface="Verdana" panose="020B0604030504040204" pitchFamily="34" charset="0"/>
              </a:rPr>
              <a:t> to CTR</a:t>
            </a:r>
          </a:p>
          <a:p>
            <a:endParaRPr lang="fr-BE" sz="2000" dirty="0">
              <a:latin typeface="Verdana" panose="020B0604030504040204" pitchFamily="34" charset="0"/>
              <a:ea typeface="Verdana" panose="020B0604030504040204" pitchFamily="34" charset="0"/>
            </a:endParaRPr>
          </a:p>
          <a:p>
            <a:endParaRPr lang="fr-BE" sz="2000" dirty="0">
              <a:latin typeface="Verdana" panose="020B0604030504040204" pitchFamily="34" charset="0"/>
              <a:ea typeface="Verdana" panose="020B0604030504040204" pitchFamily="34" charset="0"/>
            </a:endParaRPr>
          </a:p>
        </p:txBody>
      </p:sp>
      <p:grpSp>
        <p:nvGrpSpPr>
          <p:cNvPr id="17437" name="Group 17436">
            <a:extLst>
              <a:ext uri="{FF2B5EF4-FFF2-40B4-BE49-F238E27FC236}">
                <a16:creationId xmlns:a16="http://schemas.microsoft.com/office/drawing/2014/main" id="{A42DFDE8-A4DB-970C-1720-F16E4CF00FE7}"/>
              </a:ext>
            </a:extLst>
          </p:cNvPr>
          <p:cNvGrpSpPr/>
          <p:nvPr/>
        </p:nvGrpSpPr>
        <p:grpSpPr>
          <a:xfrm>
            <a:off x="0" y="1757800"/>
            <a:ext cx="12536575" cy="1098838"/>
            <a:chOff x="0" y="1764527"/>
            <a:chExt cx="12536575" cy="1098838"/>
          </a:xfrm>
        </p:grpSpPr>
        <p:pic>
          <p:nvPicPr>
            <p:cNvPr id="4" name="Picture 3">
              <a:extLst>
                <a:ext uri="{FF2B5EF4-FFF2-40B4-BE49-F238E27FC236}">
                  <a16:creationId xmlns:a16="http://schemas.microsoft.com/office/drawing/2014/main" id="{8F293431-879D-83F9-881D-7BD2DD4A9F65}"/>
                </a:ext>
              </a:extLst>
            </p:cNvPr>
            <p:cNvPicPr>
              <a:picLocks noChangeAspect="1"/>
            </p:cNvPicPr>
            <p:nvPr/>
          </p:nvPicPr>
          <p:blipFill>
            <a:blip r:embed="rId4"/>
            <a:stretch>
              <a:fillRect/>
            </a:stretch>
          </p:blipFill>
          <p:spPr>
            <a:xfrm>
              <a:off x="0" y="1865913"/>
              <a:ext cx="6762750" cy="895957"/>
            </a:xfrm>
            <a:prstGeom prst="rect">
              <a:avLst/>
            </a:prstGeom>
          </p:spPr>
        </p:pic>
        <p:grpSp>
          <p:nvGrpSpPr>
            <p:cNvPr id="11" name="Group 10">
              <a:extLst>
                <a:ext uri="{FF2B5EF4-FFF2-40B4-BE49-F238E27FC236}">
                  <a16:creationId xmlns:a16="http://schemas.microsoft.com/office/drawing/2014/main" id="{417849DF-712E-6D0A-D4E6-FBBA8F7C6906}"/>
                </a:ext>
              </a:extLst>
            </p:cNvPr>
            <p:cNvGrpSpPr/>
            <p:nvPr/>
          </p:nvGrpSpPr>
          <p:grpSpPr>
            <a:xfrm>
              <a:off x="201504" y="1764527"/>
              <a:ext cx="12335071" cy="1098838"/>
              <a:chOff x="226449" y="1789259"/>
              <a:chExt cx="12304596" cy="1098838"/>
            </a:xfrm>
          </p:grpSpPr>
          <p:grpSp>
            <p:nvGrpSpPr>
              <p:cNvPr id="12" name="Group 11">
                <a:extLst>
                  <a:ext uri="{FF2B5EF4-FFF2-40B4-BE49-F238E27FC236}">
                    <a16:creationId xmlns:a16="http://schemas.microsoft.com/office/drawing/2014/main" id="{4AF659DE-3CE7-0FCA-B4B1-FE74ADEF96F2}"/>
                  </a:ext>
                </a:extLst>
              </p:cNvPr>
              <p:cNvGrpSpPr/>
              <p:nvPr/>
            </p:nvGrpSpPr>
            <p:grpSpPr>
              <a:xfrm>
                <a:off x="226449" y="2168326"/>
                <a:ext cx="5704727" cy="314892"/>
                <a:chOff x="226449" y="2168326"/>
                <a:chExt cx="5704727" cy="314892"/>
              </a:xfrm>
            </p:grpSpPr>
            <p:cxnSp>
              <p:nvCxnSpPr>
                <p:cNvPr id="16" name="Straight Connector 15">
                  <a:extLst>
                    <a:ext uri="{FF2B5EF4-FFF2-40B4-BE49-F238E27FC236}">
                      <a16:creationId xmlns:a16="http://schemas.microsoft.com/office/drawing/2014/main" id="{02B05607-34D4-34C9-BA64-E09F752CA7F1}"/>
                    </a:ext>
                  </a:extLst>
                </p:cNvPr>
                <p:cNvCxnSpPr>
                  <a:cxnSpLocks/>
                </p:cNvCxnSpPr>
                <p:nvPr/>
              </p:nvCxnSpPr>
              <p:spPr>
                <a:xfrm>
                  <a:off x="228142" y="2191239"/>
                  <a:ext cx="0" cy="287586"/>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878902F-9A13-8D78-FC9E-05568FA59E9C}"/>
                    </a:ext>
                  </a:extLst>
                </p:cNvPr>
                <p:cNvCxnSpPr>
                  <a:cxnSpLocks/>
                </p:cNvCxnSpPr>
                <p:nvPr/>
              </p:nvCxnSpPr>
              <p:spPr>
                <a:xfrm>
                  <a:off x="266950" y="2191239"/>
                  <a:ext cx="746646" cy="287586"/>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121905A-72EB-49E1-720E-56C30DC5DC29}"/>
                    </a:ext>
                  </a:extLst>
                </p:cNvPr>
                <p:cNvCxnSpPr>
                  <a:cxnSpLocks/>
                </p:cNvCxnSpPr>
                <p:nvPr/>
              </p:nvCxnSpPr>
              <p:spPr>
                <a:xfrm>
                  <a:off x="1277052" y="2168326"/>
                  <a:ext cx="752607" cy="275167"/>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892CF5F-A2AA-9409-3CFA-D6066B65EF87}"/>
                    </a:ext>
                  </a:extLst>
                </p:cNvPr>
                <p:cNvCxnSpPr>
                  <a:cxnSpLocks/>
                </p:cNvCxnSpPr>
                <p:nvPr/>
              </p:nvCxnSpPr>
              <p:spPr>
                <a:xfrm flipH="1" flipV="1">
                  <a:off x="1277052" y="2191239"/>
                  <a:ext cx="4654124" cy="252254"/>
                </a:xfrm>
                <a:prstGeom prst="line">
                  <a:avLst/>
                </a:prstGeom>
                <a:ln w="12700"/>
              </p:spPr>
              <p:style>
                <a:lnRef idx="1">
                  <a:schemeClr val="dk1"/>
                </a:lnRef>
                <a:fillRef idx="0">
                  <a:schemeClr val="dk1"/>
                </a:fillRef>
                <a:effectRef idx="0">
                  <a:schemeClr val="dk1"/>
                </a:effectRef>
                <a:fontRef idx="minor">
                  <a:schemeClr val="tx1"/>
                </a:fontRef>
              </p:style>
            </p:cxnSp>
            <p:cxnSp>
              <p:nvCxnSpPr>
                <p:cNvPr id="17438" name="Straight Connector 17437">
                  <a:extLst>
                    <a:ext uri="{FF2B5EF4-FFF2-40B4-BE49-F238E27FC236}">
                      <a16:creationId xmlns:a16="http://schemas.microsoft.com/office/drawing/2014/main" id="{9EFCFABA-F0E9-D282-348D-B457E86E316F}"/>
                    </a:ext>
                  </a:extLst>
                </p:cNvPr>
                <p:cNvCxnSpPr>
                  <a:cxnSpLocks/>
                </p:cNvCxnSpPr>
                <p:nvPr/>
              </p:nvCxnSpPr>
              <p:spPr>
                <a:xfrm>
                  <a:off x="226449" y="2195632"/>
                  <a:ext cx="0" cy="287586"/>
                </a:xfrm>
                <a:prstGeom prst="line">
                  <a:avLst/>
                </a:prstGeom>
                <a:ln w="12700"/>
              </p:spPr>
              <p:style>
                <a:lnRef idx="1">
                  <a:schemeClr val="dk1"/>
                </a:lnRef>
                <a:fillRef idx="0">
                  <a:schemeClr val="dk1"/>
                </a:fillRef>
                <a:effectRef idx="0">
                  <a:schemeClr val="dk1"/>
                </a:effectRef>
                <a:fontRef idx="minor">
                  <a:schemeClr val="tx1"/>
                </a:fontRef>
              </p:style>
            </p:cxnSp>
            <p:cxnSp>
              <p:nvCxnSpPr>
                <p:cNvPr id="17439" name="Straight Connector 17438">
                  <a:extLst>
                    <a:ext uri="{FF2B5EF4-FFF2-40B4-BE49-F238E27FC236}">
                      <a16:creationId xmlns:a16="http://schemas.microsoft.com/office/drawing/2014/main" id="{8E5F2467-9B1A-B615-C183-0E4DEB06855C}"/>
                    </a:ext>
                  </a:extLst>
                </p:cNvPr>
                <p:cNvCxnSpPr>
                  <a:cxnSpLocks/>
                </p:cNvCxnSpPr>
                <p:nvPr/>
              </p:nvCxnSpPr>
              <p:spPr>
                <a:xfrm>
                  <a:off x="265257" y="2195632"/>
                  <a:ext cx="746646" cy="287586"/>
                </a:xfrm>
                <a:prstGeom prst="line">
                  <a:avLst/>
                </a:prstGeom>
                <a:ln w="12700"/>
              </p:spPr>
              <p:style>
                <a:lnRef idx="1">
                  <a:schemeClr val="dk1"/>
                </a:lnRef>
                <a:fillRef idx="0">
                  <a:schemeClr val="dk1"/>
                </a:fillRef>
                <a:effectRef idx="0">
                  <a:schemeClr val="dk1"/>
                </a:effectRef>
                <a:fontRef idx="minor">
                  <a:schemeClr val="tx1"/>
                </a:fontRef>
              </p:style>
            </p:cxnSp>
          </p:grpSp>
          <p:sp>
            <p:nvSpPr>
              <p:cNvPr id="13" name="TextBox 12">
                <a:extLst>
                  <a:ext uri="{FF2B5EF4-FFF2-40B4-BE49-F238E27FC236}">
                    <a16:creationId xmlns:a16="http://schemas.microsoft.com/office/drawing/2014/main" id="{F3BCB592-0DA9-FF1C-3C1F-4B88400C1563}"/>
                  </a:ext>
                </a:extLst>
              </p:cNvPr>
              <p:cNvSpPr txBox="1"/>
              <p:nvPr/>
            </p:nvSpPr>
            <p:spPr>
              <a:xfrm>
                <a:off x="1872951" y="1789259"/>
                <a:ext cx="8188826" cy="307777"/>
              </a:xfrm>
              <a:prstGeom prst="rect">
                <a:avLst/>
              </a:prstGeom>
              <a:noFill/>
            </p:spPr>
            <p:txBody>
              <a:bodyPr wrap="none" rtlCol="0">
                <a:spAutoFit/>
              </a:bodyPr>
              <a:lstStyle/>
              <a:p>
                <a:r>
                  <a:rPr lang="fr-BE" sz="1400" dirty="0"/>
                  <a:t>maximum </a:t>
                </a:r>
                <a:r>
                  <a:rPr lang="fr-BE" sz="1400" dirty="0" err="1"/>
                  <a:t>fifteen</a:t>
                </a:r>
                <a:r>
                  <a:rPr lang="fr-BE" sz="1400" dirty="0"/>
                  <a:t> </a:t>
                </a:r>
                <a:r>
                  <a:rPr lang="fr-BE" sz="1400" dirty="0" err="1"/>
                  <a:t>days</a:t>
                </a:r>
                <a:r>
                  <a:rPr lang="fr-BE" sz="1400" dirty="0"/>
                  <a:t> if no </a:t>
                </a:r>
                <a:r>
                  <a:rPr lang="fr-BE" sz="1400" dirty="0" err="1"/>
                  <a:t>evaluation</a:t>
                </a:r>
                <a:r>
                  <a:rPr lang="fr-BE" sz="1400" dirty="0"/>
                  <a:t> </a:t>
                </a:r>
                <a:r>
                  <a:rPr lang="fr-BE" sz="1400" dirty="0">
                    <a:latin typeface="Verdana" panose="020B0604030504040204" pitchFamily="34" charset="0"/>
                    <a:ea typeface="Verdana" panose="020B0604030504040204" pitchFamily="34" charset="0"/>
                  </a:rPr>
                  <a:t>questions</a:t>
                </a:r>
                <a:r>
                  <a:rPr lang="fr-BE" sz="1400" dirty="0"/>
                  <a:t> + time </a:t>
                </a:r>
                <a:r>
                  <a:rPr lang="fr-BE" sz="1400" dirty="0" err="1"/>
                  <a:t>needed</a:t>
                </a:r>
                <a:r>
                  <a:rPr lang="fr-BE" sz="1400" dirty="0"/>
                  <a:t> for </a:t>
                </a:r>
                <a:r>
                  <a:rPr lang="fr-BE" sz="1400" dirty="0" err="1"/>
                  <a:t>responses</a:t>
                </a:r>
                <a:r>
                  <a:rPr lang="fr-BE" sz="1400" dirty="0"/>
                  <a:t> to validation (if applicable) </a:t>
                </a:r>
              </a:p>
            </p:txBody>
          </p:sp>
          <p:sp>
            <p:nvSpPr>
              <p:cNvPr id="14" name="TextBox 13">
                <a:extLst>
                  <a:ext uri="{FF2B5EF4-FFF2-40B4-BE49-F238E27FC236}">
                    <a16:creationId xmlns:a16="http://schemas.microsoft.com/office/drawing/2014/main" id="{BF9845FD-EA8B-20B5-B89A-8B56AB8A9744}"/>
                  </a:ext>
                </a:extLst>
              </p:cNvPr>
              <p:cNvSpPr txBox="1"/>
              <p:nvPr/>
            </p:nvSpPr>
            <p:spPr>
              <a:xfrm>
                <a:off x="4104740" y="2580320"/>
                <a:ext cx="8426305" cy="307777"/>
              </a:xfrm>
              <a:prstGeom prst="rect">
                <a:avLst/>
              </a:prstGeom>
              <a:noFill/>
            </p:spPr>
            <p:txBody>
              <a:bodyPr wrap="square" rtlCol="0">
                <a:spAutoFit/>
              </a:bodyPr>
              <a:lstStyle/>
              <a:p>
                <a:r>
                  <a:rPr lang="fr-BE" sz="1400" dirty="0"/>
                  <a:t>maximum  45 </a:t>
                </a:r>
                <a:r>
                  <a:rPr lang="fr-BE" sz="1400" dirty="0" err="1"/>
                  <a:t>days</a:t>
                </a:r>
                <a:r>
                  <a:rPr lang="fr-BE" sz="1400" dirty="0"/>
                  <a:t> in case </a:t>
                </a:r>
                <a:r>
                  <a:rPr lang="fr-BE" sz="1400" dirty="0">
                    <a:latin typeface="Verdana" panose="020B0604030504040204" pitchFamily="34" charset="0"/>
                    <a:ea typeface="Verdana" panose="020B0604030504040204" pitchFamily="34" charset="0"/>
                  </a:rPr>
                  <a:t>of</a:t>
                </a:r>
                <a:r>
                  <a:rPr lang="fr-BE" sz="1400" dirty="0"/>
                  <a:t> </a:t>
                </a:r>
                <a:r>
                  <a:rPr lang="fr-BE" sz="1400" dirty="0" err="1"/>
                  <a:t>evaluation</a:t>
                </a:r>
                <a:r>
                  <a:rPr lang="fr-BE" sz="1400" dirty="0"/>
                  <a:t> questions+ time </a:t>
                </a:r>
                <a:r>
                  <a:rPr lang="fr-BE" sz="1400" dirty="0" err="1"/>
                  <a:t>needed</a:t>
                </a:r>
                <a:r>
                  <a:rPr lang="fr-BE" sz="1400" dirty="0"/>
                  <a:t> for </a:t>
                </a:r>
                <a:r>
                  <a:rPr lang="fr-BE" sz="1400" dirty="0" err="1"/>
                  <a:t>responses</a:t>
                </a:r>
                <a:r>
                  <a:rPr lang="fr-BE" sz="1400" dirty="0"/>
                  <a:t> to validation (if applicable)</a:t>
                </a:r>
              </a:p>
            </p:txBody>
          </p:sp>
        </p:grpSp>
      </p:grpSp>
      <p:grpSp>
        <p:nvGrpSpPr>
          <p:cNvPr id="20" name="Group 19">
            <a:extLst>
              <a:ext uri="{FF2B5EF4-FFF2-40B4-BE49-F238E27FC236}">
                <a16:creationId xmlns:a16="http://schemas.microsoft.com/office/drawing/2014/main" id="{30577046-A634-5059-A345-29001B2B5676}"/>
              </a:ext>
            </a:extLst>
          </p:cNvPr>
          <p:cNvGrpSpPr/>
          <p:nvPr/>
        </p:nvGrpSpPr>
        <p:grpSpPr>
          <a:xfrm>
            <a:off x="0" y="3518407"/>
            <a:ext cx="11958182" cy="1161257"/>
            <a:chOff x="0" y="3509263"/>
            <a:chExt cx="11958182" cy="1161257"/>
          </a:xfrm>
        </p:grpSpPr>
        <p:grpSp>
          <p:nvGrpSpPr>
            <p:cNvPr id="21" name="Group 20">
              <a:extLst>
                <a:ext uri="{FF2B5EF4-FFF2-40B4-BE49-F238E27FC236}">
                  <a16:creationId xmlns:a16="http://schemas.microsoft.com/office/drawing/2014/main" id="{B0F07AE9-B6E7-3A7B-93BA-77B5B832949E}"/>
                </a:ext>
              </a:extLst>
            </p:cNvPr>
            <p:cNvGrpSpPr/>
            <p:nvPr/>
          </p:nvGrpSpPr>
          <p:grpSpPr>
            <a:xfrm>
              <a:off x="0" y="3732534"/>
              <a:ext cx="7728235" cy="674366"/>
              <a:chOff x="0" y="3458214"/>
              <a:chExt cx="7728235" cy="674366"/>
            </a:xfrm>
          </p:grpSpPr>
          <p:pic>
            <p:nvPicPr>
              <p:cNvPr id="24" name="Picture 23">
                <a:extLst>
                  <a:ext uri="{FF2B5EF4-FFF2-40B4-BE49-F238E27FC236}">
                    <a16:creationId xmlns:a16="http://schemas.microsoft.com/office/drawing/2014/main" id="{61AD0D45-D59B-2E15-C387-4F9DFB5D480E}"/>
                  </a:ext>
                </a:extLst>
              </p:cNvPr>
              <p:cNvPicPr>
                <a:picLocks noChangeAspect="1"/>
              </p:cNvPicPr>
              <p:nvPr/>
            </p:nvPicPr>
            <p:blipFill>
              <a:blip r:embed="rId5"/>
              <a:stretch>
                <a:fillRect/>
              </a:stretch>
            </p:blipFill>
            <p:spPr>
              <a:xfrm>
                <a:off x="0" y="3458214"/>
                <a:ext cx="7728235" cy="674366"/>
              </a:xfrm>
              <a:prstGeom prst="rect">
                <a:avLst/>
              </a:prstGeom>
            </p:spPr>
          </p:pic>
          <p:cxnSp>
            <p:nvCxnSpPr>
              <p:cNvPr id="25" name="Straight Connector 24">
                <a:extLst>
                  <a:ext uri="{FF2B5EF4-FFF2-40B4-BE49-F238E27FC236}">
                    <a16:creationId xmlns:a16="http://schemas.microsoft.com/office/drawing/2014/main" id="{30264AE2-B098-9112-F62E-533F9AAC9787}"/>
                  </a:ext>
                </a:extLst>
              </p:cNvPr>
              <p:cNvCxnSpPr>
                <a:cxnSpLocks/>
              </p:cNvCxnSpPr>
              <p:nvPr/>
            </p:nvCxnSpPr>
            <p:spPr>
              <a:xfrm>
                <a:off x="660400" y="3673475"/>
                <a:ext cx="0" cy="238125"/>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58CAB65-0344-3E1B-A1D0-91C964DEF551}"/>
                  </a:ext>
                </a:extLst>
              </p:cNvPr>
              <p:cNvCxnSpPr/>
              <p:nvPr/>
            </p:nvCxnSpPr>
            <p:spPr>
              <a:xfrm>
                <a:off x="660400" y="3673475"/>
                <a:ext cx="1717675" cy="23812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F827033-6AFD-1EDC-AB12-02312D9FAA51}"/>
                  </a:ext>
                </a:extLst>
              </p:cNvPr>
              <p:cNvCxnSpPr/>
              <p:nvPr/>
            </p:nvCxnSpPr>
            <p:spPr>
              <a:xfrm>
                <a:off x="2378075" y="3673475"/>
                <a:ext cx="1711325" cy="238125"/>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CFDD1B8-A7F6-12E7-4674-BA0A72E2169F}"/>
                  </a:ext>
                </a:extLst>
              </p:cNvPr>
              <p:cNvCxnSpPr>
                <a:cxnSpLocks/>
              </p:cNvCxnSpPr>
              <p:nvPr/>
            </p:nvCxnSpPr>
            <p:spPr>
              <a:xfrm>
                <a:off x="2378075" y="3673475"/>
                <a:ext cx="5276850" cy="238125"/>
              </a:xfrm>
              <a:prstGeom prst="line">
                <a:avLst/>
              </a:prstGeom>
              <a:ln w="12700"/>
            </p:spPr>
            <p:style>
              <a:lnRef idx="1">
                <a:schemeClr val="dk1"/>
              </a:lnRef>
              <a:fillRef idx="0">
                <a:schemeClr val="dk1"/>
              </a:fillRef>
              <a:effectRef idx="0">
                <a:schemeClr val="dk1"/>
              </a:effectRef>
              <a:fontRef idx="minor">
                <a:schemeClr val="tx1"/>
              </a:fontRef>
            </p:style>
          </p:cxnSp>
        </p:grpSp>
        <p:sp>
          <p:nvSpPr>
            <p:cNvPr id="22" name="TextBox 21">
              <a:extLst>
                <a:ext uri="{FF2B5EF4-FFF2-40B4-BE49-F238E27FC236}">
                  <a16:creationId xmlns:a16="http://schemas.microsoft.com/office/drawing/2014/main" id="{0BF525AF-A67A-5206-14E7-F9DBBEB69E97}"/>
                </a:ext>
              </a:extLst>
            </p:cNvPr>
            <p:cNvSpPr txBox="1"/>
            <p:nvPr/>
          </p:nvSpPr>
          <p:spPr>
            <a:xfrm>
              <a:off x="2171930" y="3509263"/>
              <a:ext cx="6977166" cy="307777"/>
            </a:xfrm>
            <a:prstGeom prst="rect">
              <a:avLst/>
            </a:prstGeom>
            <a:noFill/>
          </p:spPr>
          <p:txBody>
            <a:bodyPr wrap="none" rtlCol="0">
              <a:spAutoFit/>
            </a:bodyPr>
            <a:lstStyle/>
            <a:p>
              <a:r>
                <a:rPr lang="fr-BE" sz="1400" dirty="0">
                  <a:latin typeface="Verdana" panose="020B0604030504040204" pitchFamily="34" charset="0"/>
                  <a:ea typeface="Verdana" panose="020B0604030504040204" pitchFamily="34" charset="0"/>
                </a:rPr>
                <a:t>maximum </a:t>
              </a:r>
              <a:r>
                <a:rPr lang="fr-BE" sz="1400" dirty="0" err="1">
                  <a:latin typeface="Verdana" panose="020B0604030504040204" pitchFamily="34" charset="0"/>
                  <a:ea typeface="Verdana" panose="020B0604030504040204" pitchFamily="34" charset="0"/>
                </a:rPr>
                <a:t>twenty</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days</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from</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submission</a:t>
              </a:r>
              <a:r>
                <a:rPr lang="fr-BE" sz="1400" dirty="0">
                  <a:latin typeface="Verdana" panose="020B0604030504040204" pitchFamily="34" charset="0"/>
                  <a:ea typeface="Verdana" panose="020B0604030504040204" pitchFamily="34" charset="0"/>
                </a:rPr>
                <a:t> if no validation/</a:t>
              </a:r>
              <a:r>
                <a:rPr lang="fr-BE" sz="1400" dirty="0" err="1">
                  <a:latin typeface="Verdana" panose="020B0604030504040204" pitchFamily="34" charset="0"/>
                  <a:ea typeface="Verdana" panose="020B0604030504040204" pitchFamily="34" charset="0"/>
                </a:rPr>
                <a:t>assessment</a:t>
              </a:r>
              <a:r>
                <a:rPr lang="fr-BE" sz="1400" dirty="0">
                  <a:latin typeface="Verdana" panose="020B0604030504040204" pitchFamily="34" charset="0"/>
                  <a:ea typeface="Verdana" panose="020B0604030504040204" pitchFamily="34" charset="0"/>
                </a:rPr>
                <a:t> RFI </a:t>
              </a:r>
            </a:p>
          </p:txBody>
        </p:sp>
        <p:sp>
          <p:nvSpPr>
            <p:cNvPr id="23" name="TextBox 22">
              <a:extLst>
                <a:ext uri="{FF2B5EF4-FFF2-40B4-BE49-F238E27FC236}">
                  <a16:creationId xmlns:a16="http://schemas.microsoft.com/office/drawing/2014/main" id="{850EA89C-7747-B676-3FD6-45C915CC73B4}"/>
                </a:ext>
              </a:extLst>
            </p:cNvPr>
            <p:cNvSpPr txBox="1"/>
            <p:nvPr/>
          </p:nvSpPr>
          <p:spPr>
            <a:xfrm>
              <a:off x="5818488" y="4362743"/>
              <a:ext cx="6139694" cy="307777"/>
            </a:xfrm>
            <a:prstGeom prst="rect">
              <a:avLst/>
            </a:prstGeom>
            <a:noFill/>
          </p:spPr>
          <p:txBody>
            <a:bodyPr wrap="none" rtlCol="0">
              <a:spAutoFit/>
            </a:bodyPr>
            <a:lstStyle/>
            <a:p>
              <a:r>
                <a:rPr lang="fr-BE" sz="1400" dirty="0">
                  <a:latin typeface="Verdana" panose="020B0604030504040204" pitchFamily="34" charset="0"/>
                  <a:ea typeface="Verdana" panose="020B0604030504040204" pitchFamily="34" charset="0"/>
                </a:rPr>
                <a:t>maximum 66 </a:t>
              </a:r>
              <a:r>
                <a:rPr lang="fr-BE" sz="1400" dirty="0" err="1">
                  <a:latin typeface="Verdana" panose="020B0604030504040204" pitchFamily="34" charset="0"/>
                  <a:ea typeface="Verdana" panose="020B0604030504040204" pitchFamily="34" charset="0"/>
                </a:rPr>
                <a:t>days</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from</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submission</a:t>
              </a:r>
              <a:r>
                <a:rPr lang="fr-BE" sz="1400" dirty="0">
                  <a:latin typeface="Verdana" panose="020B0604030504040204" pitchFamily="34" charset="0"/>
                  <a:ea typeface="Verdana" panose="020B0604030504040204" pitchFamily="34" charset="0"/>
                </a:rPr>
                <a:t> if validation/</a:t>
              </a:r>
              <a:r>
                <a:rPr lang="fr-BE" sz="1400" dirty="0" err="1">
                  <a:latin typeface="Verdana" panose="020B0604030504040204" pitchFamily="34" charset="0"/>
                  <a:ea typeface="Verdana" panose="020B0604030504040204" pitchFamily="34" charset="0"/>
                </a:rPr>
                <a:t>assessment</a:t>
              </a:r>
              <a:r>
                <a:rPr lang="fr-BE" sz="1400" dirty="0">
                  <a:latin typeface="Verdana" panose="020B0604030504040204" pitchFamily="34" charset="0"/>
                  <a:ea typeface="Verdana" panose="020B0604030504040204" pitchFamily="34" charset="0"/>
                </a:rPr>
                <a:t> RFI  </a:t>
              </a:r>
            </a:p>
          </p:txBody>
        </p:sp>
      </p:grpSp>
      <p:grpSp>
        <p:nvGrpSpPr>
          <p:cNvPr id="29" name="Group 28">
            <a:extLst>
              <a:ext uri="{FF2B5EF4-FFF2-40B4-BE49-F238E27FC236}">
                <a16:creationId xmlns:a16="http://schemas.microsoft.com/office/drawing/2014/main" id="{DE9CADDA-581A-02A0-37BB-ED2F172A6027}"/>
              </a:ext>
            </a:extLst>
          </p:cNvPr>
          <p:cNvGrpSpPr/>
          <p:nvPr/>
        </p:nvGrpSpPr>
        <p:grpSpPr>
          <a:xfrm>
            <a:off x="0" y="5138479"/>
            <a:ext cx="12192000" cy="1304799"/>
            <a:chOff x="0" y="5281833"/>
            <a:chExt cx="12192000" cy="1304799"/>
          </a:xfrm>
        </p:grpSpPr>
        <p:grpSp>
          <p:nvGrpSpPr>
            <p:cNvPr id="30" name="Group 29">
              <a:extLst>
                <a:ext uri="{FF2B5EF4-FFF2-40B4-BE49-F238E27FC236}">
                  <a16:creationId xmlns:a16="http://schemas.microsoft.com/office/drawing/2014/main" id="{ED0C0EF8-638D-A9A1-A7ED-F49248664A2A}"/>
                </a:ext>
              </a:extLst>
            </p:cNvPr>
            <p:cNvGrpSpPr/>
            <p:nvPr/>
          </p:nvGrpSpPr>
          <p:grpSpPr>
            <a:xfrm>
              <a:off x="0" y="5506720"/>
              <a:ext cx="12192000" cy="674366"/>
              <a:chOff x="0" y="5169537"/>
              <a:chExt cx="12192000" cy="674366"/>
            </a:xfrm>
          </p:grpSpPr>
          <p:pic>
            <p:nvPicPr>
              <p:cNvPr id="17409" name="Picture 17408">
                <a:extLst>
                  <a:ext uri="{FF2B5EF4-FFF2-40B4-BE49-F238E27FC236}">
                    <a16:creationId xmlns:a16="http://schemas.microsoft.com/office/drawing/2014/main" id="{4BC92663-4E8A-F2A0-BB3F-FFA3553D5F87}"/>
                  </a:ext>
                </a:extLst>
              </p:cNvPr>
              <p:cNvPicPr>
                <a:picLocks noChangeAspect="1"/>
              </p:cNvPicPr>
              <p:nvPr/>
            </p:nvPicPr>
            <p:blipFill>
              <a:blip r:embed="rId6"/>
              <a:stretch>
                <a:fillRect/>
              </a:stretch>
            </p:blipFill>
            <p:spPr>
              <a:xfrm>
                <a:off x="0" y="5169537"/>
                <a:ext cx="12192000" cy="674366"/>
              </a:xfrm>
              <a:prstGeom prst="rect">
                <a:avLst/>
              </a:prstGeom>
            </p:spPr>
          </p:pic>
          <p:cxnSp>
            <p:nvCxnSpPr>
              <p:cNvPr id="17411" name="Straight Connector 17410">
                <a:extLst>
                  <a:ext uri="{FF2B5EF4-FFF2-40B4-BE49-F238E27FC236}">
                    <a16:creationId xmlns:a16="http://schemas.microsoft.com/office/drawing/2014/main" id="{D5CB2BEA-F617-77BC-2EFF-A8BDF1A6E840}"/>
                  </a:ext>
                </a:extLst>
              </p:cNvPr>
              <p:cNvCxnSpPr>
                <a:cxnSpLocks/>
              </p:cNvCxnSpPr>
              <p:nvPr/>
            </p:nvCxnSpPr>
            <p:spPr>
              <a:xfrm>
                <a:off x="1197935" y="5372986"/>
                <a:ext cx="0" cy="264489"/>
              </a:xfrm>
              <a:prstGeom prst="line">
                <a:avLst/>
              </a:prstGeom>
              <a:ln w="12700"/>
            </p:spPr>
            <p:style>
              <a:lnRef idx="1">
                <a:schemeClr val="dk1"/>
              </a:lnRef>
              <a:fillRef idx="0">
                <a:schemeClr val="dk1"/>
              </a:fillRef>
              <a:effectRef idx="0">
                <a:schemeClr val="dk1"/>
              </a:effectRef>
              <a:fontRef idx="minor">
                <a:schemeClr val="tx1"/>
              </a:fontRef>
            </p:style>
          </p:cxnSp>
          <p:cxnSp>
            <p:nvCxnSpPr>
              <p:cNvPr id="17412" name="Straight Connector 17411">
                <a:extLst>
                  <a:ext uri="{FF2B5EF4-FFF2-40B4-BE49-F238E27FC236}">
                    <a16:creationId xmlns:a16="http://schemas.microsoft.com/office/drawing/2014/main" id="{59C4B9F2-19D3-F307-4BAB-0E8E1835725B}"/>
                  </a:ext>
                </a:extLst>
              </p:cNvPr>
              <p:cNvCxnSpPr/>
              <p:nvPr/>
            </p:nvCxnSpPr>
            <p:spPr>
              <a:xfrm>
                <a:off x="1197935" y="5372986"/>
                <a:ext cx="1712242" cy="232684"/>
              </a:xfrm>
              <a:prstGeom prst="line">
                <a:avLst/>
              </a:prstGeom>
              <a:ln w="12700"/>
            </p:spPr>
            <p:style>
              <a:lnRef idx="1">
                <a:schemeClr val="dk1"/>
              </a:lnRef>
              <a:fillRef idx="0">
                <a:schemeClr val="dk1"/>
              </a:fillRef>
              <a:effectRef idx="0">
                <a:schemeClr val="dk1"/>
              </a:effectRef>
              <a:fontRef idx="minor">
                <a:schemeClr val="tx1"/>
              </a:fontRef>
            </p:style>
          </p:cxnSp>
          <p:cxnSp>
            <p:nvCxnSpPr>
              <p:cNvPr id="17413" name="Straight Connector 17412">
                <a:extLst>
                  <a:ext uri="{FF2B5EF4-FFF2-40B4-BE49-F238E27FC236}">
                    <a16:creationId xmlns:a16="http://schemas.microsoft.com/office/drawing/2014/main" id="{3FD64FB7-7D7F-24DE-A762-6897C94535E2}"/>
                  </a:ext>
                </a:extLst>
              </p:cNvPr>
              <p:cNvCxnSpPr>
                <a:cxnSpLocks/>
              </p:cNvCxnSpPr>
              <p:nvPr/>
            </p:nvCxnSpPr>
            <p:spPr>
              <a:xfrm>
                <a:off x="6313336" y="5372986"/>
                <a:ext cx="1696278" cy="232684"/>
              </a:xfrm>
              <a:prstGeom prst="line">
                <a:avLst/>
              </a:prstGeom>
              <a:ln w="12700"/>
            </p:spPr>
            <p:style>
              <a:lnRef idx="1">
                <a:schemeClr val="dk1"/>
              </a:lnRef>
              <a:fillRef idx="0">
                <a:schemeClr val="dk1"/>
              </a:fillRef>
              <a:effectRef idx="0">
                <a:schemeClr val="dk1"/>
              </a:effectRef>
              <a:fontRef idx="minor">
                <a:schemeClr val="tx1"/>
              </a:fontRef>
            </p:style>
          </p:cxnSp>
          <p:cxnSp>
            <p:nvCxnSpPr>
              <p:cNvPr id="17414" name="Straight Connector 17413">
                <a:extLst>
                  <a:ext uri="{FF2B5EF4-FFF2-40B4-BE49-F238E27FC236}">
                    <a16:creationId xmlns:a16="http://schemas.microsoft.com/office/drawing/2014/main" id="{565B4BFD-F9DD-79FF-AAF1-94AB4C2ED369}"/>
                  </a:ext>
                </a:extLst>
              </p:cNvPr>
              <p:cNvCxnSpPr>
                <a:cxnSpLocks/>
              </p:cNvCxnSpPr>
              <p:nvPr/>
            </p:nvCxnSpPr>
            <p:spPr>
              <a:xfrm flipH="1" flipV="1">
                <a:off x="6313336" y="5372986"/>
                <a:ext cx="5224007" cy="232684"/>
              </a:xfrm>
              <a:prstGeom prst="line">
                <a:avLst/>
              </a:prstGeom>
              <a:ln w="12700"/>
            </p:spPr>
            <p:style>
              <a:lnRef idx="1">
                <a:schemeClr val="dk1"/>
              </a:lnRef>
              <a:fillRef idx="0">
                <a:schemeClr val="dk1"/>
              </a:fillRef>
              <a:effectRef idx="0">
                <a:schemeClr val="dk1"/>
              </a:effectRef>
              <a:fontRef idx="minor">
                <a:schemeClr val="tx1"/>
              </a:fontRef>
            </p:style>
          </p:cxnSp>
        </p:grpSp>
        <p:sp>
          <p:nvSpPr>
            <p:cNvPr id="31" name="TextBox 30">
              <a:extLst>
                <a:ext uri="{FF2B5EF4-FFF2-40B4-BE49-F238E27FC236}">
                  <a16:creationId xmlns:a16="http://schemas.microsoft.com/office/drawing/2014/main" id="{720A646C-9FFA-09B6-269D-CA56138A224A}"/>
                </a:ext>
              </a:extLst>
            </p:cNvPr>
            <p:cNvSpPr txBox="1"/>
            <p:nvPr/>
          </p:nvSpPr>
          <p:spPr>
            <a:xfrm>
              <a:off x="5277286" y="5281833"/>
              <a:ext cx="6723892" cy="307777"/>
            </a:xfrm>
            <a:prstGeom prst="rect">
              <a:avLst/>
            </a:prstGeom>
            <a:noFill/>
          </p:spPr>
          <p:txBody>
            <a:bodyPr wrap="none" rtlCol="0">
              <a:spAutoFit/>
            </a:bodyPr>
            <a:lstStyle/>
            <a:p>
              <a:r>
                <a:rPr lang="fr-BE" sz="1400" dirty="0">
                  <a:latin typeface="Verdana" panose="020B0604030504040204" pitchFamily="34" charset="0"/>
                  <a:ea typeface="Verdana" panose="020B0604030504040204" pitchFamily="34" charset="0"/>
                </a:rPr>
                <a:t>maximum </a:t>
              </a:r>
              <a:r>
                <a:rPr lang="fr-BE" sz="1400" dirty="0" err="1">
                  <a:latin typeface="Verdana" panose="020B0604030504040204" pitchFamily="34" charset="0"/>
                  <a:ea typeface="Verdana" panose="020B0604030504040204" pitchFamily="34" charset="0"/>
                </a:rPr>
                <a:t>sixty</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days</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from</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submission</a:t>
              </a:r>
              <a:r>
                <a:rPr lang="fr-BE" sz="1400" dirty="0">
                  <a:latin typeface="Verdana" panose="020B0604030504040204" pitchFamily="34" charset="0"/>
                  <a:ea typeface="Verdana" panose="020B0604030504040204" pitchFamily="34" charset="0"/>
                </a:rPr>
                <a:t> if no validation/</a:t>
              </a:r>
              <a:r>
                <a:rPr lang="fr-BE" sz="1400" dirty="0" err="1">
                  <a:latin typeface="Verdana" panose="020B0604030504040204" pitchFamily="34" charset="0"/>
                  <a:ea typeface="Verdana" panose="020B0604030504040204" pitchFamily="34" charset="0"/>
                </a:rPr>
                <a:t>assessment</a:t>
              </a:r>
              <a:r>
                <a:rPr lang="fr-BE" sz="1400" dirty="0">
                  <a:latin typeface="Verdana" panose="020B0604030504040204" pitchFamily="34" charset="0"/>
                  <a:ea typeface="Verdana" panose="020B0604030504040204" pitchFamily="34" charset="0"/>
                </a:rPr>
                <a:t> RFI</a:t>
              </a:r>
            </a:p>
          </p:txBody>
        </p:sp>
        <p:sp>
          <p:nvSpPr>
            <p:cNvPr id="17408" name="TextBox 17407">
              <a:extLst>
                <a:ext uri="{FF2B5EF4-FFF2-40B4-BE49-F238E27FC236}">
                  <a16:creationId xmlns:a16="http://schemas.microsoft.com/office/drawing/2014/main" id="{3ED6F919-AF06-0EE8-390C-3A9A52713527}"/>
                </a:ext>
              </a:extLst>
            </p:cNvPr>
            <p:cNvSpPr txBox="1"/>
            <p:nvPr/>
          </p:nvSpPr>
          <p:spPr>
            <a:xfrm>
              <a:off x="6775726" y="6063412"/>
              <a:ext cx="5224006" cy="523220"/>
            </a:xfrm>
            <a:prstGeom prst="rect">
              <a:avLst/>
            </a:prstGeom>
            <a:noFill/>
          </p:spPr>
          <p:txBody>
            <a:bodyPr wrap="square" rtlCol="0">
              <a:spAutoFit/>
            </a:bodyPr>
            <a:lstStyle/>
            <a:p>
              <a:r>
                <a:rPr lang="fr-BE" sz="1400" dirty="0">
                  <a:latin typeface="Verdana" panose="020B0604030504040204" pitchFamily="34" charset="0"/>
                  <a:ea typeface="Verdana" panose="020B0604030504040204" pitchFamily="34" charset="0"/>
                </a:rPr>
                <a:t>maximum 106 </a:t>
              </a:r>
              <a:r>
                <a:rPr lang="fr-BE" sz="1400" dirty="0" err="1">
                  <a:latin typeface="Verdana" panose="020B0604030504040204" pitchFamily="34" charset="0"/>
                  <a:ea typeface="Verdana" panose="020B0604030504040204" pitchFamily="34" charset="0"/>
                </a:rPr>
                <a:t>days</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from</a:t>
              </a:r>
              <a:r>
                <a:rPr lang="fr-BE" sz="1400" dirty="0">
                  <a:latin typeface="Verdana" panose="020B0604030504040204" pitchFamily="34" charset="0"/>
                  <a:ea typeface="Verdana" panose="020B0604030504040204" pitchFamily="34" charset="0"/>
                </a:rPr>
                <a:t> </a:t>
              </a:r>
              <a:r>
                <a:rPr lang="fr-BE" sz="1400" dirty="0" err="1">
                  <a:latin typeface="Verdana" panose="020B0604030504040204" pitchFamily="34" charset="0"/>
                  <a:ea typeface="Verdana" panose="020B0604030504040204" pitchFamily="34" charset="0"/>
                </a:rPr>
                <a:t>submission</a:t>
              </a:r>
              <a:r>
                <a:rPr lang="fr-BE" sz="1400" dirty="0">
                  <a:latin typeface="Verdana" panose="020B0604030504040204" pitchFamily="34" charset="0"/>
                  <a:ea typeface="Verdana" panose="020B0604030504040204" pitchFamily="34" charset="0"/>
                </a:rPr>
                <a:t> if validation/</a:t>
              </a:r>
              <a:r>
                <a:rPr lang="fr-BE" sz="1400" dirty="0" err="1">
                  <a:latin typeface="Verdana" panose="020B0604030504040204" pitchFamily="34" charset="0"/>
                  <a:ea typeface="Verdana" panose="020B0604030504040204" pitchFamily="34" charset="0"/>
                </a:rPr>
                <a:t>assessment</a:t>
              </a:r>
              <a:r>
                <a:rPr lang="fr-BE" sz="1400" dirty="0">
                  <a:latin typeface="Verdana" panose="020B0604030504040204" pitchFamily="34" charset="0"/>
                  <a:ea typeface="Verdana" panose="020B0604030504040204" pitchFamily="34" charset="0"/>
                </a:rPr>
                <a:t> RFI</a:t>
              </a:r>
            </a:p>
          </p:txBody>
        </p:sp>
      </p:grpSp>
      <p:grpSp>
        <p:nvGrpSpPr>
          <p:cNvPr id="6" name="Group 5">
            <a:extLst>
              <a:ext uri="{FF2B5EF4-FFF2-40B4-BE49-F238E27FC236}">
                <a16:creationId xmlns:a16="http://schemas.microsoft.com/office/drawing/2014/main" id="{50668AD3-0210-2E57-D678-44B02CF01331}"/>
              </a:ext>
            </a:extLst>
          </p:cNvPr>
          <p:cNvGrpSpPr/>
          <p:nvPr/>
        </p:nvGrpSpPr>
        <p:grpSpPr>
          <a:xfrm>
            <a:off x="9110716" y="3068050"/>
            <a:ext cx="2887866" cy="1104812"/>
            <a:chOff x="9110716" y="3068050"/>
            <a:chExt cx="2887866" cy="1104812"/>
          </a:xfrm>
        </p:grpSpPr>
        <p:sp>
          <p:nvSpPr>
            <p:cNvPr id="5" name="Star: 6 Points 4">
              <a:extLst>
                <a:ext uri="{FF2B5EF4-FFF2-40B4-BE49-F238E27FC236}">
                  <a16:creationId xmlns:a16="http://schemas.microsoft.com/office/drawing/2014/main" id="{D4A94FDB-6C3E-A366-8ECF-CF36609CB015}"/>
                </a:ext>
              </a:extLst>
            </p:cNvPr>
            <p:cNvSpPr/>
            <p:nvPr/>
          </p:nvSpPr>
          <p:spPr>
            <a:xfrm>
              <a:off x="9110716" y="3068050"/>
              <a:ext cx="2887866" cy="110481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extBox 2">
              <a:extLst>
                <a:ext uri="{FF2B5EF4-FFF2-40B4-BE49-F238E27FC236}">
                  <a16:creationId xmlns:a16="http://schemas.microsoft.com/office/drawing/2014/main" id="{3D56E9D4-D118-93D8-BBE2-C143EEC01143}"/>
                </a:ext>
              </a:extLst>
            </p:cNvPr>
            <p:cNvSpPr txBox="1"/>
            <p:nvPr/>
          </p:nvSpPr>
          <p:spPr>
            <a:xfrm>
              <a:off x="9494909" y="3305257"/>
              <a:ext cx="2242024" cy="369332"/>
            </a:xfrm>
            <a:prstGeom prst="rect">
              <a:avLst/>
            </a:prstGeom>
            <a:noFill/>
          </p:spPr>
          <p:txBody>
            <a:bodyPr wrap="none" rtlCol="0">
              <a:spAutoFit/>
            </a:bodyPr>
            <a:lstStyle/>
            <a:p>
              <a:r>
                <a:rPr lang="fr-BE" dirty="0">
                  <a:solidFill>
                    <a:schemeClr val="bg1"/>
                  </a:solidFill>
                </a:rPr>
                <a:t>+</a:t>
              </a:r>
              <a:r>
                <a:rPr lang="fr-BE" dirty="0"/>
                <a:t> </a:t>
              </a:r>
              <a:r>
                <a:rPr lang="fr-BE" dirty="0">
                  <a:solidFill>
                    <a:schemeClr val="bg1"/>
                  </a:solidFill>
                </a:rPr>
                <a:t>max </a:t>
              </a:r>
              <a:r>
                <a:rPr lang="fr-BE" dirty="0" err="1">
                  <a:solidFill>
                    <a:schemeClr val="bg1"/>
                  </a:solidFill>
                </a:rPr>
                <a:t>fifty</a:t>
              </a:r>
              <a:r>
                <a:rPr lang="fr-BE" dirty="0">
                  <a:solidFill>
                    <a:schemeClr val="bg1"/>
                  </a:solidFill>
                </a:rPr>
                <a:t> </a:t>
              </a:r>
              <a:r>
                <a:rPr lang="fr-BE" dirty="0" err="1">
                  <a:solidFill>
                    <a:schemeClr val="bg1"/>
                  </a:solidFill>
                </a:rPr>
                <a:t>days</a:t>
              </a:r>
              <a:r>
                <a:rPr lang="fr-BE" dirty="0">
                  <a:solidFill>
                    <a:schemeClr val="bg1"/>
                  </a:solidFill>
                </a:rPr>
                <a:t> ATMP</a:t>
              </a:r>
            </a:p>
          </p:txBody>
        </p:sp>
      </p:grpSp>
      <p:sp>
        <p:nvSpPr>
          <p:cNvPr id="9" name="Espace réservé du texte 4">
            <a:extLst>
              <a:ext uri="{FF2B5EF4-FFF2-40B4-BE49-F238E27FC236}">
                <a16:creationId xmlns:a16="http://schemas.microsoft.com/office/drawing/2014/main" id="{8F0A2C77-44B6-ACE7-E8C3-BF75F2F15BA0}"/>
              </a:ext>
            </a:extLst>
          </p:cNvPr>
          <p:cNvSpPr txBox="1">
            <a:spLocks/>
          </p:cNvSpPr>
          <p:nvPr/>
        </p:nvSpPr>
        <p:spPr>
          <a:xfrm>
            <a:off x="485776" y="217014"/>
            <a:ext cx="9414668" cy="7778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Accelerated timelines: mono-national phase I trials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dirty="0"/>
              <a:t>Invoices</a:t>
            </a:r>
          </a:p>
          <a:p>
            <a:endParaRPr lang="en-GB" altLang="en-US" dirty="0"/>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364049" y="779678"/>
            <a:ext cx="11690300" cy="626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No fee requested for Belgium at submission of the trial. </a:t>
            </a: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But for commercial trials invoices provided* for:</a:t>
            </a:r>
          </a:p>
          <a:p>
            <a:pPr lvl="1"/>
            <a:r>
              <a:rPr lang="en-US" sz="1600" dirty="0" err="1">
                <a:solidFill>
                  <a:srgbClr val="575757"/>
                </a:solidFill>
                <a:latin typeface="Verdana" panose="020B0604030504040204" pitchFamily="34" charset="0"/>
                <a:ea typeface="Verdana" panose="020B0604030504040204" pitchFamily="34" charset="0"/>
              </a:rPr>
              <a:t>saMS</a:t>
            </a:r>
            <a:r>
              <a:rPr lang="en-US" sz="1600" dirty="0">
                <a:solidFill>
                  <a:srgbClr val="575757"/>
                </a:solidFill>
                <a:latin typeface="Verdana" panose="020B0604030504040204" pitchFamily="34" charset="0"/>
                <a:ea typeface="Verdana" panose="020B0604030504040204" pitchFamily="34" charset="0"/>
              </a:rPr>
              <a:t> activities,</a:t>
            </a:r>
          </a:p>
          <a:p>
            <a:pPr lvl="1"/>
            <a:r>
              <a:rPr lang="en-US" sz="1600" dirty="0">
                <a:solidFill>
                  <a:srgbClr val="575757"/>
                </a:solidFill>
                <a:latin typeface="Verdana" panose="020B0604030504040204" pitchFamily="34" charset="0"/>
                <a:ea typeface="Verdana" panose="020B0604030504040204" pitchFamily="34" charset="0"/>
              </a:rPr>
              <a:t>safety assessment,</a:t>
            </a:r>
          </a:p>
          <a:p>
            <a:pPr lvl="1"/>
            <a:r>
              <a:rPr lang="en-US" sz="1600" dirty="0">
                <a:solidFill>
                  <a:srgbClr val="575757"/>
                </a:solidFill>
                <a:latin typeface="Verdana" panose="020B0604030504040204" pitchFamily="34" charset="0"/>
                <a:ea typeface="Verdana" panose="020B0604030504040204" pitchFamily="34" charset="0"/>
              </a:rPr>
              <a:t>GCP inspections.</a:t>
            </a: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Sent to </a:t>
            </a:r>
            <a:r>
              <a:rPr lang="en-US" sz="2000" dirty="0" err="1">
                <a:solidFill>
                  <a:srgbClr val="575757"/>
                </a:solidFill>
                <a:latin typeface="Verdana" panose="020B0604030504040204" pitchFamily="34" charset="0"/>
                <a:ea typeface="Verdana" panose="020B0604030504040204" pitchFamily="34" charset="0"/>
              </a:rPr>
              <a:t>organisation</a:t>
            </a:r>
            <a:r>
              <a:rPr lang="en-US" sz="2000" dirty="0">
                <a:solidFill>
                  <a:srgbClr val="575757"/>
                </a:solidFill>
                <a:latin typeface="Verdana" panose="020B0604030504040204" pitchFamily="34" charset="0"/>
                <a:ea typeface="Verdana" panose="020B0604030504040204" pitchFamily="34" charset="0"/>
              </a:rPr>
              <a:t> designated as sponsor in the structured data of CTIS.</a:t>
            </a: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For </a:t>
            </a:r>
            <a:r>
              <a:rPr lang="en-US" sz="2000" dirty="0" err="1">
                <a:solidFill>
                  <a:srgbClr val="575757"/>
                </a:solidFill>
                <a:latin typeface="Verdana" panose="020B0604030504040204" pitchFamily="34" charset="0"/>
                <a:ea typeface="Verdana" panose="020B0604030504040204" pitchFamily="34" charset="0"/>
              </a:rPr>
              <a:t>saMS</a:t>
            </a:r>
            <a:r>
              <a:rPr lang="en-US" sz="2000" dirty="0">
                <a:solidFill>
                  <a:srgbClr val="575757"/>
                </a:solidFill>
                <a:latin typeface="Verdana" panose="020B0604030504040204" pitchFamily="34" charset="0"/>
                <a:ea typeface="Verdana" panose="020B0604030504040204" pitchFamily="34" charset="0"/>
              </a:rPr>
              <a:t> activities (ASR and SUSARs), invoice will be sent once a year.</a:t>
            </a: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For safety assessment (initial trial and SM applications) and for GCP inspections, purpose is to provide invoices on monthly basis. </a:t>
            </a: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 As stated in the “</a:t>
            </a:r>
            <a:r>
              <a:rPr lang="en-GB" sz="1600" dirty="0" err="1">
                <a:solidFill>
                  <a:srgbClr val="575757"/>
                </a:solidFill>
                <a:effectLst/>
                <a:latin typeface="Verdana" panose="020B0604030504040204" pitchFamily="34" charset="0"/>
                <a:ea typeface="Times New Roman" panose="02020603050405020304" pitchFamily="18" charset="0"/>
                <a:cs typeface="Times New Roman" panose="02020603050405020304" pitchFamily="18" charset="0"/>
              </a:rPr>
              <a:t>Loi</a:t>
            </a:r>
            <a:r>
              <a:rPr lang="en-GB" sz="1600" dirty="0">
                <a:solidFill>
                  <a:srgbClr val="575757"/>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GB" sz="1600" dirty="0" err="1">
                <a:solidFill>
                  <a:srgbClr val="575757"/>
                </a:solidFill>
                <a:effectLst/>
                <a:latin typeface="Verdana" panose="020B0604030504040204" pitchFamily="34" charset="0"/>
                <a:ea typeface="Times New Roman" panose="02020603050405020304" pitchFamily="18" charset="0"/>
                <a:cs typeface="Times New Roman" panose="02020603050405020304" pitchFamily="18" charset="0"/>
              </a:rPr>
              <a:t>financement</a:t>
            </a:r>
            <a:r>
              <a:rPr lang="en-GB" sz="1600" dirty="0">
                <a:solidFill>
                  <a:srgbClr val="575757"/>
                </a:solidFill>
                <a:effectLst/>
                <a:latin typeface="Verdana" panose="020B0604030504040204" pitchFamily="34" charset="0"/>
                <a:ea typeface="Times New Roman" panose="02020603050405020304" pitchFamily="18" charset="0"/>
                <a:cs typeface="Times New Roman" panose="02020603050405020304" pitchFamily="18" charset="0"/>
              </a:rPr>
              <a:t>” from February, 2022</a:t>
            </a:r>
            <a:endParaRPr lang="en-US"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917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dirty="0"/>
              <a:t>GMO deliberate release trials</a:t>
            </a:r>
          </a:p>
          <a:p>
            <a:endParaRPr lang="en-GB" altLang="en-US" dirty="0"/>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385865" y="1294294"/>
            <a:ext cx="10690386" cy="532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Biosafety part not submitted through CTIS but still through CESP.</a:t>
            </a: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Questions on the biosafety part provided outside CTIS to the sponsor.</a:t>
            </a: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Difficult to sent them at the same time as the validation/assessment RFI.</a:t>
            </a: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But for more predictability on the moment when both parts (CTA and biosafety) will be </a:t>
            </a:r>
            <a:r>
              <a:rPr lang="en-US" sz="2000" dirty="0" err="1">
                <a:solidFill>
                  <a:srgbClr val="575757"/>
                </a:solidFill>
                <a:latin typeface="Verdana" panose="020B0604030504040204" pitchFamily="34" charset="0"/>
                <a:ea typeface="Verdana" panose="020B0604030504040204" pitchFamily="34" charset="0"/>
              </a:rPr>
              <a:t>authorised</a:t>
            </a:r>
            <a:r>
              <a:rPr lang="en-US" sz="2000" dirty="0">
                <a:solidFill>
                  <a:srgbClr val="575757"/>
                </a:solidFill>
                <a:latin typeface="Verdana" panose="020B0604030504040204" pitchFamily="34" charset="0"/>
                <a:ea typeface="Verdana" panose="020B0604030504040204" pitchFamily="34" charset="0"/>
              </a:rPr>
              <a:t>, we can offer to try to align as much as possible both decision dates.</a:t>
            </a:r>
          </a:p>
          <a:p>
            <a:pPr>
              <a:buFont typeface="Wingdings" panose="05000000000000000000" pitchFamily="2" charset="2"/>
              <a:buChar char="§"/>
            </a:pPr>
            <a:r>
              <a:rPr lang="en-US" sz="2000" dirty="0">
                <a:solidFill>
                  <a:srgbClr val="575757"/>
                </a:solidFill>
                <a:latin typeface="Verdana" panose="020B0604030504040204" pitchFamily="34" charset="0"/>
                <a:ea typeface="Verdana" panose="020B0604030504040204" pitchFamily="34" charset="0"/>
              </a:rPr>
              <a:t>Conditions </a:t>
            </a:r>
          </a:p>
          <a:p>
            <a:pPr lvl="1">
              <a:buFont typeface="Courier New" panose="02070309020205020404" pitchFamily="49" charset="0"/>
              <a:buChar char="o"/>
            </a:pPr>
            <a:r>
              <a:rPr lang="en-US" sz="1600" dirty="0">
                <a:solidFill>
                  <a:srgbClr val="575757"/>
                </a:solidFill>
                <a:latin typeface="Verdana" panose="020B0604030504040204" pitchFamily="34" charset="0"/>
                <a:ea typeface="Verdana" panose="020B0604030504040204" pitchFamily="34" charset="0"/>
              </a:rPr>
              <a:t>Both parts submitted at the same time.</a:t>
            </a:r>
          </a:p>
          <a:p>
            <a:pPr lvl="1">
              <a:buFont typeface="Courier New" panose="02070309020205020404" pitchFamily="49" charset="0"/>
              <a:buChar char="o"/>
            </a:pPr>
            <a:r>
              <a:rPr lang="en-US" sz="1600" dirty="0">
                <a:solidFill>
                  <a:srgbClr val="575757"/>
                </a:solidFill>
                <a:latin typeface="Verdana" panose="020B0604030504040204" pitchFamily="34" charset="0"/>
                <a:ea typeface="Verdana" panose="020B0604030504040204" pitchFamily="34" charset="0"/>
              </a:rPr>
              <a:t>Sponsor should answer validation and assessment questions on biosafety part within the same timelines as foreseen in CTIS.</a:t>
            </a:r>
          </a:p>
          <a:p>
            <a:pPr>
              <a:buFont typeface="Wingdings" panose="05000000000000000000" pitchFamily="2" charset="2"/>
              <a:buChar char="§"/>
            </a:pPr>
            <a:endParaRPr lang="en-US" sz="2000" dirty="0">
              <a:solidFill>
                <a:srgbClr val="575757"/>
              </a:solidFill>
              <a:latin typeface="Verdana" panose="020B0604030504040204" pitchFamily="34" charset="0"/>
              <a:ea typeface="Verdana" panose="020B0604030504040204" pitchFamily="34" charset="0"/>
            </a:endParaRPr>
          </a:p>
          <a:p>
            <a:pPr marL="0" indent="0">
              <a:buNone/>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198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sz="2800" dirty="0"/>
              <a:t>Overview</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876300" y="1284652"/>
            <a:ext cx="10374474" cy="46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Introduction to CTR</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Clarifications</a:t>
            </a:r>
          </a:p>
          <a:p>
            <a:pPr>
              <a:lnSpc>
                <a:spcPct val="200000"/>
              </a:lnSpc>
              <a:buFont typeface="Wingdings" panose="05000000000000000000" pitchFamily="2" charset="2"/>
              <a:buChar char="q"/>
            </a:pPr>
            <a:r>
              <a:rPr lang="en-GB" alt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New information and updates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Regulatory tips for a smooth validation</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Answers to some of your questions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Important links</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029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it-IT" altLang="en-US" dirty="0"/>
              <a:t>CTR Q&amp;A in </a:t>
            </a:r>
            <a:r>
              <a:rPr lang="it-IT" altLang="en-US" dirty="0" err="1"/>
              <a:t>Eudralex</a:t>
            </a:r>
            <a:r>
              <a:rPr lang="it-IT" altLang="en-US" dirty="0"/>
              <a:t> volume 10 </a:t>
            </a:r>
          </a:p>
          <a:p>
            <a:endParaRPr lang="en-GB" altLang="en-US" dirty="0"/>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62531" y="1543050"/>
            <a:ext cx="10788243"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version 6.3 published on February 17, 2023.</a:t>
            </a:r>
          </a:p>
          <a:p>
            <a:pPr>
              <a:lnSpc>
                <a:spcPct val="15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question/answer related to IMPD-Quality: </a:t>
            </a:r>
            <a:r>
              <a:rPr lang="en-US" sz="2000" dirty="0">
                <a:solidFill>
                  <a:srgbClr val="575757"/>
                </a:solidFill>
                <a:latin typeface="Verdana" panose="020B0604030504040204" pitchFamily="34" charset="0"/>
                <a:ea typeface="Verdana" panose="020B0604030504040204" pitchFamily="34" charset="0"/>
              </a:rPr>
              <a:t>(2.15) for the case where the sponsor of a clinical trial is not the product owner of the IMP and should not have access to the quality IMPD.</a:t>
            </a:r>
          </a:p>
          <a:p>
            <a:pPr marL="0" indent="0">
              <a:lnSpc>
                <a:spcPct val="150000"/>
              </a:lnSpc>
              <a:buNone/>
            </a:pPr>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2532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IMPD (1/3)</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3" y="1333500"/>
            <a:ext cx="11090274"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sz="2000" b="1" dirty="0">
                <a:solidFill>
                  <a:srgbClr val="575757"/>
                </a:solidFill>
                <a:latin typeface="Verdana" panose="020B0604030504040204" pitchFamily="34" charset="0"/>
                <a:ea typeface="Verdana" panose="020B0604030504040204" pitchFamily="34" charset="0"/>
              </a:rPr>
              <a:t>Cross reference to IMPD for Sponsors who are not the IMP owner.</a:t>
            </a:r>
            <a:endParaRPr lang="en-US" sz="1800" dirty="0">
              <a:solidFill>
                <a:srgbClr val="575757"/>
              </a:solidFill>
              <a:latin typeface="Verdana" panose="020B0604030504040204" pitchFamily="34" charset="0"/>
              <a:ea typeface="Verdana" panose="020B0604030504040204" pitchFamily="34" charset="0"/>
            </a:endParaRPr>
          </a:p>
          <a:p>
            <a:pPr marL="0" lvl="0" indent="0">
              <a:buNone/>
            </a:pPr>
            <a:endParaRPr lang="en-US" sz="1800" u="sng" dirty="0">
              <a:solidFill>
                <a:srgbClr val="575757"/>
              </a:solidFill>
              <a:latin typeface="Verdana" panose="020B0604030504040204" pitchFamily="34" charset="0"/>
              <a:ea typeface="Verdana" panose="020B0604030504040204" pitchFamily="34" charset="0"/>
            </a:endParaRPr>
          </a:p>
          <a:p>
            <a:pPr marL="0" lvl="0" indent="0">
              <a:buNone/>
            </a:pPr>
            <a:r>
              <a:rPr lang="en-US" sz="1800" dirty="0">
                <a:solidFill>
                  <a:srgbClr val="575757"/>
                </a:solidFill>
                <a:latin typeface="Verdana" panose="020B0604030504040204" pitchFamily="34" charset="0"/>
                <a:ea typeface="Verdana" panose="020B0604030504040204" pitchFamily="34" charset="0"/>
              </a:rPr>
              <a:t>Three options available in question 2.15 of the CTR Q&amp;A.</a:t>
            </a:r>
          </a:p>
          <a:p>
            <a:pPr>
              <a:buFont typeface="Wingdings" panose="05000000000000000000" pitchFamily="2" charset="2"/>
              <a:buChar char="q"/>
            </a:pPr>
            <a:endParaRPr lang="en-US" sz="1800" dirty="0">
              <a:solidFill>
                <a:srgbClr val="575757"/>
              </a:solidFill>
              <a:latin typeface="Verdana" panose="020B0604030504040204" pitchFamily="34" charset="0"/>
              <a:ea typeface="Verdana" panose="020B0604030504040204" pitchFamily="34" charset="0"/>
            </a:endParaRPr>
          </a:p>
          <a:p>
            <a:pPr marL="0" indent="0">
              <a:buNone/>
            </a:pPr>
            <a:r>
              <a:rPr lang="en-US" sz="1800" b="1" dirty="0">
                <a:solidFill>
                  <a:srgbClr val="575757"/>
                </a:solidFill>
                <a:latin typeface="Verdana" panose="020B0604030504040204" pitchFamily="34" charset="0"/>
                <a:ea typeface="Verdana" panose="020B0604030504040204" pitchFamily="34" charset="0"/>
              </a:rPr>
              <a:t>First option</a:t>
            </a:r>
          </a:p>
          <a:p>
            <a:pPr marL="0" indent="0">
              <a:buNone/>
            </a:pPr>
            <a:r>
              <a:rPr lang="en-US" sz="1800" dirty="0">
                <a:solidFill>
                  <a:srgbClr val="575757"/>
                </a:solidFill>
                <a:latin typeface="Verdana" panose="020B0604030504040204" pitchFamily="34" charset="0"/>
                <a:ea typeface="Verdana" panose="020B0604030504040204" pitchFamily="34" charset="0"/>
              </a:rPr>
              <a:t>A trial sponsored by the product owner (PO) has already been </a:t>
            </a:r>
            <a:r>
              <a:rPr lang="en-US" sz="1800" dirty="0" err="1">
                <a:solidFill>
                  <a:srgbClr val="575757"/>
                </a:solidFill>
                <a:latin typeface="Verdana" panose="020B0604030504040204" pitchFamily="34" charset="0"/>
                <a:ea typeface="Verdana" panose="020B0604030504040204" pitchFamily="34" charset="0"/>
              </a:rPr>
              <a:t>authorised</a:t>
            </a:r>
            <a:r>
              <a:rPr lang="en-US" sz="1800" dirty="0">
                <a:solidFill>
                  <a:srgbClr val="575757"/>
                </a:solidFill>
                <a:latin typeface="Verdana" panose="020B0604030504040204" pitchFamily="34" charset="0"/>
                <a:ea typeface="Verdana" panose="020B0604030504040204" pitchFamily="34" charset="0"/>
              </a:rPr>
              <a:t> in CTIS. </a:t>
            </a:r>
          </a:p>
          <a:p>
            <a:pPr>
              <a:buFont typeface="Symbol" panose="05050102010706020507" pitchFamily="18" charset="2"/>
              <a:buChar char="Þ"/>
            </a:pPr>
            <a:r>
              <a:rPr lang="en-US" sz="1800" dirty="0">
                <a:solidFill>
                  <a:srgbClr val="575757"/>
                </a:solidFill>
                <a:latin typeface="Verdana" panose="020B0604030504040204" pitchFamily="34" charset="0"/>
                <a:ea typeface="Verdana" panose="020B0604030504040204" pitchFamily="34" charset="0"/>
              </a:rPr>
              <a:t>A reference to this trial could be acceptable under certain conditions</a:t>
            </a:r>
          </a:p>
          <a:p>
            <a:pPr lvl="1"/>
            <a:r>
              <a:rPr lang="en-US" sz="1400" dirty="0">
                <a:solidFill>
                  <a:srgbClr val="575757"/>
                </a:solidFill>
                <a:latin typeface="Verdana" panose="020B0604030504040204" pitchFamily="34" charset="0"/>
                <a:ea typeface="Verdana" panose="020B0604030504040204" pitchFamily="34" charset="0"/>
              </a:rPr>
              <a:t>IMP used in a similar population;</a:t>
            </a:r>
          </a:p>
          <a:p>
            <a:pPr lvl="1"/>
            <a:r>
              <a:rPr lang="en-US" sz="1400" dirty="0">
                <a:solidFill>
                  <a:srgbClr val="575757"/>
                </a:solidFill>
                <a:latin typeface="Verdana" panose="020B0604030504040204" pitchFamily="34" charset="0"/>
                <a:ea typeface="Verdana" panose="020B0604030504040204" pitchFamily="34" charset="0"/>
              </a:rPr>
              <a:t>with same dose and route of administration;</a:t>
            </a:r>
          </a:p>
          <a:p>
            <a:pPr lvl="1"/>
            <a:r>
              <a:rPr lang="en-US" sz="1400" dirty="0">
                <a:solidFill>
                  <a:srgbClr val="575757"/>
                </a:solidFill>
                <a:latin typeface="Verdana" panose="020B0604030504040204" pitchFamily="34" charset="0"/>
                <a:ea typeface="Verdana" panose="020B0604030504040204" pitchFamily="34" charset="0"/>
              </a:rPr>
              <a:t>Same member states concerned.</a:t>
            </a:r>
          </a:p>
          <a:p>
            <a:pPr marL="0" indent="0">
              <a:buNone/>
            </a:pPr>
            <a:endParaRPr lang="en-US" sz="18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6C7D6342-A035-E86B-B5A1-376171F12C63}"/>
              </a:ext>
            </a:extLst>
          </p:cNvPr>
          <p:cNvPicPr>
            <a:picLocks noChangeAspect="1"/>
          </p:cNvPicPr>
          <p:nvPr/>
        </p:nvPicPr>
        <p:blipFill>
          <a:blip r:embed="rId2"/>
          <a:stretch>
            <a:fillRect/>
          </a:stretch>
        </p:blipFill>
        <p:spPr>
          <a:xfrm>
            <a:off x="5481959" y="4277000"/>
            <a:ext cx="5410478" cy="1682836"/>
          </a:xfrm>
          <a:prstGeom prst="rect">
            <a:avLst/>
          </a:prstGeom>
        </p:spPr>
      </p:pic>
    </p:spTree>
    <p:extLst>
      <p:ext uri="{BB962C8B-B14F-4D97-AF65-F5344CB8AC3E}">
        <p14:creationId xmlns:p14="http://schemas.microsoft.com/office/powerpoint/2010/main" val="369170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sz="2800" dirty="0"/>
              <a:t>Overview</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876300" y="1284652"/>
            <a:ext cx="10374474" cy="46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Introduction to CTR</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Clarifications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information and updates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Regulatory tips for a smooth validation</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Answers to some of your questions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Important links</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6874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IMPD (2/3)</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393547" y="1470843"/>
            <a:ext cx="11090274"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sz="2000" b="1" dirty="0">
                <a:solidFill>
                  <a:srgbClr val="575757"/>
                </a:solidFill>
                <a:latin typeface="Verdana" panose="020B0604030504040204" pitchFamily="34" charset="0"/>
                <a:ea typeface="Verdana" panose="020B0604030504040204" pitchFamily="34" charset="0"/>
              </a:rPr>
              <a:t>Cross reference to IMPD for Sponsors who are not the IMP owner.</a:t>
            </a:r>
            <a:endParaRPr lang="en-US" sz="1800" dirty="0">
              <a:solidFill>
                <a:srgbClr val="575757"/>
              </a:solidFill>
              <a:latin typeface="Verdana" panose="020B0604030504040204" pitchFamily="34" charset="0"/>
              <a:ea typeface="Verdana" panose="020B0604030504040204" pitchFamily="34" charset="0"/>
            </a:endParaRPr>
          </a:p>
          <a:p>
            <a:pPr marL="0" lvl="0" indent="0">
              <a:buNone/>
            </a:pPr>
            <a:endParaRPr lang="en-US" sz="1800" u="sng" dirty="0">
              <a:solidFill>
                <a:srgbClr val="575757"/>
              </a:solidFill>
              <a:latin typeface="Verdana" panose="020B0604030504040204" pitchFamily="34" charset="0"/>
              <a:ea typeface="Verdana" panose="020B0604030504040204" pitchFamily="34" charset="0"/>
            </a:endParaRPr>
          </a:p>
          <a:p>
            <a:pPr marL="0" lvl="0" indent="0">
              <a:buNone/>
            </a:pPr>
            <a:r>
              <a:rPr lang="en-US" sz="1800" b="1" dirty="0">
                <a:solidFill>
                  <a:srgbClr val="575757"/>
                </a:solidFill>
                <a:latin typeface="Verdana" panose="020B0604030504040204" pitchFamily="34" charset="0"/>
                <a:ea typeface="Verdana" panose="020B0604030504040204" pitchFamily="34" charset="0"/>
              </a:rPr>
              <a:t>Second option</a:t>
            </a:r>
          </a:p>
          <a:p>
            <a:pPr marL="0" indent="0">
              <a:buNone/>
            </a:pPr>
            <a:r>
              <a:rPr lang="en-US" sz="1800" dirty="0">
                <a:solidFill>
                  <a:srgbClr val="575757"/>
                </a:solidFill>
                <a:latin typeface="Verdana" panose="020B0604030504040204" pitchFamily="34" charset="0"/>
                <a:ea typeface="Verdana" panose="020B0604030504040204" pitchFamily="34" charset="0"/>
              </a:rPr>
              <a:t>The PO transitions a trial with the same IMP from CTD to CTR.</a:t>
            </a:r>
          </a:p>
          <a:p>
            <a:pPr marL="0" indent="0">
              <a:buNone/>
            </a:pPr>
            <a:endParaRPr lang="en-US" sz="1800" dirty="0">
              <a:solidFill>
                <a:srgbClr val="575757"/>
              </a:solidFill>
              <a:latin typeface="Verdana" panose="020B0604030504040204" pitchFamily="34" charset="0"/>
              <a:ea typeface="Verdana" panose="020B0604030504040204" pitchFamily="34" charset="0"/>
            </a:endParaRPr>
          </a:p>
          <a:p>
            <a:pPr>
              <a:buFont typeface="Symbol" panose="05050102010706020507" pitchFamily="18" charset="2"/>
              <a:buChar char="Þ"/>
            </a:pPr>
            <a:r>
              <a:rPr lang="en-US" sz="1800" dirty="0">
                <a:solidFill>
                  <a:srgbClr val="575757"/>
                </a:solidFill>
                <a:latin typeface="Verdana" panose="020B0604030504040204" pitchFamily="34" charset="0"/>
                <a:ea typeface="Verdana" panose="020B0604030504040204" pitchFamily="34" charset="0"/>
              </a:rPr>
              <a:t>A reference to this trial could be acceptable under certain conditions</a:t>
            </a:r>
          </a:p>
          <a:p>
            <a:pPr lvl="1"/>
            <a:r>
              <a:rPr lang="en-US" sz="1400" dirty="0">
                <a:solidFill>
                  <a:srgbClr val="575757"/>
                </a:solidFill>
                <a:latin typeface="Verdana" panose="020B0604030504040204" pitchFamily="34" charset="0"/>
                <a:ea typeface="Verdana" panose="020B0604030504040204" pitchFamily="34" charset="0"/>
              </a:rPr>
              <a:t>IMP used in a similar population;</a:t>
            </a:r>
          </a:p>
          <a:p>
            <a:pPr lvl="1"/>
            <a:r>
              <a:rPr lang="en-US" sz="1400" dirty="0">
                <a:solidFill>
                  <a:srgbClr val="575757"/>
                </a:solidFill>
                <a:latin typeface="Verdana" panose="020B0604030504040204" pitchFamily="34" charset="0"/>
                <a:ea typeface="Verdana" panose="020B0604030504040204" pitchFamily="34" charset="0"/>
              </a:rPr>
              <a:t>with same dose and route of administration;</a:t>
            </a:r>
          </a:p>
          <a:p>
            <a:pPr lvl="1"/>
            <a:r>
              <a:rPr lang="en-US" sz="1400" dirty="0">
                <a:solidFill>
                  <a:srgbClr val="575757"/>
                </a:solidFill>
                <a:latin typeface="Verdana" panose="020B0604030504040204" pitchFamily="34" charset="0"/>
                <a:ea typeface="Verdana" panose="020B0604030504040204" pitchFamily="34" charset="0"/>
              </a:rPr>
              <a:t>Same member states concerned.</a:t>
            </a:r>
          </a:p>
          <a:p>
            <a:pPr marL="0" indent="0">
              <a:buNone/>
            </a:pPr>
            <a:endParaRPr lang="en-US" sz="1800" dirty="0">
              <a:solidFill>
                <a:srgbClr val="575757"/>
              </a:solidFill>
              <a:latin typeface="Verdana" panose="020B0604030504040204" pitchFamily="34" charset="0"/>
              <a:ea typeface="Verdana" panose="020B0604030504040204" pitchFamily="34" charset="0"/>
            </a:endParaRPr>
          </a:p>
          <a:p>
            <a:pPr marL="0" indent="0">
              <a:buNone/>
            </a:pPr>
            <a:endParaRPr lang="en-US" sz="18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354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IMPD (3/3)</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00024" y="1012825"/>
            <a:ext cx="11391951" cy="513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sz="2000" b="1" dirty="0">
                <a:solidFill>
                  <a:srgbClr val="575757"/>
                </a:solidFill>
                <a:latin typeface="Verdana" panose="020B0604030504040204" pitchFamily="34" charset="0"/>
                <a:ea typeface="Verdana" panose="020B0604030504040204" pitchFamily="34" charset="0"/>
              </a:rPr>
              <a:t>“</a:t>
            </a:r>
            <a:r>
              <a:rPr lang="en-US" sz="1800" b="1" dirty="0">
                <a:solidFill>
                  <a:srgbClr val="575757"/>
                </a:solidFill>
                <a:latin typeface="Verdana" panose="020B0604030504040204" pitchFamily="34" charset="0"/>
                <a:ea typeface="Verdana" panose="020B0604030504040204" pitchFamily="34" charset="0"/>
              </a:rPr>
              <a:t>IMPD-Q only” application</a:t>
            </a:r>
            <a:endParaRPr lang="en-US" sz="1800" dirty="0">
              <a:solidFill>
                <a:srgbClr val="575757"/>
              </a:solidFill>
              <a:latin typeface="Verdana" panose="020B0604030504040204" pitchFamily="34" charset="0"/>
              <a:ea typeface="Verdana" panose="020B0604030504040204" pitchFamily="34" charset="0"/>
            </a:endParaRPr>
          </a:p>
          <a:p>
            <a:pPr marL="0" lvl="0" indent="0">
              <a:buNone/>
            </a:pPr>
            <a:endParaRPr lang="en-US" sz="1400" u="sng" dirty="0">
              <a:solidFill>
                <a:srgbClr val="575757"/>
              </a:solidFill>
              <a:latin typeface="Verdana" panose="020B0604030504040204" pitchFamily="34" charset="0"/>
              <a:ea typeface="Verdana" panose="020B0604030504040204" pitchFamily="34" charset="0"/>
            </a:endParaRPr>
          </a:p>
          <a:p>
            <a:pPr marL="0" lvl="0" indent="0">
              <a:buNone/>
            </a:pPr>
            <a:r>
              <a:rPr lang="en-US" sz="1800" b="1" dirty="0">
                <a:solidFill>
                  <a:srgbClr val="575757"/>
                </a:solidFill>
                <a:latin typeface="Verdana" panose="020B0604030504040204" pitchFamily="34" charset="0"/>
                <a:ea typeface="Verdana" panose="020B0604030504040204" pitchFamily="34" charset="0"/>
              </a:rPr>
              <a:t>Third option</a:t>
            </a:r>
          </a:p>
          <a:p>
            <a:pPr marL="0" indent="0">
              <a:buNone/>
            </a:pPr>
            <a:r>
              <a:rPr lang="en-US" sz="1800" dirty="0">
                <a:solidFill>
                  <a:srgbClr val="575757"/>
                </a:solidFill>
                <a:latin typeface="Verdana" panose="020B0604030504040204" pitchFamily="34" charset="0"/>
                <a:ea typeface="Verdana" panose="020B0604030504040204" pitchFamily="34" charset="0"/>
              </a:rPr>
              <a:t>No trial with the same IMPD already </a:t>
            </a:r>
            <a:r>
              <a:rPr lang="en-US" sz="1800" dirty="0" err="1">
                <a:solidFill>
                  <a:srgbClr val="575757"/>
                </a:solidFill>
                <a:latin typeface="Verdana" panose="020B0604030504040204" pitchFamily="34" charset="0"/>
                <a:ea typeface="Verdana" panose="020B0604030504040204" pitchFamily="34" charset="0"/>
              </a:rPr>
              <a:t>authorised</a:t>
            </a:r>
            <a:r>
              <a:rPr lang="en-US" sz="1800" dirty="0">
                <a:solidFill>
                  <a:srgbClr val="575757"/>
                </a:solidFill>
                <a:latin typeface="Verdana" panose="020B0604030504040204" pitchFamily="34" charset="0"/>
                <a:ea typeface="Verdana" panose="020B0604030504040204" pitchFamily="34" charset="0"/>
              </a:rPr>
              <a:t> in CTIS.</a:t>
            </a:r>
          </a:p>
          <a:p>
            <a:pPr marL="0" indent="0">
              <a:buNone/>
            </a:pPr>
            <a:endParaRPr lang="en-US" sz="1400" dirty="0">
              <a:solidFill>
                <a:srgbClr val="575757"/>
              </a:solidFill>
              <a:latin typeface="Verdana" panose="020B0604030504040204" pitchFamily="34" charset="0"/>
              <a:ea typeface="Verdana" panose="020B0604030504040204" pitchFamily="34" charset="0"/>
            </a:endParaRPr>
          </a:p>
          <a:p>
            <a:pPr marL="0" indent="0">
              <a:buNone/>
            </a:pPr>
            <a:r>
              <a:rPr lang="en-US" sz="1800" dirty="0">
                <a:solidFill>
                  <a:srgbClr val="575757"/>
                </a:solidFill>
                <a:latin typeface="Verdana" panose="020B0604030504040204" pitchFamily="34" charset="0"/>
                <a:ea typeface="Verdana" panose="020B0604030504040204" pitchFamily="34" charset="0"/>
              </a:rPr>
              <a:t>Currently no possibility in CTIS to upload an IMPD in the dossier that would not be accessible to the sponsor.</a:t>
            </a:r>
          </a:p>
          <a:p>
            <a:pPr marL="0" indent="0">
              <a:buNone/>
            </a:pPr>
            <a:endParaRPr lang="en-US" sz="1400" dirty="0">
              <a:solidFill>
                <a:srgbClr val="575757"/>
              </a:solidFill>
              <a:latin typeface="Verdana" panose="020B0604030504040204" pitchFamily="34" charset="0"/>
              <a:ea typeface="Verdana" panose="020B0604030504040204" pitchFamily="34" charset="0"/>
            </a:endParaRPr>
          </a:p>
          <a:p>
            <a:pPr marL="0" indent="0">
              <a:buNone/>
            </a:pPr>
            <a:r>
              <a:rPr lang="en-US" sz="1800" b="1" dirty="0">
                <a:solidFill>
                  <a:srgbClr val="575757"/>
                </a:solidFill>
                <a:latin typeface="Verdana" panose="020B0604030504040204" pitchFamily="34" charset="0"/>
                <a:ea typeface="Verdana" panose="020B0604030504040204" pitchFamily="34" charset="0"/>
              </a:rPr>
              <a:t>Third option proposed and described at point 129 of the question 2.15 in the CTR Q&amp;A</a:t>
            </a:r>
          </a:p>
          <a:p>
            <a:r>
              <a:rPr lang="en-US" sz="1800" dirty="0">
                <a:solidFill>
                  <a:srgbClr val="575757"/>
                </a:solidFill>
                <a:latin typeface="Verdana" panose="020B0604030504040204" pitchFamily="34" charset="0"/>
                <a:ea typeface="Verdana" panose="020B0604030504040204" pitchFamily="34" charset="0"/>
              </a:rPr>
              <a:t>Two applications submitted in parallel in CTIS.</a:t>
            </a:r>
          </a:p>
          <a:p>
            <a:r>
              <a:rPr lang="en-US" sz="1800" dirty="0">
                <a:solidFill>
                  <a:srgbClr val="575757"/>
                </a:solidFill>
                <a:latin typeface="Verdana" panose="020B0604030504040204" pitchFamily="34" charset="0"/>
                <a:ea typeface="Verdana" panose="020B0604030504040204" pitchFamily="34" charset="0"/>
              </a:rPr>
              <a:t>New trial submitted.  </a:t>
            </a:r>
          </a:p>
          <a:p>
            <a:r>
              <a:rPr lang="en-US" sz="1800" dirty="0">
                <a:solidFill>
                  <a:srgbClr val="575757"/>
                </a:solidFill>
                <a:latin typeface="Verdana" panose="020B0604030504040204" pitchFamily="34" charset="0"/>
                <a:ea typeface="Verdana" panose="020B0604030504040204" pitchFamily="34" charset="0"/>
              </a:rPr>
              <a:t>PO agrees to submit an “IMPD-Q only” application (Part I only) in parallel.</a:t>
            </a:r>
          </a:p>
          <a:p>
            <a:r>
              <a:rPr lang="en-US" sz="1800" dirty="0">
                <a:solidFill>
                  <a:srgbClr val="575757"/>
                </a:solidFill>
                <a:latin typeface="Verdana" panose="020B0604030504040204" pitchFamily="34" charset="0"/>
                <a:ea typeface="Verdana" panose="020B0604030504040204" pitchFamily="34" charset="0"/>
              </a:rPr>
              <a:t>Same MSCs and RMS mandatory for new trial and “IMPD-Q only” application</a:t>
            </a:r>
          </a:p>
          <a:p>
            <a:r>
              <a:rPr lang="en-US" sz="1800" dirty="0">
                <a:solidFill>
                  <a:srgbClr val="575757"/>
                </a:solidFill>
                <a:latin typeface="Verdana" panose="020B0604030504040204" pitchFamily="34" charset="0"/>
                <a:ea typeface="Verdana" panose="020B0604030504040204" pitchFamily="34" charset="0"/>
              </a:rPr>
              <a:t>Validation an assessment RFI on IMPD provided to the PO.</a:t>
            </a:r>
          </a:p>
          <a:p>
            <a:r>
              <a:rPr lang="en-US" sz="1800" dirty="0">
                <a:solidFill>
                  <a:srgbClr val="575757"/>
                </a:solidFill>
                <a:latin typeface="Verdana" panose="020B0604030504040204" pitchFamily="34" charset="0"/>
                <a:ea typeface="Verdana" panose="020B0604030504040204" pitchFamily="34" charset="0"/>
              </a:rPr>
              <a:t>“IMPD-Q only” application not approved and cannot be used for further trials.</a:t>
            </a:r>
          </a:p>
          <a:p>
            <a:r>
              <a:rPr lang="en-US" sz="1800" dirty="0">
                <a:solidFill>
                  <a:srgbClr val="575757"/>
                </a:solidFill>
                <a:latin typeface="Verdana" panose="020B0604030504040204" pitchFamily="34" charset="0"/>
                <a:ea typeface="Verdana" panose="020B0604030504040204" pitchFamily="34" charset="0"/>
              </a:rPr>
              <a:t>Procedure should be repeated for each new application (addition of a MSC, SM or new trial).</a:t>
            </a:r>
          </a:p>
          <a:p>
            <a:endParaRPr lang="en-US" sz="1800" dirty="0">
              <a:solidFill>
                <a:srgbClr val="575757"/>
              </a:solidFill>
              <a:latin typeface="Verdana" panose="020B0604030504040204" pitchFamily="34" charset="0"/>
              <a:ea typeface="Verdana" panose="020B0604030504040204" pitchFamily="34" charset="0"/>
            </a:endParaRPr>
          </a:p>
          <a:p>
            <a:pPr marL="0" indent="0">
              <a:lnSpc>
                <a:spcPct val="150000"/>
              </a:lnSpc>
              <a:buNone/>
            </a:pPr>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7097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US" altLang="en-US" dirty="0"/>
              <a:t>Commercially Confidential Information (CCI)</a:t>
            </a:r>
          </a:p>
          <a:p>
            <a:endParaRPr lang="en-GB" altLang="en-US" dirty="0"/>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53006" y="1012825"/>
            <a:ext cx="1078824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200000"/>
              </a:lnSpc>
              <a:buNone/>
            </a:pP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CTR Q&amp;A in </a:t>
            </a:r>
            <a:r>
              <a:rPr lang="en-GB" altLang="en-US" sz="2000" b="1" dirty="0" err="1">
                <a:solidFill>
                  <a:srgbClr val="575757"/>
                </a:solidFill>
                <a:latin typeface="Verdana" panose="020B0604030504040204" pitchFamily="34" charset="0"/>
                <a:ea typeface="Verdana" panose="020B0604030504040204" pitchFamily="34" charset="0"/>
                <a:cs typeface="Verdana" panose="020B0604030504040204" pitchFamily="34" charset="0"/>
              </a:rPr>
              <a:t>Eudralex</a:t>
            </a: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 volume 10 </a:t>
            </a:r>
          </a:p>
          <a:p>
            <a:pPr>
              <a:lnSpc>
                <a:spcPct val="150000"/>
              </a:lnSpc>
              <a:buFont typeface="Wingdings" panose="05000000000000000000" pitchFamily="2" charset="2"/>
              <a:buChar char="q"/>
            </a:pPr>
            <a:r>
              <a:rPr lang="en-US" sz="2000" b="1" dirty="0">
                <a:solidFill>
                  <a:srgbClr val="575757"/>
                </a:solidFill>
                <a:latin typeface="Verdana" panose="020B0604030504040204" pitchFamily="34" charset="0"/>
                <a:ea typeface="Verdana" panose="020B0604030504040204" pitchFamily="34" charset="0"/>
              </a:rPr>
              <a:t>Revised question 6.5 on data protection</a:t>
            </a:r>
            <a:r>
              <a:rPr lang="en-US" sz="2000" dirty="0">
                <a:solidFill>
                  <a:srgbClr val="575757"/>
                </a:solidFill>
                <a:latin typeface="Verdana" panose="020B0604030504040204" pitchFamily="34" charset="0"/>
                <a:ea typeface="Verdana" panose="020B0604030504040204" pitchFamily="34" charset="0"/>
              </a:rPr>
              <a:t>: “… </a:t>
            </a:r>
            <a:r>
              <a:rPr lang="en-US" sz="2000" b="1" dirty="0">
                <a:solidFill>
                  <a:srgbClr val="575757"/>
                </a:solidFill>
                <a:latin typeface="Verdana" panose="020B0604030504040204" pitchFamily="34" charset="0"/>
                <a:ea typeface="Verdana" panose="020B0604030504040204" pitchFamily="34" charset="0"/>
              </a:rPr>
              <a:t>Both redaction and deferrals </a:t>
            </a:r>
            <a:r>
              <a:rPr lang="en-US" sz="2000" dirty="0">
                <a:solidFill>
                  <a:srgbClr val="575757"/>
                </a:solidFill>
                <a:latin typeface="Verdana" panose="020B0604030504040204" pitchFamily="34" charset="0"/>
                <a:ea typeface="Verdana" panose="020B0604030504040204" pitchFamily="34" charset="0"/>
              </a:rPr>
              <a:t>are means available in CTIS to protect commercially confidential information, however, </a:t>
            </a:r>
            <a:r>
              <a:rPr lang="en-US" sz="2000" b="1" dirty="0">
                <a:solidFill>
                  <a:srgbClr val="575757"/>
                </a:solidFill>
                <a:latin typeface="Verdana" panose="020B0604030504040204" pitchFamily="34" charset="0"/>
                <a:ea typeface="Verdana" panose="020B0604030504040204" pitchFamily="34" charset="0"/>
              </a:rPr>
              <a:t>should not be used simultaneously</a:t>
            </a:r>
            <a:r>
              <a:rPr lang="en-US" sz="2000" dirty="0">
                <a:solidFill>
                  <a:srgbClr val="575757"/>
                </a:solidFill>
                <a:latin typeface="Verdana" panose="020B0604030504040204" pitchFamily="34" charset="0"/>
                <a:ea typeface="Verdana" panose="020B0604030504040204" pitchFamily="34" charset="0"/>
              </a:rPr>
              <a:t>. In this context it is acknowledged that, in limited situations, some pieces of information (of quality nature in the trial protocol, for example) may still be considered CCI even after the deferral period elapses and consequently would be redacted even in documents subject to deferral requests …”</a:t>
            </a:r>
          </a:p>
          <a:p>
            <a:pPr>
              <a:lnSpc>
                <a:spcPct val="150000"/>
              </a:lnSpc>
              <a:buFont typeface="Wingdings" panose="05000000000000000000" pitchFamily="2" charset="2"/>
              <a:buChar char="q"/>
            </a:pPr>
            <a:endParaRPr lang="en-US" sz="2000" dirty="0">
              <a:solidFill>
                <a:srgbClr val="575757"/>
              </a:solidFill>
              <a:latin typeface="Verdana" panose="020B0604030504040204" pitchFamily="34" charset="0"/>
              <a:ea typeface="Verdana" panose="020B0604030504040204" pitchFamily="34" charset="0"/>
            </a:endParaRPr>
          </a:p>
          <a:p>
            <a:pPr marL="0" indent="0">
              <a:lnSpc>
                <a:spcPct val="150000"/>
              </a:lnSpc>
              <a:buNone/>
            </a:pPr>
            <a:endParaRPr lang="en-US" sz="2000" dirty="0">
              <a:solidFill>
                <a:srgbClr val="575757"/>
              </a:solidFill>
              <a:latin typeface="Verdana" panose="020B0604030504040204" pitchFamily="34" charset="0"/>
              <a:ea typeface="Verdana" panose="020B0604030504040204" pitchFamily="34" charset="0"/>
            </a:endParaRPr>
          </a:p>
          <a:p>
            <a:pPr marL="0" indent="0">
              <a:lnSpc>
                <a:spcPct val="200000"/>
              </a:lnSpc>
              <a:buNone/>
            </a:pPr>
            <a:endParaRPr lang="en-GB"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140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dirty="0"/>
              <a:t>Transition trials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701878" y="923925"/>
            <a:ext cx="10788243" cy="482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200000"/>
              </a:lnSpc>
              <a:buNone/>
            </a:pP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CTR Q&amp;A in </a:t>
            </a:r>
            <a:r>
              <a:rPr lang="en-GB" altLang="en-US" sz="2000" b="1" dirty="0" err="1">
                <a:solidFill>
                  <a:srgbClr val="575757"/>
                </a:solidFill>
                <a:latin typeface="Verdana" panose="020B0604030504040204" pitchFamily="34" charset="0"/>
                <a:ea typeface="Verdana" panose="020B0604030504040204" pitchFamily="34" charset="0"/>
                <a:cs typeface="Verdana" panose="020B0604030504040204" pitchFamily="34" charset="0"/>
              </a:rPr>
              <a:t>Eudralex</a:t>
            </a: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 volume 10 </a:t>
            </a:r>
          </a:p>
          <a:p>
            <a:pPr>
              <a:lnSpc>
                <a:spcPct val="150000"/>
              </a:lnSpc>
              <a:buFont typeface="Wingdings" panose="05000000000000000000" pitchFamily="2" charset="2"/>
              <a:buChar char="q"/>
            </a:pPr>
            <a:r>
              <a:rPr lang="en-US" sz="2000" b="1" dirty="0">
                <a:solidFill>
                  <a:srgbClr val="575757"/>
                </a:solidFill>
                <a:latin typeface="Verdana" panose="020B0604030504040204" pitchFamily="34" charset="0"/>
                <a:ea typeface="Verdana" panose="020B0604030504040204" pitchFamily="34" charset="0"/>
              </a:rPr>
              <a:t>Revised question 11.9 on transition trials</a:t>
            </a:r>
          </a:p>
          <a:p>
            <a:pPr marL="0" indent="0">
              <a:lnSpc>
                <a:spcPct val="150000"/>
              </a:lnSpc>
              <a:buNone/>
            </a:pPr>
            <a:r>
              <a:rPr lang="en-US" sz="2000" dirty="0">
                <a:solidFill>
                  <a:srgbClr val="575757"/>
                </a:solidFill>
                <a:latin typeface="Verdana" panose="020B0604030504040204" pitchFamily="34" charset="0"/>
                <a:ea typeface="Verdana" panose="020B0604030504040204" pitchFamily="34" charset="0"/>
              </a:rPr>
              <a:t>The sponsor should bring documents related to the clinical trial in line with the CTR requirements at the latest at the time of </a:t>
            </a:r>
            <a:r>
              <a:rPr lang="en-US" sz="2000" dirty="0" err="1">
                <a:solidFill>
                  <a:srgbClr val="575757"/>
                </a:solidFill>
                <a:latin typeface="Verdana" panose="020B0604030504040204" pitchFamily="34" charset="0"/>
                <a:ea typeface="Verdana" panose="020B0604030504040204" pitchFamily="34" charset="0"/>
              </a:rPr>
              <a:t>authorisation</a:t>
            </a:r>
            <a:r>
              <a:rPr lang="en-US" sz="2000" dirty="0">
                <a:solidFill>
                  <a:srgbClr val="575757"/>
                </a:solidFill>
                <a:latin typeface="Verdana" panose="020B0604030504040204" pitchFamily="34" charset="0"/>
                <a:ea typeface="Verdana" panose="020B0604030504040204" pitchFamily="34" charset="0"/>
              </a:rPr>
              <a:t> of the first</a:t>
            </a:r>
          </a:p>
          <a:p>
            <a:pPr marL="0" indent="0">
              <a:lnSpc>
                <a:spcPct val="150000"/>
              </a:lnSpc>
              <a:buNone/>
            </a:pPr>
            <a:r>
              <a:rPr lang="en-US" sz="2000" dirty="0">
                <a:solidFill>
                  <a:srgbClr val="575757"/>
                </a:solidFill>
                <a:latin typeface="Verdana" panose="020B0604030504040204" pitchFamily="34" charset="0"/>
                <a:ea typeface="Verdana" panose="020B0604030504040204" pitchFamily="34" charset="0"/>
              </a:rPr>
              <a:t>Substantial Modification of a given document.</a:t>
            </a:r>
          </a:p>
          <a:p>
            <a:pPr marL="0" indent="0">
              <a:lnSpc>
                <a:spcPct val="150000"/>
              </a:lnSpc>
              <a:buNone/>
            </a:pPr>
            <a:endParaRPr lang="en-US" sz="2000" dirty="0">
              <a:solidFill>
                <a:srgbClr val="575757"/>
              </a:solidFill>
              <a:latin typeface="Verdana" panose="020B0604030504040204" pitchFamily="34" charset="0"/>
              <a:ea typeface="Verdana" panose="020B0604030504040204" pitchFamily="34" charset="0"/>
            </a:endParaRPr>
          </a:p>
          <a:p>
            <a:pPr marL="400050" lvl="1" indent="0">
              <a:lnSpc>
                <a:spcPct val="150000"/>
              </a:lnSpc>
              <a:buNone/>
            </a:pPr>
            <a:r>
              <a:rPr lang="en-US" sz="1800" dirty="0">
                <a:solidFill>
                  <a:srgbClr val="575757"/>
                </a:solidFill>
                <a:latin typeface="Verdana" panose="020B0604030504040204" pitchFamily="34" charset="0"/>
                <a:ea typeface="Verdana" panose="020B0604030504040204" pitchFamily="34" charset="0"/>
              </a:rPr>
              <a:t>It should be noted that all such substantial amendment applications completing Part I and Part II dossiers should be </a:t>
            </a:r>
            <a:r>
              <a:rPr lang="en-US" sz="1800" dirty="0" err="1">
                <a:solidFill>
                  <a:srgbClr val="575757"/>
                </a:solidFill>
                <a:latin typeface="Verdana" panose="020B0604030504040204" pitchFamily="34" charset="0"/>
                <a:ea typeface="Verdana" panose="020B0604030504040204" pitchFamily="34" charset="0"/>
              </a:rPr>
              <a:t>authorised</a:t>
            </a:r>
            <a:r>
              <a:rPr lang="en-US" sz="1800" dirty="0">
                <a:solidFill>
                  <a:srgbClr val="575757"/>
                </a:solidFill>
                <a:latin typeface="Verdana" panose="020B0604030504040204" pitchFamily="34" charset="0"/>
                <a:ea typeface="Verdana" panose="020B0604030504040204" pitchFamily="34" charset="0"/>
              </a:rPr>
              <a:t> </a:t>
            </a:r>
            <a:r>
              <a:rPr lang="en-US" sz="1800" b="1" dirty="0">
                <a:solidFill>
                  <a:srgbClr val="575757"/>
                </a:solidFill>
                <a:latin typeface="Verdana" panose="020B0604030504040204" pitchFamily="34" charset="0"/>
                <a:ea typeface="Verdana" panose="020B0604030504040204" pitchFamily="34" charset="0"/>
              </a:rPr>
              <a:t>at the very latest on January 30, 2025</a:t>
            </a:r>
            <a:r>
              <a:rPr lang="en-US" sz="1800" dirty="0">
                <a:solidFill>
                  <a:srgbClr val="575757"/>
                </a:solidFill>
                <a:latin typeface="Verdana" panose="020B0604030504040204" pitchFamily="34" charset="0"/>
                <a:ea typeface="Verdana" panose="020B0604030504040204" pitchFamily="34" charset="0"/>
              </a:rPr>
              <a:t>. MSCs could apply corrective measures, if the dossiers remain incomplete after the end of the transitional provision described in Article 98 of the CTR.</a:t>
            </a:r>
            <a:endParaRPr lang="en-GB" altLang="en-US" sz="18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841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sz="2800" dirty="0"/>
              <a:t>Overview</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876300" y="1284652"/>
            <a:ext cx="10374474" cy="46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Introduction to CTR</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Clarifications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information and updates</a:t>
            </a:r>
          </a:p>
          <a:p>
            <a:pPr>
              <a:lnSpc>
                <a:spcPct val="200000"/>
              </a:lnSpc>
              <a:buFont typeface="Wingdings" panose="05000000000000000000" pitchFamily="2" charset="2"/>
              <a:buChar char="q"/>
            </a:pPr>
            <a:r>
              <a:rPr lang="en-GB" alt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Regulatory tips for a smooth validation</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Answers to some of your questions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Important links</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75484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List of documents for Belgium</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353961" y="309373"/>
            <a:ext cx="11946194" cy="623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GB" altLang="en-US" sz="2000" dirty="0">
              <a:solidFill>
                <a:srgbClr val="575757"/>
              </a:solidFill>
              <a:latin typeface="Verdana" panose="020B0604030504040204" pitchFamily="34" charset="0"/>
              <a:ea typeface="Verdana" panose="020B0604030504040204" pitchFamily="34" charset="0"/>
            </a:endParaRPr>
          </a:p>
          <a:p>
            <a:pPr marL="0" indent="0">
              <a:buNone/>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altLang="en-US" sz="1800" dirty="0">
                <a:solidFill>
                  <a:srgbClr val="575757"/>
                </a:solidFill>
                <a:latin typeface="Verdana" panose="020B0604030504040204" pitchFamily="34" charset="0"/>
                <a:ea typeface="Verdana" panose="020B0604030504040204" pitchFamily="34" charset="0"/>
                <a:cs typeface="Verdana" panose="020B0604030504040204" pitchFamily="34" charset="0"/>
              </a:rPr>
              <a:t>List of documents to be submitted in CTIS for Belgium: </a:t>
            </a:r>
            <a:r>
              <a:rPr lang="en-GB" altLang="en-US" sz="1800" dirty="0">
                <a:solidFill>
                  <a:srgbClr val="575757"/>
                </a:solidFill>
                <a:latin typeface="Verdana" panose="020B0604030504040204" pitchFamily="34" charset="0"/>
                <a:ea typeface="Verdana" panose="020B0604030504040204" pitchFamily="34" charset="0"/>
                <a:cs typeface="Verdana" panose="020B0604030504040204" pitchFamily="34" charset="0"/>
                <a:hlinkClick r:id="rId3"/>
              </a:rPr>
              <a:t>h</a:t>
            </a:r>
            <a:r>
              <a:rPr lang="en-GB" altLang="en-US" sz="1800" dirty="0">
                <a:solidFill>
                  <a:srgbClr val="575757"/>
                </a:solidFill>
                <a:latin typeface="Verdana" panose="020B0604030504040204" pitchFamily="34" charset="0"/>
                <a:ea typeface="Verdana" panose="020B0604030504040204" pitchFamily="34" charset="0"/>
                <a:cs typeface="Verdana" panose="020B0604030504040204" pitchFamily="34" charset="0"/>
                <a:hlinkClick r:id="rId3"/>
              </a:rPr>
              <a:t>ttps://www.famhp.be/en/eu_regulation_5362014</a:t>
            </a:r>
            <a:endParaRPr lang="en-GB" altLang="en-US" sz="18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u="sng" dirty="0">
              <a:solidFill>
                <a:srgbClr val="1F497D"/>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4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sz="2000" u="sng" dirty="0">
              <a:solidFill>
                <a:srgbClr val="575757"/>
              </a:solidFill>
              <a:effectLst/>
              <a:latin typeface="Verdana" panose="020B0604030504040204" pitchFamily="34" charset="0"/>
              <a:ea typeface="Verdana" panose="020B0604030504040204" pitchFamily="34" charset="0"/>
              <a:hlinkClick r:id="rId4"/>
            </a:endParaRPr>
          </a:p>
          <a:p>
            <a:pPr marL="0" indent="0">
              <a:buNone/>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984E09F8-EBBB-8F2F-4A8D-6ED486A73EFF}"/>
              </a:ext>
            </a:extLst>
          </p:cNvPr>
          <p:cNvPicPr>
            <a:picLocks noChangeAspect="1"/>
          </p:cNvPicPr>
          <p:nvPr/>
        </p:nvPicPr>
        <p:blipFill>
          <a:blip r:embed="rId5"/>
          <a:stretch>
            <a:fillRect/>
          </a:stretch>
        </p:blipFill>
        <p:spPr>
          <a:xfrm>
            <a:off x="186473" y="1770113"/>
            <a:ext cx="11064657" cy="4852936"/>
          </a:xfrm>
          <a:prstGeom prst="rect">
            <a:avLst/>
          </a:prstGeom>
        </p:spPr>
      </p:pic>
      <p:sp>
        <p:nvSpPr>
          <p:cNvPr id="5" name="Oval 4">
            <a:extLst>
              <a:ext uri="{FF2B5EF4-FFF2-40B4-BE49-F238E27FC236}">
                <a16:creationId xmlns:a16="http://schemas.microsoft.com/office/drawing/2014/main" id="{6986DE8A-A6E6-D463-CE26-2DB1128DE01F}"/>
              </a:ext>
            </a:extLst>
          </p:cNvPr>
          <p:cNvSpPr/>
          <p:nvPr/>
        </p:nvSpPr>
        <p:spPr>
          <a:xfrm>
            <a:off x="7921408" y="2037045"/>
            <a:ext cx="1929008" cy="6746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0256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Content of the cover letter</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2" y="323850"/>
            <a:ext cx="10690386"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200000"/>
              </a:lnSpc>
              <a:buNone/>
            </a:pPr>
            <a:endPar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According to annex I of the CTR.</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But particularly mention if MDs/IVDRs, GMOs, radiopharmaceuticals involved.</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Complete list of IMPs and </a:t>
            </a:r>
            <a:r>
              <a:rPr lang="en-GB" altLang="en-US" sz="2000" dirty="0" err="1">
                <a:solidFill>
                  <a:srgbClr val="575757"/>
                </a:solidFill>
                <a:latin typeface="Verdana" panose="020B0604030504040204" pitchFamily="34" charset="0"/>
                <a:ea typeface="Verdana" panose="020B0604030504040204" pitchFamily="34" charset="0"/>
                <a:cs typeface="Verdana" panose="020B0604030504040204" pitchFamily="34" charset="0"/>
              </a:rPr>
              <a:t>AxMPs</a:t>
            </a: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 (+ specify registered or not).</a:t>
            </a: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Specify if exception to the BE labelling rules (e.g. only English if product administered on site and participants do not deal with).</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Specify if the IMP has already been assessed in a CTIS dossier. </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Any important/particular aspect on the trial.</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Information on where the Reference Safety Information (RSI) can be found. </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Signature of the documents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2" y="234951"/>
            <a:ext cx="10690386" cy="627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200000"/>
              </a:lnSpc>
              <a:buNone/>
            </a:pPr>
            <a:endPar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For BE and most of the MSCs, only two documents mandatory to be signed in CTIS</a:t>
            </a:r>
          </a:p>
          <a:p>
            <a:pPr lvl="1">
              <a:lnSpc>
                <a:spcPct val="150000"/>
              </a:lnSpc>
              <a:buFont typeface="Wingdings" panose="05000000000000000000" pitchFamily="2" charset="2"/>
              <a:buChar char="q"/>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Part I: QP declaration of the qualified person (if applicable).</a:t>
            </a:r>
          </a:p>
          <a:p>
            <a:pPr lvl="1">
              <a:lnSpc>
                <a:spcPct val="150000"/>
              </a:lnSpc>
              <a:buFont typeface="Wingdings" panose="05000000000000000000" pitchFamily="2" charset="2"/>
              <a:buChar char="q"/>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Part II: Site suitability statement(s).</a:t>
            </a:r>
          </a:p>
          <a:p>
            <a:pPr lvl="1">
              <a:buFont typeface="Symbol" panose="05050102010706020507" pitchFamily="18" charset="2"/>
              <a:buChar char="Þ"/>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Two versions needed in CTIS, one for publication with signature anonymised and one not for publication with signature visible.</a:t>
            </a:r>
          </a:p>
          <a:p>
            <a:pPr marL="457200" lvl="1" indent="0">
              <a:buNone/>
            </a:pPr>
            <a:endPar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templates developed by EU Commission for DOI, </a:t>
            </a: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Statement of compliance with GDPR without signature placeholder (available on </a:t>
            </a:r>
            <a:r>
              <a:rPr lang="en-US" altLang="en-US" sz="2000" dirty="0" err="1">
                <a:solidFill>
                  <a:srgbClr val="575757"/>
                </a:solidFill>
                <a:latin typeface="Verdana" panose="020B0604030504040204" pitchFamily="34" charset="0"/>
                <a:ea typeface="Verdana" panose="020B0604030504040204" pitchFamily="34" charset="0"/>
                <a:cs typeface="Verdana" panose="020B0604030504040204" pitchFamily="34" charset="0"/>
              </a:rPr>
              <a:t>Eudralex</a:t>
            </a: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 volume 10).</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Cover letter not mandatory to be signed.</a:t>
            </a:r>
          </a:p>
          <a:p>
            <a:pPr marL="0" indent="0">
              <a:buNone/>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 </a:t>
            </a: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Each time a signed document is provided in CTIS, it must be provided in two versions, one for publication and one not for publication.</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378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Naming of the documents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2" y="662729"/>
            <a:ext cx="10690386" cy="584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200000"/>
              </a:lnSpc>
              <a:buNone/>
            </a:pPr>
            <a:endPar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No date and/or version number should be mentioned in the name of the documents. </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Date and version of the document should be introduced as structured data in CTIS.</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Structured data will be updated at the occasion of the submission of a new version of the document (e.g. substantial modification of the protocol) but name will remain the same in CTIS during whole life cycle of the trial.</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842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Naming of the documents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2" y="662729"/>
            <a:ext cx="10690386" cy="584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200000"/>
              </a:lnSpc>
              <a:buNone/>
            </a:pPr>
            <a:endPar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hlinkClick r:id="rId2"/>
              </a:rPr>
              <a:t>Best practice </a:t>
            </a: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on naming of documents published on the CTCG website.</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Not mandatory to be strictly followed but helps a lot for smooth evaluation of the dossier.</a:t>
            </a:r>
          </a:p>
          <a:p>
            <a:pPr lvl="1">
              <a:buFont typeface="Wingdings" panose="05000000000000000000" pitchFamily="2" charset="2"/>
              <a:buChar char="q"/>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Beginning names of documents with letter corresponding to chapter of annex I of the CTR is of great help (download of documents from CTIS puts all Part I document in one folder and all Part II documents in another folder)/</a:t>
            </a:r>
          </a:p>
          <a:p>
            <a:pPr lvl="1">
              <a:buFont typeface="Wingdings" panose="05000000000000000000" pitchFamily="2" charset="2"/>
              <a:buChar char="q"/>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Be specific, e.g. name of the investigator or institution in the naming of documents instead of numbers such as CV_PI_001, CV_PI_002, CV_PI_003 … DOI_PI_001, DOI_PI_002, DOI_PI_003 … written statement 001, written statement 002, written statement 003 …</a:t>
            </a:r>
          </a:p>
          <a:p>
            <a:pPr lvl="1">
              <a:buFont typeface="Wingdings" panose="05000000000000000000" pitchFamily="2" charset="2"/>
              <a:buChar char="q"/>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Please provide different names for document published and version not published (e.g. addition of –Redacted in the name of the document).</a:t>
            </a:r>
          </a:p>
          <a:p>
            <a:pPr marL="0" indent="0">
              <a:buNone/>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Will not result in a rejection if not followed.</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941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sz="2800" dirty="0"/>
              <a:t>Overview</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876300" y="1284652"/>
            <a:ext cx="10374474" cy="46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buFont typeface="Wingdings" panose="05000000000000000000" pitchFamily="2" charset="2"/>
              <a:buChar char="q"/>
            </a:pPr>
            <a:r>
              <a:rPr lang="en-GB" alt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Introduction to CTR</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Clarifications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information and updates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Regulatory tips for a smooth validation</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Answers to some of your questions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Important links</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7147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Patient facing documents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2" y="662729"/>
            <a:ext cx="10690386" cy="584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GB" altLang="en-US" sz="2000" dirty="0">
              <a:solidFill>
                <a:srgbClr val="575757"/>
              </a:solidFill>
              <a:latin typeface="Verdana" panose="020B0604030504040204" pitchFamily="34" charset="0"/>
              <a:ea typeface="Verdana" panose="020B0604030504040204" pitchFamily="34" charset="0"/>
            </a:endParaRPr>
          </a:p>
          <a:p>
            <a:pPr marL="0" indent="0">
              <a:buNone/>
            </a:pPr>
            <a:endParaRPr lang="en-GB" altLang="en-US" sz="2000" b="1"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To be submitted in Part I.</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At least in the official national language(s) of the region(s) where the trial is conducted.</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EN is optional.</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A</a:t>
            </a:r>
            <a:r>
              <a:rPr lang="en-GB" altLang="en-US" sz="2000" dirty="0">
                <a:solidFill>
                  <a:srgbClr val="575757"/>
                </a:solidFill>
                <a:latin typeface="Verdana" panose="020B0604030504040204" pitchFamily="34" charset="0"/>
                <a:ea typeface="Verdana" panose="020B0604030504040204" pitchFamily="34" charset="0"/>
              </a:rPr>
              <a:t>s stated in annex II of CTR Q&amp;A.</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rPr>
              <a:t>Still some unclarity on which documents should be submitted, still discussed at EU level. Will be clarified asap.</a:t>
            </a:r>
          </a:p>
          <a:p>
            <a:pPr marL="0" indent="0">
              <a:buNone/>
            </a:pPr>
            <a:endParaRPr lang="en-GB" altLang="en-US" sz="2000" b="1" dirty="0">
              <a:solidFill>
                <a:srgbClr val="575757"/>
              </a:solidFill>
              <a:latin typeface="Verdana" panose="020B0604030504040204" pitchFamily="34" charset="0"/>
              <a:ea typeface="Verdana" panose="020B0604030504040204" pitchFamily="34" charset="0"/>
            </a:endParaRPr>
          </a:p>
          <a:p>
            <a:pPr marL="0" indent="0">
              <a:buNone/>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	</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56717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Transition trials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377505" y="234951"/>
            <a:ext cx="11182523" cy="592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GB" altLang="en-US" sz="2000" dirty="0">
              <a:solidFill>
                <a:srgbClr val="575757"/>
              </a:solidFill>
              <a:latin typeface="Verdana" panose="020B0604030504040204" pitchFamily="34" charset="0"/>
              <a:ea typeface="Verdana" panose="020B0604030504040204" pitchFamily="34" charset="0"/>
            </a:endParaRPr>
          </a:p>
          <a:p>
            <a:pPr marL="0" indent="0">
              <a:buNone/>
            </a:pPr>
            <a:endPar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The name of the BE CTD EC should be part of the transition dossier cover letter.</a:t>
            </a: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BE follows the CTR Q&amp;A. </a:t>
            </a:r>
          </a:p>
          <a:p>
            <a:pPr lvl="1">
              <a:buFont typeface="Wingdings" panose="05000000000000000000" pitchFamily="2" charset="2"/>
              <a:buChar char="q"/>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Meaning that transition dossiers with minimum requirements accepted.</a:t>
            </a:r>
          </a:p>
          <a:p>
            <a:pPr lvl="1">
              <a:buFont typeface="Wingdings" panose="05000000000000000000" pitchFamily="2" charset="2"/>
              <a:buChar char="q"/>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However, advice to submit all available documents as approved in the Directive if available.</a:t>
            </a:r>
          </a:p>
          <a:p>
            <a:pPr lvl="1">
              <a:buFont typeface="Wingdings" panose="05000000000000000000" pitchFamily="2" charset="2"/>
              <a:buChar char="q"/>
            </a:pPr>
            <a:endPar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q"/>
            </a:pPr>
            <a:endPar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q"/>
            </a:pPr>
            <a:endPar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q"/>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No re-assessment of the dossiers but new ethics committees selected, independent from the sites =&gt; important for them to have access to the complete documentation as soon as possible =&gt; providing an almost complete</a:t>
            </a:r>
            <a:r>
              <a:rPr lang="en-GB" altLang="en-US" sz="1600" b="1" dirty="0">
                <a:solidFill>
                  <a:srgbClr val="575757"/>
                </a:solidFill>
                <a:latin typeface="Verdana" panose="020B0604030504040204" pitchFamily="34" charset="0"/>
                <a:ea typeface="Verdana" panose="020B0604030504040204" pitchFamily="34" charset="0"/>
                <a:cs typeface="Verdana" panose="020B0604030504040204" pitchFamily="34" charset="0"/>
              </a:rPr>
              <a:t>*</a:t>
            </a: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 dossier helps for a smooth processing of the dossier.</a:t>
            </a:r>
          </a:p>
          <a:p>
            <a:pPr lvl="1">
              <a:buFont typeface="Wingdings" panose="05000000000000000000" pitchFamily="2" charset="2"/>
              <a:buChar char="q"/>
            </a:pPr>
            <a:r>
              <a:rPr lang="en-GB" altLang="en-US" sz="1600" dirty="0">
                <a:solidFill>
                  <a:srgbClr val="575757"/>
                </a:solidFill>
                <a:latin typeface="Verdana" panose="020B0604030504040204" pitchFamily="34" charset="0"/>
                <a:ea typeface="Verdana" panose="020B0604030504040204" pitchFamily="34" charset="0"/>
                <a:cs typeface="Verdana" panose="020B0604030504040204" pitchFamily="34" charset="0"/>
              </a:rPr>
              <a:t>“Directive” documents accepted as dossier can be updated with correct templates according to CTR after authorisation of the transition initial dossier.</a:t>
            </a: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Dossier must be completed at the occasion of the first SM on Part I and/or Part II.</a:t>
            </a: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No application for addition of a member state will be accepted before the dossier is completed and in line with CTR.</a:t>
            </a:r>
          </a:p>
          <a:p>
            <a:pPr marL="0" indent="0">
              <a:buNone/>
            </a:pPr>
            <a:endPar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a:t>
            </a: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 </a:t>
            </a:r>
            <a:r>
              <a:rPr lang="en-GB" altLang="en-US" sz="1400" dirty="0">
                <a:solidFill>
                  <a:srgbClr val="575757"/>
                </a:solidFill>
                <a:latin typeface="Verdana" panose="020B0604030504040204" pitchFamily="34" charset="0"/>
                <a:ea typeface="Verdana" panose="020B0604030504040204" pitchFamily="34" charset="0"/>
                <a:cs typeface="Verdana" panose="020B0604030504040204" pitchFamily="34" charset="0"/>
              </a:rPr>
              <a:t>Some documents not requested in the Directive dossiers such as site suitability statement.</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C32A58BF-5DD8-2F34-BD61-5FBCD78E7ED1}"/>
              </a:ext>
            </a:extLst>
          </p:cNvPr>
          <p:cNvPicPr>
            <a:picLocks noChangeAspect="1"/>
          </p:cNvPicPr>
          <p:nvPr/>
        </p:nvPicPr>
        <p:blipFill>
          <a:blip r:embed="rId2"/>
          <a:stretch>
            <a:fillRect/>
          </a:stretch>
        </p:blipFill>
        <p:spPr>
          <a:xfrm>
            <a:off x="2315025" y="2415856"/>
            <a:ext cx="5591862" cy="641361"/>
          </a:xfrm>
          <a:prstGeom prst="rect">
            <a:avLst/>
          </a:prstGeom>
        </p:spPr>
      </p:pic>
    </p:spTree>
    <p:extLst>
      <p:ext uri="{BB962C8B-B14F-4D97-AF65-F5344CB8AC3E}">
        <p14:creationId xmlns:p14="http://schemas.microsoft.com/office/powerpoint/2010/main" val="2670649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Other regulatory tips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377505" y="654341"/>
            <a:ext cx="11182523" cy="585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GB" altLang="en-US" sz="2000" dirty="0">
              <a:solidFill>
                <a:srgbClr val="575757"/>
              </a:solidFill>
              <a:latin typeface="Verdana" panose="020B0604030504040204" pitchFamily="34" charset="0"/>
              <a:ea typeface="Verdana" panose="020B0604030504040204" pitchFamily="34" charset="0"/>
            </a:endParaRPr>
          </a:p>
          <a:p>
            <a:pPr marL="0" indent="0">
              <a:lnSpc>
                <a:spcPct val="150000"/>
              </a:lnSpc>
              <a:buNone/>
            </a:pP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Answer to the RFI</a:t>
            </a: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rPr>
              <a:t>A written answer has to be provided in the RFI section of CTIS for each consideration. But missing or modified/updated documents must be provided in Part I and/or Part II of the dossier which has to be updated by using the update function.</a:t>
            </a:r>
          </a:p>
          <a:p>
            <a:pPr marL="0" indent="0">
              <a:lnSpc>
                <a:spcPct val="200000"/>
              </a:lnSpc>
              <a:buNone/>
            </a:pP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Substantial modifications </a:t>
            </a: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Please clearly indicate what has changed in the dossier and which documents have been updated.</a:t>
            </a: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It is requested to provide track changes and clear versions of updated documents.</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altLang="en-US" sz="2000" b="1" dirty="0">
                <a:solidFill>
                  <a:srgbClr val="575757"/>
                </a:solidFill>
                <a:latin typeface="Verdana" panose="020B0604030504040204" pitchFamily="34" charset="0"/>
                <a:ea typeface="Verdana" panose="020B0604030504040204" pitchFamily="34" charset="0"/>
              </a:rPr>
              <a:t>Questions on unclear validation or assessment consideration</a:t>
            </a: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rPr>
              <a:t>May be raised to </a:t>
            </a:r>
            <a:r>
              <a:rPr lang="en-GB" altLang="en-US" sz="2000" dirty="0">
                <a:solidFill>
                  <a:srgbClr val="575757"/>
                </a:solidFill>
                <a:latin typeface="Verdana" panose="020B0604030504040204" pitchFamily="34" charset="0"/>
                <a:ea typeface="Verdana" panose="020B0604030504040204" pitchFamily="34" charset="0"/>
                <a:hlinkClick r:id="rId2"/>
              </a:rPr>
              <a:t>CTR@fagg-afmps.be</a:t>
            </a:r>
            <a:r>
              <a:rPr lang="en-GB" altLang="en-US" sz="2000" dirty="0">
                <a:solidFill>
                  <a:srgbClr val="575757"/>
                </a:solidFill>
                <a:latin typeface="Verdana" panose="020B0604030504040204" pitchFamily="34" charset="0"/>
                <a:ea typeface="Verdana" panose="020B0604030504040204" pitchFamily="34" charset="0"/>
              </a:rPr>
              <a:t>.</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0372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sz="2800" dirty="0"/>
              <a:t>Overview</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876300" y="1284652"/>
            <a:ext cx="10374474" cy="46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Introduction to CTR</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Clarifications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information and updates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Regulatory tips for a smooth validation</a:t>
            </a:r>
          </a:p>
          <a:p>
            <a:pPr>
              <a:lnSpc>
                <a:spcPct val="200000"/>
              </a:lnSpc>
              <a:buFont typeface="Wingdings" panose="05000000000000000000" pitchFamily="2" charset="2"/>
              <a:buChar char="q"/>
            </a:pPr>
            <a:r>
              <a:rPr lang="en-GB" alt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Answers to some of your questions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Important links</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6767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Legal representative</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62531" y="1284652"/>
            <a:ext cx="10788243" cy="46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For a Sponsor established outside of the EU/EEA, a legal representative is required in Belgium. It is our understanding from CTR art 74 that the sponsor’s legal representative shall be the addressee for all communications with the sponsor. Does this imply that the sponsor’s legal representative will be the one submitting the CTA through the CTIS?</a:t>
            </a:r>
          </a:p>
          <a:p>
            <a:pPr marL="0" indent="0">
              <a:buNone/>
            </a:pPr>
            <a:endParaRPr lang="en-US"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en-US" sz="2000" dirty="0">
                <a:solidFill>
                  <a:srgbClr val="00B050"/>
                </a:solidFill>
                <a:latin typeface="Verdana" panose="020B0604030504040204" pitchFamily="34" charset="0"/>
                <a:ea typeface="Verdana" panose="020B0604030504040204" pitchFamily="34" charset="0"/>
              </a:rPr>
              <a:t>Not necessarily</a:t>
            </a:r>
          </a:p>
          <a:p>
            <a:pPr marL="0" indent="0">
              <a:buNone/>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7426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GMP documentation</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4" y="1140903"/>
            <a:ext cx="11094194" cy="524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Is there any case where a copy of non-EU Manufacturer's and Importer's </a:t>
            </a:r>
            <a:r>
              <a:rPr lang="en-US" altLang="en-US" sz="2000" dirty="0" err="1">
                <a:solidFill>
                  <a:srgbClr val="575757"/>
                </a:solidFill>
                <a:latin typeface="Verdana" panose="020B0604030504040204" pitchFamily="34" charset="0"/>
                <a:ea typeface="Verdana" panose="020B0604030504040204" pitchFamily="34" charset="0"/>
              </a:rPr>
              <a:t>Authorisation</a:t>
            </a:r>
            <a:r>
              <a:rPr lang="en-US" altLang="en-US" sz="2000" dirty="0">
                <a:solidFill>
                  <a:srgbClr val="575757"/>
                </a:solidFill>
                <a:latin typeface="Verdana" panose="020B0604030504040204" pitchFamily="34" charset="0"/>
                <a:ea typeface="Verdana" panose="020B0604030504040204" pitchFamily="34" charset="0"/>
              </a:rPr>
              <a:t> (MIA) need to be submitted as part of a CTA in CTIS?</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a:p>
            <a:pPr marL="0" indent="0">
              <a:buNone/>
            </a:pPr>
            <a:r>
              <a:rPr lang="en-US" altLang="en-US" sz="2000" dirty="0">
                <a:solidFill>
                  <a:srgbClr val="00B050"/>
                </a:solidFill>
                <a:latin typeface="Verdana" panose="020B0604030504040204" pitchFamily="34" charset="0"/>
                <a:ea typeface="Verdana" panose="020B0604030504040204" pitchFamily="34" charset="0"/>
              </a:rPr>
              <a:t>Yes, for nonregistered products if one or several non-EU manufacturers involved in manufacturing of the IMP:</a:t>
            </a:r>
          </a:p>
          <a:p>
            <a:pPr marL="0" indent="0">
              <a:buNone/>
            </a:pPr>
            <a:r>
              <a:rPr lang="en-US" altLang="en-US" sz="2000" dirty="0">
                <a:solidFill>
                  <a:srgbClr val="00B050"/>
                </a:solidFill>
                <a:latin typeface="Verdana" panose="020B0604030504040204" pitchFamily="34" charset="0"/>
                <a:ea typeface="Verdana" panose="020B0604030504040204" pitchFamily="34" charset="0"/>
              </a:rPr>
              <a:t>	- MIA of the importer;</a:t>
            </a:r>
          </a:p>
          <a:p>
            <a:pPr marL="0" indent="0">
              <a:buNone/>
            </a:pPr>
            <a:r>
              <a:rPr lang="en-US" altLang="en-US" sz="2000" dirty="0">
                <a:solidFill>
                  <a:srgbClr val="00B050"/>
                </a:solidFill>
                <a:latin typeface="Verdana" panose="020B0604030504040204" pitchFamily="34" charset="0"/>
                <a:ea typeface="Verdana" panose="020B0604030504040204" pitchFamily="34" charset="0"/>
              </a:rPr>
              <a:t>	- and QP declaration of the qualified person. </a:t>
            </a:r>
          </a:p>
          <a:p>
            <a:pPr marL="0" indent="0">
              <a:buNone/>
            </a:pPr>
            <a:r>
              <a:rPr lang="en-US" altLang="en-US" sz="2000" dirty="0">
                <a:solidFill>
                  <a:srgbClr val="00B050"/>
                </a:solidFill>
                <a:latin typeface="Verdana" panose="020B0604030504040204" pitchFamily="34" charset="0"/>
                <a:ea typeface="Verdana" panose="020B0604030504040204" pitchFamily="34" charset="0"/>
              </a:rPr>
              <a:t>Should be provided in the CTIS dossier.</a:t>
            </a:r>
          </a:p>
          <a:p>
            <a:pPr marL="0" indent="0">
              <a:buNone/>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In this case, would a certified translation to English of the MIA be acceptable?</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a:p>
            <a:pPr marL="0" indent="0">
              <a:buNone/>
            </a:pPr>
            <a:r>
              <a:rPr lang="en-US" altLang="en-US" sz="2000" dirty="0">
                <a:solidFill>
                  <a:srgbClr val="00B050"/>
                </a:solidFill>
                <a:latin typeface="Verdana" panose="020B0604030504040204" pitchFamily="34" charset="0"/>
                <a:ea typeface="Verdana" panose="020B0604030504040204" pitchFamily="34" charset="0"/>
              </a:rPr>
              <a:t>Yes. You can also find the English versions of MIAs on </a:t>
            </a:r>
            <a:r>
              <a:rPr lang="en-US" altLang="en-US" sz="2000" dirty="0" err="1">
                <a:solidFill>
                  <a:srgbClr val="00B050"/>
                </a:solidFill>
                <a:latin typeface="Verdana" panose="020B0604030504040204" pitchFamily="34" charset="0"/>
                <a:ea typeface="Verdana" panose="020B0604030504040204" pitchFamily="34" charset="0"/>
              </a:rPr>
              <a:t>Eudra</a:t>
            </a:r>
            <a:r>
              <a:rPr lang="en-US" altLang="en-US" sz="2000" dirty="0">
                <a:solidFill>
                  <a:srgbClr val="00B050"/>
                </a:solidFill>
                <a:latin typeface="Verdana" panose="020B0604030504040204" pitchFamily="34" charset="0"/>
                <a:ea typeface="Verdana" panose="020B0604030504040204" pitchFamily="34" charset="0"/>
              </a:rPr>
              <a:t>-GMP.</a:t>
            </a:r>
          </a:p>
        </p:txBody>
      </p:sp>
    </p:spTree>
    <p:extLst>
      <p:ext uri="{BB962C8B-B14F-4D97-AF65-F5344CB8AC3E}">
        <p14:creationId xmlns:p14="http://schemas.microsoft.com/office/powerpoint/2010/main" val="2567276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Studies without IMP</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4" y="1140903"/>
            <a:ext cx="11094194" cy="524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We have studies with no IMP administration. These studies consist in blood draw to perform in vitro tests. Until now, these studies were only submitted to ethics committees and not to the competent authorities. Does this type of study fall under the CTR regulation?</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marL="0" indent="0">
              <a:buNone/>
            </a:pPr>
            <a:r>
              <a:rPr lang="en-US" altLang="en-US" sz="2000" dirty="0">
                <a:solidFill>
                  <a:srgbClr val="00B050"/>
                </a:solidFill>
                <a:latin typeface="Verdana" panose="020B0604030504040204" pitchFamily="34" charset="0"/>
                <a:ea typeface="Verdana" panose="020B0604030504040204" pitchFamily="34" charset="0"/>
              </a:rPr>
              <a:t>No. The scope of the CTR has not changed compared to the CTD.</a:t>
            </a:r>
          </a:p>
          <a:p>
            <a:pPr marL="0" indent="0">
              <a:buNone/>
            </a:pPr>
            <a:r>
              <a:rPr lang="en-US" altLang="en-US" sz="2000" dirty="0">
                <a:solidFill>
                  <a:srgbClr val="00B050"/>
                </a:solidFill>
                <a:latin typeface="Verdana" panose="020B0604030504040204" pitchFamily="34" charset="0"/>
                <a:ea typeface="Verdana" panose="020B0604030504040204" pitchFamily="34" charset="0"/>
              </a:rPr>
              <a:t>Applications should be clinical trials (studies on medicinal products/IMPs).</a:t>
            </a:r>
          </a:p>
          <a:p>
            <a:pPr marL="0" indent="0">
              <a:buNone/>
            </a:pPr>
            <a:r>
              <a:rPr lang="en-US" altLang="en-US" sz="2000" dirty="0">
                <a:solidFill>
                  <a:srgbClr val="00B050"/>
                </a:solidFill>
                <a:latin typeface="Verdana" panose="020B0604030504040204" pitchFamily="34" charset="0"/>
                <a:ea typeface="Verdana" panose="020B0604030504040204" pitchFamily="34" charset="0"/>
              </a:rPr>
              <a:t>We refer you to the annex I of the </a:t>
            </a:r>
            <a:r>
              <a:rPr lang="en-US" altLang="en-US" sz="2000" dirty="0" err="1">
                <a:solidFill>
                  <a:srgbClr val="00B050"/>
                </a:solidFill>
                <a:latin typeface="Verdana" panose="020B0604030504040204" pitchFamily="34" charset="0"/>
                <a:ea typeface="Verdana" panose="020B0604030504040204" pitchFamily="34" charset="0"/>
              </a:rPr>
              <a:t>Eudralex</a:t>
            </a:r>
            <a:r>
              <a:rPr lang="en-US" altLang="en-US" sz="2000" dirty="0">
                <a:solidFill>
                  <a:srgbClr val="00B050"/>
                </a:solidFill>
                <a:latin typeface="Verdana" panose="020B0604030504040204" pitchFamily="34" charset="0"/>
                <a:ea typeface="Verdana" panose="020B0604030504040204" pitchFamily="34" charset="0"/>
              </a:rPr>
              <a:t> CTR Q&amp;A where the decision tree helps to determine if the study is a clinical trial or not. </a:t>
            </a:r>
          </a:p>
        </p:txBody>
      </p:sp>
    </p:spTree>
    <p:extLst>
      <p:ext uri="{BB962C8B-B14F-4D97-AF65-F5344CB8AC3E}">
        <p14:creationId xmlns:p14="http://schemas.microsoft.com/office/powerpoint/2010/main" val="405316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10288587" cy="777875"/>
          </a:xfrm>
        </p:spPr>
        <p:txBody>
          <a:bodyPr/>
          <a:lstStyle/>
          <a:p>
            <a:r>
              <a:rPr lang="en-GB" altLang="en-US" dirty="0"/>
              <a:t>Modification of Part I when submitting Part II (Article 11)</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4" y="1140903"/>
            <a:ext cx="11414994" cy="524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Can we amend documents that have been approved in Part 1 when submitting Part 2 (new information in the IMPD for example)?</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a:p>
            <a:pPr marL="0" indent="0">
              <a:buNone/>
            </a:pPr>
            <a:r>
              <a:rPr lang="en-US" altLang="en-US" sz="2000" dirty="0">
                <a:solidFill>
                  <a:srgbClr val="00B050"/>
                </a:solidFill>
                <a:latin typeface="Verdana" panose="020B0604030504040204" pitchFamily="34" charset="0"/>
                <a:ea typeface="Verdana" panose="020B0604030504040204" pitchFamily="34" charset="0"/>
              </a:rPr>
              <a:t>No. This is a Part I substantial modification.</a:t>
            </a:r>
          </a:p>
          <a:p>
            <a:pPr>
              <a:buFont typeface="Symbol" panose="05050102010706020507" pitchFamily="18" charset="2"/>
              <a:buChar char="Þ"/>
            </a:pPr>
            <a:r>
              <a:rPr lang="en-US" altLang="en-US" sz="2000" dirty="0">
                <a:solidFill>
                  <a:srgbClr val="00B050"/>
                </a:solidFill>
                <a:latin typeface="Verdana" panose="020B0604030504040204" pitchFamily="34" charset="0"/>
                <a:ea typeface="Verdana" panose="020B0604030504040204" pitchFamily="34" charset="0"/>
              </a:rPr>
              <a:t>Part II should first be submitted and considered acceptable.</a:t>
            </a:r>
          </a:p>
          <a:p>
            <a:pPr>
              <a:buFont typeface="Symbol" panose="05050102010706020507" pitchFamily="18" charset="2"/>
              <a:buChar char="Þ"/>
            </a:pPr>
            <a:r>
              <a:rPr lang="en-US" altLang="en-US" sz="2000" dirty="0">
                <a:solidFill>
                  <a:srgbClr val="00B050"/>
                </a:solidFill>
                <a:latin typeface="Verdana" panose="020B0604030504040204" pitchFamily="34" charset="0"/>
                <a:ea typeface="Verdana" panose="020B0604030504040204" pitchFamily="34" charset="0"/>
              </a:rPr>
              <a:t>Trial can be </a:t>
            </a:r>
            <a:r>
              <a:rPr lang="en-US" altLang="en-US" sz="2000" dirty="0" err="1">
                <a:solidFill>
                  <a:srgbClr val="00B050"/>
                </a:solidFill>
                <a:latin typeface="Verdana" panose="020B0604030504040204" pitchFamily="34" charset="0"/>
                <a:ea typeface="Verdana" panose="020B0604030504040204" pitchFamily="34" charset="0"/>
              </a:rPr>
              <a:t>authorised</a:t>
            </a:r>
            <a:r>
              <a:rPr lang="en-US" altLang="en-US" sz="2000" dirty="0">
                <a:solidFill>
                  <a:srgbClr val="00B050"/>
                </a:solidFill>
                <a:latin typeface="Verdana" panose="020B0604030504040204" pitchFamily="34" charset="0"/>
                <a:ea typeface="Verdana" panose="020B0604030504040204" pitchFamily="34" charset="0"/>
              </a:rPr>
              <a:t> as both conclusion on Part I and on Part II will be available.</a:t>
            </a:r>
          </a:p>
          <a:p>
            <a:pPr>
              <a:buFont typeface="Symbol" panose="05050102010706020507" pitchFamily="18" charset="2"/>
              <a:buChar char="Þ"/>
            </a:pPr>
            <a:r>
              <a:rPr lang="en-US" altLang="en-US" sz="2000" dirty="0">
                <a:solidFill>
                  <a:srgbClr val="00B050"/>
                </a:solidFill>
                <a:latin typeface="Verdana" panose="020B0604030504040204" pitchFamily="34" charset="0"/>
                <a:ea typeface="Verdana" panose="020B0604030504040204" pitchFamily="34" charset="0"/>
              </a:rPr>
              <a:t>After </a:t>
            </a:r>
            <a:r>
              <a:rPr lang="en-US" altLang="en-US" sz="2000" dirty="0" err="1">
                <a:solidFill>
                  <a:srgbClr val="00B050"/>
                </a:solidFill>
                <a:latin typeface="Verdana" panose="020B0604030504040204" pitchFamily="34" charset="0"/>
                <a:ea typeface="Verdana" panose="020B0604030504040204" pitchFamily="34" charset="0"/>
              </a:rPr>
              <a:t>authorisation</a:t>
            </a:r>
            <a:r>
              <a:rPr lang="en-US" altLang="en-US" sz="2000" dirty="0">
                <a:solidFill>
                  <a:srgbClr val="00B050"/>
                </a:solidFill>
                <a:latin typeface="Verdana" panose="020B0604030504040204" pitchFamily="34" charset="0"/>
                <a:ea typeface="Verdana" panose="020B0604030504040204" pitchFamily="34" charset="0"/>
              </a:rPr>
              <a:t>, SM on Part I can be submitted.</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a:p>
            <a:pPr marL="0" indent="0">
              <a:buNone/>
            </a:pPr>
            <a:r>
              <a:rPr lang="en-US" altLang="en-US" sz="2000" dirty="0">
                <a:solidFill>
                  <a:srgbClr val="00B050"/>
                </a:solidFill>
                <a:latin typeface="Verdana" panose="020B0604030504040204" pitchFamily="34" charset="0"/>
                <a:ea typeface="Verdana" panose="020B0604030504040204" pitchFamily="34" charset="0"/>
              </a:rPr>
              <a:t>As stated before, with current CTIS functionalities, no SM on Part I can be submitted before submission of Part II and authorization of the trial.</a:t>
            </a:r>
          </a:p>
        </p:txBody>
      </p:sp>
    </p:spTree>
    <p:extLst>
      <p:ext uri="{BB962C8B-B14F-4D97-AF65-F5344CB8AC3E}">
        <p14:creationId xmlns:p14="http://schemas.microsoft.com/office/powerpoint/2010/main" val="781544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Substantial modifications timelines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550864" y="1140903"/>
            <a:ext cx="11094194" cy="524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Knowing that the standard deadlines for the moment are a little longer than the announced deadlines, what deadlines can we expect for amendments?</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Tx/>
              <a:buChar char="-"/>
            </a:pPr>
            <a:r>
              <a:rPr lang="en-US" altLang="en-US" sz="1800" dirty="0">
                <a:solidFill>
                  <a:srgbClr val="00B050"/>
                </a:solidFill>
                <a:latin typeface="Verdana" panose="020B0604030504040204" pitchFamily="34" charset="0"/>
                <a:ea typeface="Verdana" panose="020B0604030504040204" pitchFamily="34" charset="0"/>
              </a:rPr>
              <a:t>Deadlines may be a bit extended compared to what is stated in CTR because Euratom rules apply in CTIS.</a:t>
            </a:r>
          </a:p>
          <a:p>
            <a:pPr>
              <a:buFontTx/>
              <a:buChar char="-"/>
            </a:pPr>
            <a:r>
              <a:rPr lang="en-US" altLang="en-US" sz="1800" dirty="0">
                <a:solidFill>
                  <a:srgbClr val="00B050"/>
                </a:solidFill>
                <a:latin typeface="Verdana" panose="020B0604030504040204" pitchFamily="34" charset="0"/>
                <a:ea typeface="Verdana" panose="020B0604030504040204" pitchFamily="34" charset="0"/>
              </a:rPr>
              <a:t>Some timelines were a bit longer than foreseen because of some bugs in CTIS. In principle these bugs have been fixed in the meantime. </a:t>
            </a:r>
          </a:p>
          <a:p>
            <a:pPr>
              <a:buFontTx/>
              <a:buChar char="-"/>
            </a:pPr>
            <a:r>
              <a:rPr lang="en-US" altLang="en-US" sz="1800" dirty="0">
                <a:solidFill>
                  <a:srgbClr val="00B050"/>
                </a:solidFill>
                <a:latin typeface="Verdana" panose="020B0604030504040204" pitchFamily="34" charset="0"/>
                <a:ea typeface="Verdana" panose="020B0604030504040204" pitchFamily="34" charset="0"/>
              </a:rPr>
              <a:t>Total timelines can sometimes be shorter then predicted by the system, in case of:</a:t>
            </a:r>
          </a:p>
          <a:p>
            <a:pPr lvl="1">
              <a:buFont typeface="Wingdings" panose="05000000000000000000" pitchFamily="2" charset="2"/>
              <a:buChar char="v"/>
            </a:pPr>
            <a:r>
              <a:rPr lang="en-US" altLang="en-US" sz="1400" dirty="0">
                <a:solidFill>
                  <a:srgbClr val="00B050"/>
                </a:solidFill>
                <a:latin typeface="Verdana" panose="020B0604030504040204" pitchFamily="34" charset="0"/>
                <a:ea typeface="Verdana" panose="020B0604030504040204" pitchFamily="34" charset="0"/>
              </a:rPr>
              <a:t>quicker validation or assessment (will mainly happen for mono-national trials);</a:t>
            </a:r>
          </a:p>
          <a:p>
            <a:pPr lvl="1">
              <a:buFont typeface="Wingdings" panose="05000000000000000000" pitchFamily="2" charset="2"/>
              <a:buChar char="v"/>
            </a:pPr>
            <a:r>
              <a:rPr lang="en-US" altLang="en-US" sz="1400" dirty="0">
                <a:solidFill>
                  <a:srgbClr val="00B050"/>
                </a:solidFill>
                <a:latin typeface="Verdana" panose="020B0604030504040204" pitchFamily="34" charset="0"/>
                <a:ea typeface="Verdana" panose="020B0604030504040204" pitchFamily="34" charset="0"/>
              </a:rPr>
              <a:t>answers to the assessment RFI provided in less then twelve days.</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a:p>
            <a:pPr marL="0" indent="0">
              <a:buNone/>
            </a:pPr>
            <a:r>
              <a:rPr lang="en-US" altLang="en-US" sz="1800" dirty="0">
                <a:solidFill>
                  <a:srgbClr val="00B050"/>
                </a:solidFill>
                <a:latin typeface="Verdana" panose="020B0604030504040204" pitchFamily="34" charset="0"/>
                <a:ea typeface="Verdana" panose="020B0604030504040204" pitchFamily="34" charset="0"/>
              </a:rPr>
              <a:t>We refer you to the following document on EMA website (from page 15 for substantial modifications):</a:t>
            </a:r>
          </a:p>
          <a:p>
            <a:pPr marL="0" indent="0">
              <a:buNone/>
            </a:pPr>
            <a:r>
              <a:rPr lang="en-US" altLang="en-US" sz="1800" dirty="0">
                <a:solidFill>
                  <a:srgbClr val="00B050"/>
                </a:solidFill>
                <a:latin typeface="Verdana" panose="020B0604030504040204" pitchFamily="34" charset="0"/>
                <a:ea typeface="Verdana" panose="020B0604030504040204" pitchFamily="34" charset="0"/>
                <a:hlinkClick r:id="rId3"/>
              </a:rPr>
              <a:t>https://www.ema.europa.eu/en/documents/other/clinical-trial-information-system-ctis-evaluation-timelines_en.pdf</a:t>
            </a:r>
            <a:r>
              <a:rPr lang="en-US" altLang="en-US" sz="1800" dirty="0">
                <a:solidFill>
                  <a:srgbClr val="00B050"/>
                </a:solidFill>
                <a:latin typeface="Verdana" panose="020B0604030504040204" pitchFamily="34" charset="0"/>
                <a:ea typeface="Verdana" panose="020B0604030504040204" pitchFamily="34" charset="0"/>
              </a:rPr>
              <a:t>.</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1190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369057"/>
          </a:xfrm>
        </p:spPr>
        <p:txBody>
          <a:bodyPr>
            <a:normAutofit fontScale="92500" lnSpcReduction="10000"/>
          </a:bodyPr>
          <a:lstStyle/>
          <a:p>
            <a:r>
              <a:rPr lang="en-US" altLang="en-US" dirty="0"/>
              <a:t>IMPs and AMPs distribution rules</a:t>
            </a:r>
          </a:p>
          <a:p>
            <a:endParaRPr lang="en-GB" altLang="en-US" dirty="0"/>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647700" y="962025"/>
            <a:ext cx="10997358" cy="542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Change in the IMPs and </a:t>
            </a:r>
            <a:r>
              <a:rPr lang="en-US" altLang="en-US" sz="2000" dirty="0" err="1">
                <a:solidFill>
                  <a:srgbClr val="575757"/>
                </a:solidFill>
                <a:latin typeface="Verdana" panose="020B0604030504040204" pitchFamily="34" charset="0"/>
                <a:ea typeface="Verdana" panose="020B0604030504040204" pitchFamily="34" charset="0"/>
              </a:rPr>
              <a:t>AxMPs</a:t>
            </a:r>
            <a:r>
              <a:rPr lang="en-US" altLang="en-US" sz="2000" dirty="0">
                <a:solidFill>
                  <a:srgbClr val="575757"/>
                </a:solidFill>
                <a:latin typeface="Verdana" panose="020B0604030504040204" pitchFamily="34" charset="0"/>
                <a:ea typeface="Verdana" panose="020B0604030504040204" pitchFamily="34" charset="0"/>
              </a:rPr>
              <a:t> distribution rules</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a:p>
            <a:pPr marL="0" indent="0">
              <a:buNone/>
            </a:pPr>
            <a:r>
              <a:rPr lang="en-US" altLang="en-US" sz="2000" dirty="0">
                <a:solidFill>
                  <a:srgbClr val="575757"/>
                </a:solidFill>
                <a:latin typeface="Verdana" panose="020B0604030504040204" pitchFamily="34" charset="0"/>
                <a:ea typeface="Verdana" panose="020B0604030504040204" pitchFamily="34" charset="0"/>
                <a:hlinkClick r:id="rId3"/>
              </a:rPr>
              <a:t>“Recommendation paper on </a:t>
            </a:r>
            <a:r>
              <a:rPr lang="en-US" altLang="en-US" sz="2000" dirty="0" err="1">
                <a:solidFill>
                  <a:srgbClr val="575757"/>
                </a:solidFill>
                <a:latin typeface="Verdana" panose="020B0604030504040204" pitchFamily="34" charset="0"/>
                <a:ea typeface="Verdana" panose="020B0604030504040204" pitchFamily="34" charset="0"/>
                <a:hlinkClick r:id="rId3"/>
              </a:rPr>
              <a:t>decentralised</a:t>
            </a:r>
            <a:r>
              <a:rPr lang="en-US" altLang="en-US" sz="2000" dirty="0">
                <a:solidFill>
                  <a:srgbClr val="575757"/>
                </a:solidFill>
                <a:latin typeface="Verdana" panose="020B0604030504040204" pitchFamily="34" charset="0"/>
                <a:ea typeface="Verdana" panose="020B0604030504040204" pitchFamily="34" charset="0"/>
                <a:hlinkClick r:id="rId3"/>
              </a:rPr>
              <a:t> elements in clinical trials”</a:t>
            </a:r>
            <a:r>
              <a:rPr lang="en-US" altLang="en-US" sz="2000" dirty="0">
                <a:solidFill>
                  <a:srgbClr val="575757"/>
                </a:solidFill>
                <a:latin typeface="Verdana" panose="020B0604030504040204" pitchFamily="34" charset="0"/>
                <a:ea typeface="Verdana" panose="020B0604030504040204" pitchFamily="34" charset="0"/>
              </a:rPr>
              <a:t>.</a:t>
            </a:r>
          </a:p>
          <a:p>
            <a:pPr marL="0" indent="0">
              <a:buNone/>
            </a:pPr>
            <a:r>
              <a:rPr lang="en-US" altLang="en-US" sz="2000" dirty="0">
                <a:solidFill>
                  <a:srgbClr val="00B050"/>
                </a:solidFill>
                <a:latin typeface="Verdana" panose="020B0604030504040204" pitchFamily="34" charset="0"/>
                <a:ea typeface="Verdana" panose="020B0604030504040204" pitchFamily="34" charset="0"/>
              </a:rPr>
              <a:t>An overview of the national provisions is available in the appendix.  </a:t>
            </a:r>
          </a:p>
          <a:p>
            <a:pPr marL="0" indent="0">
              <a:buNone/>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altLang="en-US" sz="20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838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texte 4">
            <a:extLst>
              <a:ext uri="{FF2B5EF4-FFF2-40B4-BE49-F238E27FC236}">
                <a16:creationId xmlns:a16="http://schemas.microsoft.com/office/drawing/2014/main" id="{8D1D7784-5DB9-80ED-90D5-045B063E2409}"/>
              </a:ext>
            </a:extLst>
          </p:cNvPr>
          <p:cNvSpPr>
            <a:spLocks noGrp="1"/>
          </p:cNvSpPr>
          <p:nvPr>
            <p:ph type="body" sz="quarter" idx="15"/>
          </p:nvPr>
        </p:nvSpPr>
        <p:spPr>
          <a:xfrm>
            <a:off x="550863" y="234950"/>
            <a:ext cx="9120187" cy="777875"/>
          </a:xfrm>
        </p:spPr>
        <p:txBody>
          <a:bodyPr/>
          <a:lstStyle/>
          <a:p>
            <a:r>
              <a:rPr lang="en-GB" altLang="en-US" dirty="0"/>
              <a:t>Objective of CTR</a:t>
            </a:r>
          </a:p>
        </p:txBody>
      </p:sp>
      <p:sp>
        <p:nvSpPr>
          <p:cNvPr id="3" name="Espace réservé du texte 3">
            <a:extLst>
              <a:ext uri="{FF2B5EF4-FFF2-40B4-BE49-F238E27FC236}">
                <a16:creationId xmlns:a16="http://schemas.microsoft.com/office/drawing/2014/main" id="{40F11EAA-117F-CF9B-F68A-678D412EFB42}"/>
              </a:ext>
            </a:extLst>
          </p:cNvPr>
          <p:cNvSpPr txBox="1">
            <a:spLocks/>
          </p:cNvSpPr>
          <p:nvPr/>
        </p:nvSpPr>
        <p:spPr bwMode="auto">
          <a:xfrm>
            <a:off x="671513" y="889000"/>
            <a:ext cx="11058371" cy="5080000"/>
          </a:xfrm>
          <a:prstGeom prst="rect">
            <a:avLst/>
          </a:prstGeom>
          <a:noFill/>
          <a:ln>
            <a:noFill/>
          </a:ln>
        </p:spPr>
        <p:txBody>
          <a:bodyPr/>
          <a:lstStyle>
            <a:lvl1pPr marL="0" indent="0" algn="l" rtl="0" eaLnBrk="0" fontAlgn="base" hangingPunct="0">
              <a:spcBef>
                <a:spcPct val="20000"/>
              </a:spcBef>
              <a:spcAft>
                <a:spcPct val="0"/>
              </a:spcAft>
              <a:buFont typeface="Arial" panose="020B0604020202020204" pitchFamily="34" charset="0"/>
              <a:buNone/>
              <a:defRPr sz="2000" u="none" kern="1200" baseline="0">
                <a:solidFill>
                  <a:srgbClr val="575757"/>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40000"/>
              </a:lnSpc>
              <a:defRPr/>
            </a:pPr>
            <a:endParaRPr lang="fr-BE" sz="1800" dirty="0">
              <a:solidFill>
                <a:srgbClr val="FF0000"/>
              </a:solidFill>
            </a:endParaRPr>
          </a:p>
          <a:p>
            <a:pPr eaLnBrk="1" hangingPunct="1">
              <a:lnSpc>
                <a:spcPct val="150000"/>
              </a:lnSpc>
              <a:spcBef>
                <a:spcPct val="0"/>
              </a:spcBef>
              <a:buFontTx/>
              <a:buNone/>
              <a:defRPr/>
            </a:pPr>
            <a:r>
              <a:rPr lang="fr-BE" altLang="en-US" dirty="0" err="1">
                <a:ea typeface="+mn-ea"/>
                <a:cs typeface="+mn-cs"/>
              </a:rPr>
              <a:t>Regulation</a:t>
            </a:r>
            <a:r>
              <a:rPr lang="fr-BE" altLang="en-US" dirty="0">
                <a:ea typeface="+mn-ea"/>
                <a:cs typeface="+mn-cs"/>
              </a:rPr>
              <a:t> 536/2014 </a:t>
            </a:r>
            <a:r>
              <a:rPr lang="fr-BE" altLang="en-US" dirty="0" err="1">
                <a:ea typeface="+mn-ea"/>
                <a:cs typeface="+mn-cs"/>
              </a:rPr>
              <a:t>published</a:t>
            </a:r>
            <a:r>
              <a:rPr lang="fr-BE" altLang="en-US" dirty="0">
                <a:ea typeface="+mn-ea"/>
                <a:cs typeface="+mn-cs"/>
              </a:rPr>
              <a:t> in the Official Journal of the </a:t>
            </a:r>
            <a:r>
              <a:rPr lang="fr-BE" altLang="en-US" dirty="0" err="1">
                <a:ea typeface="+mn-ea"/>
                <a:cs typeface="+mn-cs"/>
              </a:rPr>
              <a:t>European</a:t>
            </a:r>
            <a:r>
              <a:rPr lang="fr-BE" altLang="en-US" dirty="0">
                <a:ea typeface="+mn-ea"/>
                <a:cs typeface="+mn-cs"/>
              </a:rPr>
              <a:t> Union on May 27, 2014</a:t>
            </a:r>
          </a:p>
          <a:p>
            <a:pPr eaLnBrk="1" hangingPunct="1">
              <a:spcBef>
                <a:spcPct val="0"/>
              </a:spcBef>
              <a:buFontTx/>
              <a:buNone/>
              <a:defRPr/>
            </a:pPr>
            <a:endParaRPr lang="en-GB" b="1" dirty="0">
              <a:ea typeface="+mn-ea"/>
              <a:cs typeface="+mn-cs"/>
            </a:endParaRPr>
          </a:p>
          <a:p>
            <a:pPr eaLnBrk="1" hangingPunct="1">
              <a:spcBef>
                <a:spcPct val="0"/>
              </a:spcBef>
              <a:buFontTx/>
              <a:buNone/>
              <a:defRPr/>
            </a:pPr>
            <a:r>
              <a:rPr lang="en-GB" b="1" dirty="0">
                <a:ea typeface="+mn-ea"/>
                <a:cs typeface="+mn-cs"/>
              </a:rPr>
              <a:t>Objective</a:t>
            </a:r>
            <a:endParaRPr lang="en-GB" dirty="0">
              <a:ea typeface="+mn-ea"/>
              <a:cs typeface="+mn-cs"/>
            </a:endParaRPr>
          </a:p>
          <a:p>
            <a:pPr eaLnBrk="1" hangingPunct="1">
              <a:spcBef>
                <a:spcPct val="0"/>
              </a:spcBef>
              <a:buFontTx/>
              <a:buNone/>
              <a:defRPr/>
            </a:pPr>
            <a:endParaRPr lang="en-GB" dirty="0">
              <a:ea typeface="+mn-ea"/>
              <a:cs typeface="+mn-cs"/>
            </a:endParaRPr>
          </a:p>
          <a:p>
            <a:pPr eaLnBrk="1" hangingPunct="1">
              <a:spcBef>
                <a:spcPct val="0"/>
              </a:spcBef>
              <a:buFontTx/>
              <a:buNone/>
              <a:defRPr/>
            </a:pPr>
            <a:r>
              <a:rPr lang="en-GB" dirty="0">
                <a:ea typeface="+mn-ea"/>
                <a:cs typeface="+mn-cs"/>
              </a:rPr>
              <a:t>To simplify and harmonise the submission and evaluation process of Clinical Trial applications across Europe:</a:t>
            </a:r>
          </a:p>
          <a:p>
            <a:pPr eaLnBrk="1" hangingPunct="1">
              <a:spcBef>
                <a:spcPct val="0"/>
              </a:spcBef>
              <a:buFontTx/>
              <a:buNone/>
              <a:defRPr/>
            </a:pPr>
            <a:endParaRPr lang="en-GB" dirty="0">
              <a:ea typeface="+mn-ea"/>
              <a:cs typeface="+mn-cs"/>
            </a:endParaRPr>
          </a:p>
          <a:p>
            <a:pPr marL="342900" indent="-342900" eaLnBrk="1" hangingPunct="1">
              <a:spcBef>
                <a:spcPct val="0"/>
              </a:spcBef>
              <a:buFont typeface="Arial" panose="020B0604020202020204" pitchFamily="34" charset="0"/>
              <a:buChar char="•"/>
              <a:defRPr/>
            </a:pPr>
            <a:r>
              <a:rPr lang="en-GB" dirty="0">
                <a:ea typeface="+mn-ea"/>
                <a:cs typeface="+mn-cs"/>
              </a:rPr>
              <a:t>while applying the highest standards of safety for the patient/subject and protecting their rights, dignity and well-being;</a:t>
            </a:r>
          </a:p>
          <a:p>
            <a:pPr marL="342900" indent="-342900" eaLnBrk="1" hangingPunct="1">
              <a:spcBef>
                <a:spcPct val="0"/>
              </a:spcBef>
              <a:buFont typeface="Arial" panose="020B0604020202020204" pitchFamily="34" charset="0"/>
              <a:buChar char="•"/>
              <a:defRPr/>
            </a:pPr>
            <a:r>
              <a:rPr lang="en-GB" dirty="0">
                <a:ea typeface="+mn-ea"/>
                <a:cs typeface="+mn-cs"/>
              </a:rPr>
              <a:t>without compromising public health.</a:t>
            </a:r>
          </a:p>
          <a:p>
            <a:pPr eaLnBrk="1" hangingPunct="1">
              <a:spcBef>
                <a:spcPct val="0"/>
              </a:spcBef>
              <a:buFontTx/>
              <a:buNone/>
              <a:defRPr/>
            </a:pPr>
            <a:endParaRPr lang="en-GB" dirty="0">
              <a:ea typeface="+mn-ea"/>
              <a:cs typeface="+mn-cs"/>
            </a:endParaRPr>
          </a:p>
          <a:p>
            <a:pPr eaLnBrk="1" hangingPunct="1">
              <a:spcBef>
                <a:spcPct val="0"/>
              </a:spcBef>
              <a:buFontTx/>
              <a:buNone/>
              <a:defRPr/>
            </a:pPr>
            <a:r>
              <a:rPr lang="en-GB" b="1" dirty="0">
                <a:ea typeface="+mn-ea"/>
                <a:cs typeface="+mn-cs"/>
              </a:rPr>
              <a:t>=&gt; Create a favourable environment for conducting clinical trials in Europe. </a:t>
            </a:r>
          </a:p>
          <a:p>
            <a:pPr>
              <a:lnSpc>
                <a:spcPct val="200000"/>
              </a:lnSpc>
              <a:defRPr/>
            </a:pPr>
            <a:endParaRPr lang="fr-BE"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369057"/>
          </a:xfrm>
        </p:spPr>
        <p:txBody>
          <a:bodyPr>
            <a:normAutofit fontScale="92500" lnSpcReduction="10000"/>
          </a:bodyPr>
          <a:lstStyle/>
          <a:p>
            <a:r>
              <a:rPr lang="en-GB" altLang="en-US" dirty="0"/>
              <a:t>Safety reporting rules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321393" y="147484"/>
            <a:ext cx="10940208" cy="578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marL="0" indent="0">
              <a:buNone/>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Change in the Safety reporting rules to health authorities, ethics committees and investigators according to CTR (including SUSARs, aggregated reports and Data Monitoring Committee report).</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a:p>
            <a:pPr>
              <a:buFontTx/>
              <a:buChar char="-"/>
            </a:pPr>
            <a:r>
              <a:rPr lang="en-US" altLang="en-US" sz="2000" dirty="0" err="1">
                <a:solidFill>
                  <a:srgbClr val="00B050"/>
                </a:solidFill>
                <a:latin typeface="Verdana" panose="020B0604030504040204" pitchFamily="34" charset="0"/>
                <a:ea typeface="Verdana" panose="020B0604030504040204" pitchFamily="34" charset="0"/>
              </a:rPr>
              <a:t>Eudralex</a:t>
            </a:r>
            <a:r>
              <a:rPr lang="en-US" altLang="en-US" sz="2000" dirty="0">
                <a:solidFill>
                  <a:srgbClr val="00B050"/>
                </a:solidFill>
                <a:latin typeface="Verdana" panose="020B0604030504040204" pitchFamily="34" charset="0"/>
                <a:ea typeface="Verdana" panose="020B0604030504040204" pitchFamily="34" charset="0"/>
              </a:rPr>
              <a:t> CTR Q&amp;A, chapter 7 on safety reporting.</a:t>
            </a:r>
          </a:p>
          <a:p>
            <a:pPr>
              <a:buFontTx/>
              <a:buChar char="-"/>
            </a:pPr>
            <a:r>
              <a:rPr lang="en-US" altLang="en-US" sz="2000" dirty="0">
                <a:solidFill>
                  <a:srgbClr val="00B050"/>
                </a:solidFill>
                <a:latin typeface="Verdana" panose="020B0604030504040204" pitchFamily="34" charset="0"/>
                <a:ea typeface="Verdana" panose="020B0604030504040204" pitchFamily="34" charset="0"/>
                <a:hlinkClick r:id="rId3" action="ppaction://hlinkfile"/>
              </a:rPr>
              <a:t>EMA guideline on Data Monitoring Committees</a:t>
            </a:r>
            <a:r>
              <a:rPr lang="en-US" altLang="en-US" sz="2000" dirty="0">
                <a:solidFill>
                  <a:srgbClr val="00B050"/>
                </a:solidFill>
                <a:latin typeface="Verdana" panose="020B0604030504040204" pitchFamily="34" charset="0"/>
                <a:ea typeface="Verdana" panose="020B0604030504040204" pitchFamily="34" charset="0"/>
              </a:rPr>
              <a:t>.</a:t>
            </a:r>
          </a:p>
          <a:p>
            <a:pPr>
              <a:buFontTx/>
              <a:buChar char="-"/>
            </a:pPr>
            <a:r>
              <a:rPr lang="en-US" altLang="en-US" sz="2000" dirty="0">
                <a:solidFill>
                  <a:srgbClr val="575757"/>
                </a:solidFill>
                <a:latin typeface="Verdana" panose="020B0604030504040204" pitchFamily="34" charset="0"/>
                <a:ea typeface="Verdana" panose="020B0604030504040204" pitchFamily="34" charset="0"/>
                <a:hlinkClick r:id="rId4"/>
              </a:rPr>
              <a:t>EMA Q&amp;A on Data Monitoring Committees issues</a:t>
            </a:r>
            <a:r>
              <a:rPr lang="en-US" altLang="en-US" sz="2000" dirty="0">
                <a:solidFill>
                  <a:srgbClr val="575757"/>
                </a:solidFill>
                <a:latin typeface="Verdana" panose="020B0604030504040204" pitchFamily="34" charset="0"/>
                <a:ea typeface="Verdana" panose="020B0604030504040204" pitchFamily="34" charset="0"/>
              </a:rPr>
              <a:t> </a:t>
            </a:r>
            <a:r>
              <a:rPr lang="en-GB" sz="2000" dirty="0">
                <a:solidFill>
                  <a:srgbClr val="00B050"/>
                </a:solidFill>
                <a:latin typeface="Verdana" panose="020B0604030504040204" pitchFamily="34" charset="0"/>
                <a:ea typeface="Verdana" panose="020B0604030504040204" pitchFamily="34" charset="0"/>
              </a:rPr>
              <a:t>– in particular answer to question 7.</a:t>
            </a:r>
            <a:endParaRPr lang="en-US" altLang="en-US" sz="2000" dirty="0">
              <a:solidFill>
                <a:srgbClr val="00B050"/>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altLang="en-US" sz="20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93279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383714" y="215286"/>
            <a:ext cx="9120187" cy="777875"/>
          </a:xfrm>
        </p:spPr>
        <p:txBody>
          <a:bodyPr/>
          <a:lstStyle/>
          <a:p>
            <a:r>
              <a:rPr lang="en-GB" altLang="en-US" dirty="0"/>
              <a:t>Submission requirements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231365" y="359185"/>
            <a:ext cx="10892583" cy="593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Submission requirements regarding labelling and patient documents (including directions for use) and protocol summary including translations.</a:t>
            </a:r>
          </a:p>
          <a:p>
            <a:pPr marL="0" indent="0">
              <a:buNone/>
            </a:pPr>
            <a:endParaRPr lang="en-US" altLang="en-US" sz="2000" u="sng" dirty="0">
              <a:solidFill>
                <a:srgbClr val="00B050"/>
              </a:solidFill>
              <a:latin typeface="Verdana" panose="020B0604030504040204" pitchFamily="34" charset="0"/>
              <a:ea typeface="Verdana" panose="020B0604030504040204" pitchFamily="34" charset="0"/>
            </a:endParaRPr>
          </a:p>
          <a:p>
            <a:pPr marL="0" indent="0">
              <a:buNone/>
            </a:pPr>
            <a:r>
              <a:rPr lang="en-US" altLang="en-US" sz="1800" b="1" dirty="0">
                <a:solidFill>
                  <a:srgbClr val="00B050"/>
                </a:solidFill>
                <a:latin typeface="Verdana" panose="020B0604030504040204" pitchFamily="34" charset="0"/>
                <a:ea typeface="Verdana" panose="020B0604030504040204" pitchFamily="34" charset="0"/>
              </a:rPr>
              <a:t>Annex II of CTR Q&amp;A for BE</a:t>
            </a:r>
          </a:p>
          <a:p>
            <a:r>
              <a:rPr lang="en-US" altLang="en-US" sz="1800" dirty="0">
                <a:solidFill>
                  <a:srgbClr val="00B050"/>
                </a:solidFill>
                <a:latin typeface="Verdana" panose="020B0604030504040204" pitchFamily="34" charset="0"/>
                <a:ea typeface="Verdana" panose="020B0604030504040204" pitchFamily="34" charset="0"/>
              </a:rPr>
              <a:t>Labels in three national languages.</a:t>
            </a:r>
          </a:p>
          <a:p>
            <a:pPr marL="354013" indent="0" defTabSz="354013">
              <a:buNone/>
            </a:pPr>
            <a:r>
              <a:rPr lang="en-US" altLang="en-US" sz="1800" dirty="0">
                <a:solidFill>
                  <a:srgbClr val="00B050"/>
                </a:solidFill>
                <a:latin typeface="Verdana" panose="020B0604030504040204" pitchFamily="34" charset="0"/>
                <a:ea typeface="Verdana" panose="020B0604030504040204" pitchFamily="34" charset="0"/>
              </a:rPr>
              <a:t>Exceptions</a:t>
            </a:r>
          </a:p>
          <a:p>
            <a:pPr lvl="1" indent="-388938">
              <a:buFont typeface="Courier New" panose="02070309020205020404" pitchFamily="49" charset="0"/>
              <a:buChar char="o"/>
            </a:pPr>
            <a:r>
              <a:rPr lang="en-US" altLang="en-US" sz="1800" dirty="0">
                <a:solidFill>
                  <a:srgbClr val="00B050"/>
                </a:solidFill>
                <a:latin typeface="Verdana" panose="020B0604030504040204" pitchFamily="34" charset="0"/>
                <a:ea typeface="Verdana" panose="020B0604030504040204" pitchFamily="34" charset="0"/>
              </a:rPr>
              <a:t>Registered products: additional label not mandatory.</a:t>
            </a:r>
          </a:p>
          <a:p>
            <a:pPr lvl="1" indent="-388938">
              <a:buFont typeface="Courier New" panose="02070309020205020404" pitchFamily="49" charset="0"/>
              <a:buChar char="o"/>
            </a:pPr>
            <a:r>
              <a:rPr lang="en-US" altLang="en-US" sz="1800" dirty="0">
                <a:solidFill>
                  <a:srgbClr val="00B050"/>
                </a:solidFill>
                <a:latin typeface="Verdana" panose="020B0604030504040204" pitchFamily="34" charset="0"/>
                <a:ea typeface="Verdana" panose="020B0604030504040204" pitchFamily="34" charset="0"/>
              </a:rPr>
              <a:t>IMP given at hospital, patient do not deal with one language accepted, EN included.</a:t>
            </a:r>
          </a:p>
          <a:p>
            <a:r>
              <a:rPr lang="en-US" altLang="en-US" sz="1800" dirty="0">
                <a:solidFill>
                  <a:srgbClr val="00B050"/>
                </a:solidFill>
                <a:latin typeface="Verdana" panose="020B0604030504040204" pitchFamily="34" charset="0"/>
                <a:ea typeface="Verdana" panose="020B0604030504040204" pitchFamily="34" charset="0"/>
              </a:rPr>
              <a:t>Synopsis of protocol in the three national languages.</a:t>
            </a:r>
          </a:p>
          <a:p>
            <a:r>
              <a:rPr lang="en-US" altLang="en-US" sz="1800" dirty="0">
                <a:solidFill>
                  <a:srgbClr val="00B050"/>
                </a:solidFill>
                <a:latin typeface="Verdana" panose="020B0604030504040204" pitchFamily="34" charset="0"/>
                <a:ea typeface="Verdana" panose="020B0604030504040204" pitchFamily="34" charset="0"/>
              </a:rPr>
              <a:t>Patient documents: same language as for the ICFs.</a:t>
            </a:r>
          </a:p>
          <a:p>
            <a:endParaRPr lang="en-US" altLang="en-US" sz="1800" dirty="0">
              <a:solidFill>
                <a:srgbClr val="00B050"/>
              </a:solidFill>
              <a:latin typeface="Verdana" panose="020B0604030504040204" pitchFamily="34" charset="0"/>
              <a:ea typeface="Verdana" panose="020B0604030504040204" pitchFamily="34" charset="0"/>
            </a:endParaRPr>
          </a:p>
          <a:p>
            <a:pPr marL="0" indent="0">
              <a:buNone/>
            </a:pPr>
            <a:r>
              <a:rPr lang="en-US" altLang="en-US" sz="1800" dirty="0">
                <a:solidFill>
                  <a:srgbClr val="00B050"/>
                </a:solidFill>
                <a:latin typeface="Verdana" panose="020B0604030504040204" pitchFamily="34" charset="0"/>
                <a:ea typeface="Verdana" panose="020B0604030504040204" pitchFamily="34" charset="0"/>
              </a:rPr>
              <a:t>Some more information on Part II documents also provided by Katelijne Anciaux from the CT College in her presentation.</a:t>
            </a:r>
          </a:p>
          <a:p>
            <a:pPr>
              <a:buFont typeface="Wingdings" panose="05000000000000000000" pitchFamily="2" charset="2"/>
              <a:buChar char="q"/>
            </a:pPr>
            <a:endParaRPr lang="en-US" altLang="en-US" sz="18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altLang="en-US" sz="20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45346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305056" y="253730"/>
            <a:ext cx="9120187" cy="777875"/>
          </a:xfrm>
        </p:spPr>
        <p:txBody>
          <a:bodyPr/>
          <a:lstStyle/>
          <a:p>
            <a:r>
              <a:rPr lang="en-GB" altLang="en-US" dirty="0"/>
              <a:t>Change of PI for a limited period</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199220" y="665902"/>
            <a:ext cx="11225608" cy="55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US" altLang="en-US" sz="2000" b="1" dirty="0">
              <a:solidFill>
                <a:srgbClr val="FF0000"/>
              </a:solidFill>
              <a:highlight>
                <a:srgbClr val="FFFF00"/>
              </a:highlight>
              <a:latin typeface="Verdana" panose="020B0604030504040204" pitchFamily="34" charset="0"/>
              <a:ea typeface="Verdana" panose="020B0604030504040204" pitchFamily="34" charset="0"/>
            </a:endParaRPr>
          </a:p>
          <a:p>
            <a:pPr marL="0" indent="0">
              <a:buNone/>
            </a:pPr>
            <a:endParaRPr lang="en-US" altLang="en-US" sz="2000" b="1" dirty="0">
              <a:solidFill>
                <a:srgbClr val="FF0000"/>
              </a:solidFill>
              <a:highlight>
                <a:srgbClr val="FFFF00"/>
              </a:highlight>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Change of Principal Investigator for a limited period (e.g. in case of maternity leave) - What should be submitted in CTIS?</a:t>
            </a:r>
          </a:p>
          <a:p>
            <a:pPr marL="0" indent="0">
              <a:buNone/>
            </a:pPr>
            <a:endParaRPr lang="en-US" altLang="en-US" sz="2000" dirty="0">
              <a:solidFill>
                <a:srgbClr val="575757"/>
              </a:solidFill>
              <a:latin typeface="Verdana" panose="020B0604030504040204" pitchFamily="34" charset="0"/>
              <a:ea typeface="Verdana" panose="020B0604030504040204" pitchFamily="34" charset="0"/>
            </a:endParaRPr>
          </a:p>
          <a:p>
            <a:r>
              <a:rPr lang="en-US" sz="2000" dirty="0">
                <a:solidFill>
                  <a:srgbClr val="00B050"/>
                </a:solidFill>
                <a:latin typeface="Verdana" panose="020B0604030504040204" pitchFamily="34" charset="0"/>
                <a:ea typeface="Verdana" panose="020B0604030504040204" pitchFamily="34" charset="0"/>
              </a:rPr>
              <a:t>A substantial modification should be submitted providing the information related to the new PI (CV, GCP training, DOI).</a:t>
            </a:r>
          </a:p>
          <a:p>
            <a:r>
              <a:rPr lang="en-US" sz="2000" dirty="0">
                <a:solidFill>
                  <a:srgbClr val="00B050"/>
                </a:solidFill>
                <a:latin typeface="Verdana" panose="020B0604030504040204" pitchFamily="34" charset="0"/>
                <a:ea typeface="Verdana" panose="020B0604030504040204" pitchFamily="34" charset="0"/>
              </a:rPr>
              <a:t>Structured data in CTIS should not be modified.</a:t>
            </a:r>
          </a:p>
          <a:p>
            <a:r>
              <a:rPr lang="en-US" sz="2000" dirty="0">
                <a:solidFill>
                  <a:srgbClr val="00B050"/>
                </a:solidFill>
                <a:latin typeface="Verdana" panose="020B0604030504040204" pitchFamily="34" charset="0"/>
                <a:ea typeface="Verdana" panose="020B0604030504040204" pitchFamily="34" charset="0"/>
              </a:rPr>
              <a:t>Notification sufficient when the original PI comes back.</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47711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334553" y="175957"/>
            <a:ext cx="9120187" cy="777875"/>
          </a:xfrm>
        </p:spPr>
        <p:txBody>
          <a:bodyPr/>
          <a:lstStyle/>
          <a:p>
            <a:r>
              <a:rPr lang="en-GB" altLang="en-US" dirty="0"/>
              <a:t>Timelines for combined studies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209050" y="350319"/>
            <a:ext cx="11530665" cy="598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US" altLang="en-US" sz="2000" b="1" dirty="0">
              <a:solidFill>
                <a:srgbClr val="FF0000"/>
              </a:solidFill>
              <a:highlight>
                <a:srgbClr val="FFFF00"/>
              </a:highlight>
              <a:latin typeface="Verdana" panose="020B0604030504040204" pitchFamily="34" charset="0"/>
              <a:ea typeface="Verdana" panose="020B0604030504040204" pitchFamily="34" charset="0"/>
            </a:endParaRPr>
          </a:p>
          <a:p>
            <a:pPr marL="0" indent="0">
              <a:buNone/>
            </a:pPr>
            <a:endParaRPr lang="en-US" altLang="en-US" sz="2000" b="1" dirty="0">
              <a:solidFill>
                <a:srgbClr val="FF0000"/>
              </a:solidFill>
              <a:highlight>
                <a:srgbClr val="FFFF00"/>
              </a:highlight>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For studies with two parts (e.g. Phase I with a Healthy Volunteers part and a Patient part or Phase I/Phase II trial), if the first part is mono-national and only organized in BE, can the expedited timelines apply ?</a:t>
            </a:r>
          </a:p>
          <a:p>
            <a:pPr marL="0" indent="0">
              <a:buNone/>
            </a:pPr>
            <a:endParaRPr lang="en-US" altLang="en-US" sz="2000" dirty="0">
              <a:solidFill>
                <a:srgbClr val="575757"/>
              </a:solidFill>
              <a:latin typeface="Verdana" panose="020B0604030504040204" pitchFamily="34" charset="0"/>
              <a:ea typeface="Verdana" panose="020B0604030504040204" pitchFamily="34" charset="0"/>
            </a:endParaRPr>
          </a:p>
          <a:p>
            <a:pPr>
              <a:buNone/>
            </a:pPr>
            <a:r>
              <a:rPr lang="en-US" altLang="en-US" sz="2000" dirty="0">
                <a:solidFill>
                  <a:srgbClr val="00B050"/>
                </a:solidFill>
                <a:latin typeface="Verdana" panose="020B0604030504040204" pitchFamily="34" charset="0"/>
                <a:ea typeface="Verdana" panose="020B0604030504040204" pitchFamily="34" charset="0"/>
              </a:rPr>
              <a:t>No, if trial submitted as a combined trial.</a:t>
            </a:r>
          </a:p>
          <a:p>
            <a:pPr marL="0" indent="0">
              <a:buNone/>
            </a:pPr>
            <a:r>
              <a:rPr lang="en-US" altLang="en-US" sz="2000" dirty="0">
                <a:solidFill>
                  <a:srgbClr val="00B050"/>
                </a:solidFill>
                <a:latin typeface="Verdana" panose="020B0604030504040204" pitchFamily="34" charset="0"/>
                <a:ea typeface="Verdana" panose="020B0604030504040204" pitchFamily="34" charset="0"/>
              </a:rPr>
              <a:t>All involved MSCs must be included from the beginning, even if they do not participate to the first part of the trial.</a:t>
            </a:r>
          </a:p>
          <a:p>
            <a:pPr marL="0" indent="0">
              <a:buNone/>
            </a:pPr>
            <a:r>
              <a:rPr lang="en-US" altLang="en-US" sz="2000" dirty="0">
                <a:solidFill>
                  <a:srgbClr val="00B050"/>
                </a:solidFill>
                <a:latin typeface="Verdana" panose="020B0604030504040204" pitchFamily="34" charset="0"/>
                <a:ea typeface="Verdana" panose="020B0604030504040204" pitchFamily="34" charset="0"/>
              </a:rPr>
              <a:t>Combined trial probably </a:t>
            </a:r>
            <a:r>
              <a:rPr lang="en-US" altLang="en-US" sz="2000" dirty="0" err="1">
                <a:solidFill>
                  <a:srgbClr val="00B050"/>
                </a:solidFill>
                <a:latin typeface="Verdana" panose="020B0604030504040204" pitchFamily="34" charset="0"/>
                <a:ea typeface="Verdana" panose="020B0604030504040204" pitchFamily="34" charset="0"/>
              </a:rPr>
              <a:t>authorised</a:t>
            </a:r>
            <a:r>
              <a:rPr lang="en-US" altLang="en-US" sz="2000" dirty="0">
                <a:solidFill>
                  <a:srgbClr val="00B050"/>
                </a:solidFill>
                <a:latin typeface="Verdana" panose="020B0604030504040204" pitchFamily="34" charset="0"/>
                <a:ea typeface="Verdana" panose="020B0604030504040204" pitchFamily="34" charset="0"/>
              </a:rPr>
              <a:t> subject to condition: second part can only start when results on first part available and submitted in a substantial modification application.</a:t>
            </a:r>
          </a:p>
          <a:p>
            <a:pPr>
              <a:buNone/>
            </a:pPr>
            <a:endParaRPr lang="en-US" altLang="en-US" sz="2000" dirty="0">
              <a:solidFill>
                <a:srgbClr val="00B050"/>
              </a:solidFill>
              <a:latin typeface="Verdana" panose="020B0604030504040204" pitchFamily="34" charset="0"/>
              <a:ea typeface="Verdana" panose="020B0604030504040204" pitchFamily="34" charset="0"/>
            </a:endParaRPr>
          </a:p>
          <a:p>
            <a:pPr>
              <a:buNone/>
            </a:pPr>
            <a:r>
              <a:rPr lang="en-US" altLang="en-US" sz="2000" b="1" dirty="0">
                <a:solidFill>
                  <a:srgbClr val="00B050"/>
                </a:solidFill>
                <a:latin typeface="Verdana" panose="020B0604030504040204" pitchFamily="34" charset="0"/>
                <a:ea typeface="Verdana" panose="020B0604030504040204" pitchFamily="34" charset="0"/>
              </a:rPr>
              <a:t>To have timelines accelerated</a:t>
            </a:r>
          </a:p>
          <a:p>
            <a:r>
              <a:rPr lang="en-US" altLang="en-US" sz="2000" dirty="0">
                <a:solidFill>
                  <a:srgbClr val="00B050"/>
                </a:solidFill>
                <a:latin typeface="Verdana" panose="020B0604030504040204" pitchFamily="34" charset="0"/>
                <a:ea typeface="Verdana" panose="020B0604030504040204" pitchFamily="34" charset="0"/>
              </a:rPr>
              <a:t>First submission of first Part as a separate trial, only for BE.</a:t>
            </a:r>
          </a:p>
          <a:p>
            <a:r>
              <a:rPr lang="en-US" altLang="en-US" sz="2000" dirty="0">
                <a:solidFill>
                  <a:srgbClr val="00B050"/>
                </a:solidFill>
                <a:latin typeface="Verdana" panose="020B0604030504040204" pitchFamily="34" charset="0"/>
                <a:ea typeface="Verdana" panose="020B0604030504040204" pitchFamily="34" charset="0"/>
              </a:rPr>
              <a:t>Then submission of second part as a separate dossier when results on the first part available.</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8974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Insurance (1/2)</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19450" y="914400"/>
            <a:ext cx="11225608" cy="547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US" altLang="en-US" sz="1800" b="1"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1800" dirty="0">
                <a:solidFill>
                  <a:srgbClr val="575757"/>
                </a:solidFill>
                <a:latin typeface="Verdana" panose="020B0604030504040204" pitchFamily="34" charset="0"/>
                <a:ea typeface="Verdana" panose="020B0604030504040204" pitchFamily="34" charset="0"/>
              </a:rPr>
              <a:t>The sponsor takes out no-fault insurance covering liability as well as that of any participants in the clinical.</a:t>
            </a:r>
          </a:p>
          <a:p>
            <a:pPr>
              <a:buFont typeface="Wingdings" panose="05000000000000000000" pitchFamily="2" charset="2"/>
              <a:buChar char="q"/>
            </a:pPr>
            <a:endParaRPr lang="en-US" altLang="en-US" sz="1800" dirty="0">
              <a:solidFill>
                <a:srgbClr val="575757"/>
              </a:solidFill>
              <a:latin typeface="Verdana" panose="020B0604030504040204" pitchFamily="34" charset="0"/>
              <a:ea typeface="Verdana" panose="020B0604030504040204" pitchFamily="34" charset="0"/>
            </a:endParaRPr>
          </a:p>
          <a:p>
            <a:pPr marL="0" indent="0" defTabSz="354013">
              <a:buNone/>
            </a:pPr>
            <a:r>
              <a:rPr lang="en-US" altLang="en-US" sz="1800" dirty="0">
                <a:solidFill>
                  <a:srgbClr val="575757"/>
                </a:solidFill>
                <a:latin typeface="Verdana" panose="020B0604030504040204" pitchFamily="34" charset="0"/>
                <a:ea typeface="Verdana" panose="020B0604030504040204" pitchFamily="34" charset="0"/>
              </a:rPr>
              <a:t>a.	Does the legal representative need to take additional liability insurance?</a:t>
            </a:r>
          </a:p>
          <a:p>
            <a:pPr marL="0" indent="0">
              <a:buNone/>
            </a:pPr>
            <a:r>
              <a:rPr lang="en-US" altLang="en-US" sz="1800" dirty="0">
                <a:solidFill>
                  <a:srgbClr val="00B050"/>
                </a:solidFill>
                <a:latin typeface="Verdana" panose="020B0604030504040204" pitchFamily="34" charset="0"/>
                <a:ea typeface="Verdana" panose="020B0604030504040204" pitchFamily="34" charset="0"/>
              </a:rPr>
              <a:t>As the policyholder, the sponsor (= sponsor of the clinical trial) should in principle be mentioned on the attestation in accordance with the protocol. If the sponsor is not European, a European representative is required. It is permissible for the insurance certificate to state the European representative instead of or next to the sponsor, but this is not required.</a:t>
            </a:r>
          </a:p>
          <a:p>
            <a:pPr marL="0" indent="0">
              <a:buNone/>
            </a:pPr>
            <a:endParaRPr lang="en-US" altLang="en-US" sz="1800" dirty="0">
              <a:solidFill>
                <a:srgbClr val="575757"/>
              </a:solidFill>
              <a:latin typeface="Verdana" panose="020B0604030504040204" pitchFamily="34" charset="0"/>
              <a:ea typeface="Verdana" panose="020B0604030504040204" pitchFamily="34" charset="0"/>
            </a:endParaRPr>
          </a:p>
          <a:p>
            <a:pPr marL="354013" indent="-354013" defTabSz="354013">
              <a:buNone/>
            </a:pPr>
            <a:r>
              <a:rPr lang="en-US" altLang="en-US" sz="1800" dirty="0">
                <a:solidFill>
                  <a:srgbClr val="575757"/>
                </a:solidFill>
                <a:latin typeface="Verdana" panose="020B0604030504040204" pitchFamily="34" charset="0"/>
                <a:ea typeface="Verdana" panose="020B0604030504040204" pitchFamily="34" charset="0"/>
              </a:rPr>
              <a:t>b.	We understand that the amount specified by Belgian Association of Research Ethics Committees strongly recommends that Ethics Committees request at least following minimal insurance amounts for coverage: 500 000 EUR/participant – 2 500 000 EUR/occurrence –</a:t>
            </a:r>
            <a:br>
              <a:rPr lang="en-US" altLang="en-US" sz="1800" dirty="0">
                <a:solidFill>
                  <a:srgbClr val="575757"/>
                </a:solidFill>
                <a:latin typeface="Verdana" panose="020B0604030504040204" pitchFamily="34" charset="0"/>
                <a:ea typeface="Verdana" panose="020B0604030504040204" pitchFamily="34" charset="0"/>
              </a:rPr>
            </a:br>
            <a:r>
              <a:rPr lang="en-US" altLang="en-US" sz="1800" dirty="0">
                <a:solidFill>
                  <a:srgbClr val="575757"/>
                </a:solidFill>
                <a:latin typeface="Verdana" panose="020B0604030504040204" pitchFamily="34" charset="0"/>
                <a:ea typeface="Verdana" panose="020B0604030504040204" pitchFamily="34" charset="0"/>
              </a:rPr>
              <a:t>5 000 000 EUR/experiment or in the aggregate. Are those amounts mandatory, or this can still be variable (e.g. depending on the ethics committee)?</a:t>
            </a:r>
          </a:p>
          <a:p>
            <a:pPr marL="0" indent="0">
              <a:buNone/>
            </a:pPr>
            <a:r>
              <a:rPr lang="en-GB" sz="1800" dirty="0">
                <a:solidFill>
                  <a:srgbClr val="00B050"/>
                </a:solidFill>
                <a:effectLst/>
                <a:latin typeface="Verdana" panose="020B0604030504040204" pitchFamily="34" charset="0"/>
                <a:ea typeface="Verdana" panose="020B0604030504040204" pitchFamily="34" charset="0"/>
              </a:rPr>
              <a:t>The amounts are not mandatory but highly recommended for clinical trials. </a:t>
            </a:r>
            <a:endParaRPr lang="en-US" altLang="en-US" sz="1800" dirty="0">
              <a:solidFill>
                <a:srgbClr val="00B050"/>
              </a:solidFill>
              <a:latin typeface="Verdana" panose="020B0604030504040204" pitchFamily="34" charset="0"/>
              <a:ea typeface="Verdana" panose="020B0604030504040204" pitchFamily="34" charset="0"/>
            </a:endParaRPr>
          </a:p>
          <a:p>
            <a:pPr marL="0" indent="0">
              <a:buNone/>
            </a:pPr>
            <a:endParaRPr lang="en-US" altLang="en-US" sz="18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altLang="en-US" sz="20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0258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334554" y="225118"/>
            <a:ext cx="9120187" cy="777875"/>
          </a:xfrm>
        </p:spPr>
        <p:txBody>
          <a:bodyPr/>
          <a:lstStyle/>
          <a:p>
            <a:r>
              <a:rPr lang="en-GB" altLang="en-US" dirty="0"/>
              <a:t>Insurance (2/2)</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242470" y="853061"/>
            <a:ext cx="11225608" cy="55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US" altLang="en-US" sz="1800" b="1" dirty="0">
              <a:solidFill>
                <a:srgbClr val="575757"/>
              </a:solidFill>
              <a:latin typeface="Verdana" panose="020B0604030504040204" pitchFamily="34" charset="0"/>
              <a:ea typeface="Verdana" panose="020B0604030504040204" pitchFamily="34" charset="0"/>
            </a:endParaRPr>
          </a:p>
          <a:p>
            <a:pPr marL="0" indent="0">
              <a:buNone/>
            </a:pPr>
            <a:r>
              <a:rPr lang="en-US" altLang="en-US" sz="1800" dirty="0">
                <a:solidFill>
                  <a:srgbClr val="575757"/>
                </a:solidFill>
                <a:latin typeface="Verdana" panose="020B0604030504040204" pitchFamily="34" charset="0"/>
                <a:ea typeface="Verdana" panose="020B0604030504040204" pitchFamily="34" charset="0"/>
              </a:rPr>
              <a:t>The sponsor takes out no-fault insurance covering liability as well as that of any participants in the clinical.</a:t>
            </a:r>
          </a:p>
          <a:p>
            <a:pPr>
              <a:buAutoNum type="alphaLcPeriod" startAt="3"/>
            </a:pPr>
            <a:r>
              <a:rPr lang="en-US" altLang="en-US" sz="1800" dirty="0">
                <a:solidFill>
                  <a:srgbClr val="575757"/>
                </a:solidFill>
                <a:latin typeface="Verdana" panose="020B0604030504040204" pitchFamily="34" charset="0"/>
                <a:ea typeface="Verdana" panose="020B0604030504040204" pitchFamily="34" charset="0"/>
              </a:rPr>
              <a:t>The sponsor wants to take two insurances: a local one and world-wide one. The local insurance would cover only part of the amount (than requested by the BAREC) and the world-wide insurance would cover the rest of the amount. Would it be acceptable to provide an insurance certificate issued by the local insurance with a lower amount and if that is possible, would it be required to provide the world-wide insurance certificate as well to prove the recommended amount is covered?</a:t>
            </a:r>
          </a:p>
          <a:p>
            <a:pPr marL="0" indent="0">
              <a:buNone/>
            </a:pPr>
            <a:endParaRPr lang="en-US" altLang="en-US" sz="1800" dirty="0">
              <a:solidFill>
                <a:srgbClr val="575757"/>
              </a:solidFill>
              <a:latin typeface="Verdana" panose="020B0604030504040204" pitchFamily="34" charset="0"/>
              <a:ea typeface="Verdana" panose="020B0604030504040204" pitchFamily="34" charset="0"/>
            </a:endParaRPr>
          </a:p>
          <a:p>
            <a:pPr marL="114300" indent="0">
              <a:buNone/>
            </a:pPr>
            <a:r>
              <a:rPr lang="en-GB" sz="1800" dirty="0">
                <a:solidFill>
                  <a:srgbClr val="00B050"/>
                </a:solidFill>
                <a:effectLst/>
                <a:latin typeface="Verdana" panose="020B0604030504040204" pitchFamily="34" charset="0"/>
                <a:ea typeface="Verdana" panose="020B0604030504040204" pitchFamily="34" charset="0"/>
              </a:rPr>
              <a:t>This is not an ideal solution for the patient. Which insurance would cover the harm suffered by participants? We would in any case need to receive both certificates and it should be clarified how the insurance would cover the damages (which insurance would first intervene). Much better if the patient can be in contact with one insurer only. If there is no other option and if the situation is clearly explained to the participants, that seems acceptable. </a:t>
            </a:r>
            <a:r>
              <a:rPr lang="en-US" sz="1800" b="1" dirty="0">
                <a:solidFill>
                  <a:srgbClr val="00B050"/>
                </a:solidFill>
                <a:effectLst/>
                <a:latin typeface="Verdana" panose="020B0604030504040204" pitchFamily="34" charset="0"/>
                <a:ea typeface="Verdana" panose="020B0604030504040204" pitchFamily="34" charset="0"/>
              </a:rPr>
              <a:t> </a:t>
            </a:r>
            <a:endParaRPr lang="en-US" sz="1800" dirty="0">
              <a:solidFill>
                <a:srgbClr val="00B050"/>
              </a:solidFill>
              <a:effectLst/>
              <a:latin typeface="Verdana" panose="020B0604030504040204" pitchFamily="34" charset="0"/>
              <a:ea typeface="Verdana" panose="020B0604030504040204" pitchFamily="34" charset="0"/>
            </a:endParaRPr>
          </a:p>
          <a:p>
            <a:pPr marL="0" indent="0">
              <a:buNone/>
            </a:pPr>
            <a:endParaRPr lang="en-US" sz="1800" dirty="0">
              <a:solidFill>
                <a:srgbClr val="00B050"/>
              </a:solidFill>
              <a:effectLst/>
              <a:latin typeface="Verdana" panose="020B0604030504040204" pitchFamily="34" charset="0"/>
              <a:ea typeface="Verdana" panose="020B0604030504040204" pitchFamily="34" charset="0"/>
            </a:endParaRPr>
          </a:p>
          <a:p>
            <a:pPr marL="0" indent="0">
              <a:buNone/>
            </a:pPr>
            <a:endParaRPr lang="en-US" altLang="en-US" sz="18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altLang="en-US" sz="20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134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Draft contract</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19450" y="234950"/>
            <a:ext cx="11225608" cy="615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US" altLang="en-US" sz="2000" b="1" dirty="0">
              <a:solidFill>
                <a:srgbClr val="FF0000"/>
              </a:solidFill>
              <a:highlight>
                <a:srgbClr val="FFFF00"/>
              </a:highlight>
              <a:latin typeface="Verdana" panose="020B0604030504040204" pitchFamily="34" charset="0"/>
              <a:ea typeface="Verdana" panose="020B0604030504040204" pitchFamily="34" charset="0"/>
            </a:endParaRPr>
          </a:p>
          <a:p>
            <a:pPr marL="0" indent="0">
              <a:buNone/>
            </a:pPr>
            <a:endParaRPr lang="en-US" altLang="en-US" sz="2000" b="1" dirty="0">
              <a:solidFill>
                <a:srgbClr val="FF0000"/>
              </a:solidFill>
              <a:highlight>
                <a:srgbClr val="FFFF00"/>
              </a:highlight>
              <a:latin typeface="Verdana" panose="020B0604030504040204" pitchFamily="34" charset="0"/>
              <a:ea typeface="Verdana" panose="020B0604030504040204" pitchFamily="34" charset="0"/>
            </a:endParaRPr>
          </a:p>
          <a:p>
            <a:pPr>
              <a:buFont typeface="Wingdings" panose="05000000000000000000" pitchFamily="2" charset="2"/>
              <a:buChar char="q"/>
            </a:pPr>
            <a:r>
              <a:rPr lang="en-US" altLang="en-US" sz="2000" dirty="0">
                <a:solidFill>
                  <a:srgbClr val="575757"/>
                </a:solidFill>
                <a:latin typeface="Verdana" panose="020B0604030504040204" pitchFamily="34" charset="0"/>
                <a:ea typeface="Verdana" panose="020B0604030504040204" pitchFamily="34" charset="0"/>
              </a:rPr>
              <a:t>This is acceptable to provide only one draft contract if contract and budget are similar for all concerned sites. “Similar”’ does it mean same contract template and exactly the same budget proposal or can the contract template by different and the budget different by ex. for start-up fees and pharmacy fees?</a:t>
            </a:r>
          </a:p>
          <a:p>
            <a:pPr>
              <a:buFont typeface="Wingdings" panose="05000000000000000000" pitchFamily="2" charset="2"/>
              <a:buChar char="q"/>
            </a:pPr>
            <a:endParaRPr lang="en-US" altLang="en-US" sz="2000" dirty="0">
              <a:solidFill>
                <a:srgbClr val="575757"/>
              </a:solidFill>
              <a:latin typeface="Verdana" panose="020B0604030504040204" pitchFamily="34" charset="0"/>
              <a:ea typeface="Verdana" panose="020B0604030504040204" pitchFamily="34" charset="0"/>
            </a:endParaRPr>
          </a:p>
          <a:p>
            <a:pPr marL="0" indent="0">
              <a:buNone/>
            </a:pPr>
            <a:r>
              <a:rPr lang="en-US" sz="2000" dirty="0">
                <a:solidFill>
                  <a:srgbClr val="00B050"/>
                </a:solidFill>
                <a:latin typeface="Verdana" panose="020B0604030504040204" pitchFamily="34" charset="0"/>
                <a:ea typeface="Verdana" panose="020B0604030504040204" pitchFamily="34" charset="0"/>
              </a:rPr>
              <a:t>Similar contracts should exist for the participating sites, with common basic juridic articles and an already well-developed budget part.</a:t>
            </a:r>
          </a:p>
          <a:p>
            <a:pPr marL="0" indent="0">
              <a:buNone/>
            </a:pPr>
            <a:endParaRPr lang="en-US" sz="2000" dirty="0">
              <a:solidFill>
                <a:srgbClr val="00B050"/>
              </a:solidFill>
              <a:latin typeface="Verdana" panose="020B0604030504040204" pitchFamily="34" charset="0"/>
              <a:ea typeface="Verdana" panose="020B0604030504040204" pitchFamily="34" charset="0"/>
            </a:endParaRPr>
          </a:p>
          <a:p>
            <a:pPr marL="0" indent="0">
              <a:buNone/>
            </a:pPr>
            <a:r>
              <a:rPr lang="en-US" sz="2000" dirty="0">
                <a:solidFill>
                  <a:srgbClr val="00B050"/>
                </a:solidFill>
                <a:latin typeface="Verdana" panose="020B0604030504040204" pitchFamily="34" charset="0"/>
                <a:ea typeface="Verdana" panose="020B0604030504040204" pitchFamily="34" charset="0"/>
              </a:rPr>
              <a:t>However, submission of one draft contract is acceptable.</a:t>
            </a:r>
          </a:p>
          <a:p>
            <a:pPr marL="0" indent="0">
              <a:buNone/>
            </a:pPr>
            <a:r>
              <a:rPr lang="en-US" sz="2000" dirty="0">
                <a:solidFill>
                  <a:srgbClr val="00B050"/>
                </a:solidFill>
                <a:latin typeface="Verdana" panose="020B0604030504040204" pitchFamily="34" charset="0"/>
                <a:ea typeface="Verdana" panose="020B0604030504040204" pitchFamily="34" charset="0"/>
              </a:rPr>
              <a:t>Budgets can be different for some aspects due to local considerations (overhead, pharmacy fees, start-up fees, employees' costs …).</a:t>
            </a:r>
          </a:p>
          <a:p>
            <a:pPr marL="0" indent="0">
              <a:buNone/>
            </a:pPr>
            <a:r>
              <a:rPr lang="en-US" sz="2000" dirty="0">
                <a:solidFill>
                  <a:srgbClr val="00B050"/>
                </a:solidFill>
                <a:latin typeface="Verdana" panose="020B0604030504040204" pitchFamily="34" charset="0"/>
                <a:ea typeface="Verdana" panose="020B0604030504040204" pitchFamily="34" charset="0"/>
              </a:rPr>
              <a:t>A draft budget for the common items could be sufficient but significant differences between the participating sites should be reported and highlighted.</a:t>
            </a:r>
          </a:p>
          <a:p>
            <a:pPr marL="0" indent="0">
              <a:buNone/>
            </a:pPr>
            <a:r>
              <a:rPr lang="en-US" sz="2000" dirty="0">
                <a:solidFill>
                  <a:srgbClr val="00B050"/>
                </a:solidFill>
                <a:latin typeface="Verdana" panose="020B0604030504040204" pitchFamily="34" charset="0"/>
                <a:ea typeface="Verdana" panose="020B0604030504040204" pitchFamily="34" charset="0"/>
              </a:rPr>
              <a:t> </a:t>
            </a:r>
          </a:p>
          <a:p>
            <a:pPr marL="0" indent="0">
              <a:buNone/>
            </a:pPr>
            <a:endParaRPr lang="en-US" altLang="en-US" sz="20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6004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normAutofit/>
          </a:bodyPr>
          <a:lstStyle/>
          <a:p>
            <a:r>
              <a:rPr lang="en-GB" altLang="en-US" sz="2800" dirty="0"/>
              <a:t>Overview</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876300" y="1284652"/>
            <a:ext cx="10374474" cy="46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Introduction to CTR</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Clarifications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information and updates</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Regulatory tips for a smooth validation</a:t>
            </a:r>
          </a:p>
          <a:p>
            <a:pPr>
              <a:lnSpc>
                <a:spcPct val="200000"/>
              </a:lnSpc>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Answers to some of your questions</a:t>
            </a:r>
          </a:p>
          <a:p>
            <a:pPr>
              <a:lnSpc>
                <a:spcPct val="200000"/>
              </a:lnSpc>
              <a:buFont typeface="Wingdings" panose="05000000000000000000" pitchFamily="2" charset="2"/>
              <a:buChar char="q"/>
            </a:pPr>
            <a:r>
              <a:rPr lang="en-GB" alt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Important links</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7088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Important links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58614" y="767594"/>
            <a:ext cx="11182523" cy="609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GB" altLang="en-US" sz="2000" dirty="0">
              <a:solidFill>
                <a:srgbClr val="575757"/>
              </a:solidFill>
              <a:latin typeface="Verdana" panose="020B0604030504040204" pitchFamily="34" charset="0"/>
              <a:ea typeface="Verdana" panose="020B0604030504040204" pitchFamily="34" charset="0"/>
            </a:endParaRPr>
          </a:p>
          <a:p>
            <a:pPr marL="0" indent="0">
              <a:buNone/>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hlinkClick r:id="rId2"/>
              </a:rPr>
              <a:t>Clinical Trials Regulation </a:t>
            </a: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536/2014</a:t>
            </a: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New </a:t>
            </a: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hlinkClick r:id="rId3"/>
              </a:rPr>
              <a:t>sponsor’s quick guide </a:t>
            </a: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published on </a:t>
            </a:r>
            <a:r>
              <a:rPr lang="en-GB" altLang="en-US" sz="2000" dirty="0" err="1">
                <a:solidFill>
                  <a:srgbClr val="575757"/>
                </a:solidFill>
                <a:latin typeface="Verdana" panose="020B0604030504040204" pitchFamily="34" charset="0"/>
                <a:ea typeface="Verdana" panose="020B0604030504040204" pitchFamily="34" charset="0"/>
                <a:cs typeface="Verdana" panose="020B0604030504040204" pitchFamily="34" charset="0"/>
              </a:rPr>
              <a:t>Eudralex</a:t>
            </a: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 volume 10</a:t>
            </a:r>
            <a:r>
              <a:rPr lang="en-US" sz="2000" dirty="0">
                <a:solidFill>
                  <a:srgbClr val="1F497D"/>
                </a:solidFill>
                <a:latin typeface="Verdana" panose="020B0604030504040204" pitchFamily="34" charset="0"/>
                <a:ea typeface="Verdana" panose="020B0604030504040204" pitchFamily="34" charset="0"/>
              </a:rPr>
              <a:t> </a:t>
            </a:r>
          </a:p>
          <a:p>
            <a:pPr>
              <a:buFont typeface="Wingdings" panose="05000000000000000000" pitchFamily="2" charset="2"/>
              <a:buChar char="q"/>
            </a:pPr>
            <a:endParaRPr lang="en-US" sz="2000" dirty="0">
              <a:solidFill>
                <a:srgbClr val="1F497D"/>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000" dirty="0">
                <a:solidFill>
                  <a:srgbClr val="1F497D"/>
                </a:solidFill>
                <a:latin typeface="Verdana" panose="020B0604030504040204" pitchFamily="34" charset="0"/>
                <a:ea typeface="Verdana" panose="020B0604030504040204" pitchFamily="34" charset="0"/>
              </a:rPr>
              <a:t>CTIS </a:t>
            </a:r>
            <a:r>
              <a:rPr lang="en-US" sz="2000" dirty="0">
                <a:solidFill>
                  <a:srgbClr val="1F497D"/>
                </a:solidFill>
                <a:latin typeface="Verdana" panose="020B0604030504040204" pitchFamily="34" charset="0"/>
                <a:ea typeface="Verdana" panose="020B0604030504040204" pitchFamily="34" charset="0"/>
                <a:hlinkClick r:id="rId4"/>
              </a:rPr>
              <a:t>Sponsor handbook</a:t>
            </a:r>
            <a:endParaRPr lang="en-US" sz="2000" dirty="0">
              <a:solidFill>
                <a:srgbClr val="1F497D"/>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sz="2000" dirty="0">
              <a:solidFill>
                <a:srgbClr val="1F497D"/>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000" dirty="0">
                <a:solidFill>
                  <a:srgbClr val="575757"/>
                </a:solidFill>
                <a:latin typeface="Verdana" panose="020B0604030504040204" pitchFamily="34" charset="0"/>
                <a:ea typeface="Verdana" panose="020B0604030504040204" pitchFamily="34" charset="0"/>
              </a:rPr>
              <a:t>New </a:t>
            </a:r>
            <a:r>
              <a:rPr lang="en-GB" sz="2000" u="sng" dirty="0">
                <a:solidFill>
                  <a:srgbClr val="1F497D"/>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ACT EU Q&amp;A on CTIS transparency aspects</a:t>
            </a:r>
            <a:r>
              <a:rPr lang="en-GB" sz="2000" dirty="0">
                <a:solidFill>
                  <a:srgbClr val="575757"/>
                </a:solidFill>
                <a:latin typeface="Verdana" panose="020B0604030504040204" pitchFamily="34" charset="0"/>
                <a:ea typeface="Verdana" panose="020B0604030504040204" pitchFamily="34" charset="0"/>
              </a:rPr>
              <a:t> published on EMA website</a:t>
            </a:r>
          </a:p>
          <a:p>
            <a:pPr>
              <a:buFont typeface="Wingdings" panose="05000000000000000000" pitchFamily="2" charset="2"/>
              <a:buChar char="q"/>
            </a:pPr>
            <a:endParaRPr lang="en-GB" sz="2000" dirty="0">
              <a:solidFill>
                <a:srgbClr val="575757"/>
              </a:solidFill>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000" dirty="0">
                <a:solidFill>
                  <a:srgbClr val="575757"/>
                </a:solidFill>
                <a:latin typeface="Verdana" panose="020B0604030504040204" pitchFamily="34" charset="0"/>
                <a:ea typeface="Verdana" panose="020B0604030504040204" pitchFamily="34" charset="0"/>
              </a:rPr>
              <a:t>CTIS online modular </a:t>
            </a:r>
            <a:r>
              <a:rPr lang="en-US" sz="2000" u="sng" dirty="0">
                <a:solidFill>
                  <a:srgbClr val="1F497D"/>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training program</a:t>
            </a:r>
            <a:endParaRPr lang="en-US" sz="2000" u="sng" dirty="0">
              <a:solidFill>
                <a:srgbClr val="1F497D"/>
              </a:solidFill>
              <a:latin typeface="Verdana" panose="020B0604030504040204" pitchFamily="34" charset="0"/>
              <a:ea typeface="Verdana" panose="020B0604030504040204" pitchFamily="34" charset="0"/>
            </a:endParaRPr>
          </a:p>
          <a:p>
            <a:pPr>
              <a:buFont typeface="Wingdings" panose="05000000000000000000" pitchFamily="2" charset="2"/>
              <a:buChar char="q"/>
            </a:pPr>
            <a:endParaRPr lang="en-US" sz="1800" dirty="0">
              <a:solidFill>
                <a:srgbClr val="FA0000"/>
              </a:solidFill>
              <a:effectLst/>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000" dirty="0">
                <a:solidFill>
                  <a:srgbClr val="575757"/>
                </a:solidFill>
                <a:latin typeface="Verdana" panose="020B0604030504040204" pitchFamily="34" charset="0"/>
                <a:ea typeface="Verdana" panose="020B0604030504040204" pitchFamily="34" charset="0"/>
              </a:rPr>
              <a:t>CTIS </a:t>
            </a:r>
            <a:r>
              <a:rPr lang="en-US" sz="2000" dirty="0">
                <a:solidFill>
                  <a:srgbClr val="575757"/>
                </a:solidFill>
                <a:latin typeface="Verdana" panose="020B0604030504040204" pitchFamily="34" charset="0"/>
                <a:ea typeface="Verdana" panose="020B0604030504040204" pitchFamily="34" charset="0"/>
                <a:hlinkClick r:id="rId7"/>
              </a:rPr>
              <a:t>walk in clinic </a:t>
            </a:r>
            <a:r>
              <a:rPr lang="en-US" sz="2000" dirty="0">
                <a:solidFill>
                  <a:srgbClr val="575757"/>
                </a:solidFill>
                <a:latin typeface="Verdana" panose="020B0604030504040204" pitchFamily="34" charset="0"/>
                <a:ea typeface="Verdana" panose="020B0604030504040204" pitchFamily="34" charset="0"/>
              </a:rPr>
              <a:t>on March 16, 2023</a:t>
            </a:r>
          </a:p>
          <a:p>
            <a:pPr>
              <a:buFont typeface="Wingdings" panose="05000000000000000000" pitchFamily="2" charset="2"/>
              <a:buChar char="q"/>
            </a:pPr>
            <a:endParaRPr lang="en-US" altLang="en-US" sz="2000"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u="sng" dirty="0">
              <a:solidFill>
                <a:srgbClr val="1F497D"/>
              </a:solidFill>
              <a:latin typeface="Verdana" panose="020B0604030504040204" pitchFamily="34" charset="0"/>
            </a:endParaRPr>
          </a:p>
          <a:p>
            <a:pPr>
              <a:buFont typeface="Wingdings" panose="05000000000000000000" pitchFamily="2" charset="2"/>
              <a:buChar char="q"/>
            </a:pPr>
            <a:endParaRPr lang="en-GB" altLang="en-US" sz="24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endParaRPr lang="en-GB" sz="2000" u="sng" dirty="0">
              <a:solidFill>
                <a:srgbClr val="575757"/>
              </a:solidFill>
              <a:effectLst/>
              <a:latin typeface="Verdana" panose="020B0604030504040204" pitchFamily="34" charset="0"/>
              <a:ea typeface="Verdana" panose="020B0604030504040204" pitchFamily="34" charset="0"/>
              <a:hlinkClick r:id="rId3"/>
            </a:endParaRPr>
          </a:p>
          <a:p>
            <a:pPr marL="0" indent="0">
              <a:buNone/>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7829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texte 4">
            <a:extLst>
              <a:ext uri="{FF2B5EF4-FFF2-40B4-BE49-F238E27FC236}">
                <a16:creationId xmlns:a16="http://schemas.microsoft.com/office/drawing/2014/main" id="{D62B5882-ACB8-AF88-BD38-28A5866DB8B0}"/>
              </a:ext>
            </a:extLst>
          </p:cNvPr>
          <p:cNvSpPr>
            <a:spLocks noGrp="1"/>
          </p:cNvSpPr>
          <p:nvPr>
            <p:ph type="body" sz="quarter" idx="15"/>
          </p:nvPr>
        </p:nvSpPr>
        <p:spPr>
          <a:xfrm>
            <a:off x="550863" y="234950"/>
            <a:ext cx="9120187" cy="777875"/>
          </a:xfrm>
        </p:spPr>
        <p:txBody>
          <a:bodyPr/>
          <a:lstStyle/>
          <a:p>
            <a:r>
              <a:rPr lang="en-GB" altLang="en-US"/>
              <a:t>Glossary</a:t>
            </a:r>
          </a:p>
        </p:txBody>
      </p:sp>
      <p:graphicFrame>
        <p:nvGraphicFramePr>
          <p:cNvPr id="4" name="Table 4">
            <a:extLst>
              <a:ext uri="{FF2B5EF4-FFF2-40B4-BE49-F238E27FC236}">
                <a16:creationId xmlns:a16="http://schemas.microsoft.com/office/drawing/2014/main" id="{026B7450-EDA8-5E42-8EC0-47EF41DAAAA8}"/>
              </a:ext>
            </a:extLst>
          </p:cNvPr>
          <p:cNvGraphicFramePr>
            <a:graphicFrameLocks noGrp="1"/>
          </p:cNvGraphicFramePr>
          <p:nvPr>
            <p:extLst>
              <p:ext uri="{D42A27DB-BD31-4B8C-83A1-F6EECF244321}">
                <p14:modId xmlns:p14="http://schemas.microsoft.com/office/powerpoint/2010/main" val="2949077092"/>
              </p:ext>
            </p:extLst>
          </p:nvPr>
        </p:nvGraphicFramePr>
        <p:xfrm>
          <a:off x="937444" y="1010674"/>
          <a:ext cx="4695825" cy="5188069"/>
        </p:xfrm>
        <a:graphic>
          <a:graphicData uri="http://schemas.openxmlformats.org/drawingml/2006/table">
            <a:tbl>
              <a:tblPr firstRow="1" bandRow="1">
                <a:tableStyleId>{69CF1AB2-1976-4502-BF36-3FF5EA218861}</a:tableStyleId>
              </a:tblPr>
              <a:tblGrid>
                <a:gridCol w="986109">
                  <a:extLst>
                    <a:ext uri="{9D8B030D-6E8A-4147-A177-3AD203B41FA5}">
                      <a16:colId xmlns:a16="http://schemas.microsoft.com/office/drawing/2014/main" val="20000"/>
                    </a:ext>
                  </a:extLst>
                </a:gridCol>
                <a:gridCol w="3709716">
                  <a:extLst>
                    <a:ext uri="{9D8B030D-6E8A-4147-A177-3AD203B41FA5}">
                      <a16:colId xmlns:a16="http://schemas.microsoft.com/office/drawing/2014/main" val="20001"/>
                    </a:ext>
                  </a:extLst>
                </a:gridCol>
              </a:tblGrid>
              <a:tr h="257402">
                <a:tc>
                  <a:txBody>
                    <a:bodyPr/>
                    <a:lstStyle/>
                    <a:p>
                      <a:r>
                        <a:rPr lang="fr-BE" sz="1200" b="0" dirty="0">
                          <a:latin typeface="Verdana" panose="020B0604030504040204" pitchFamily="34" charset="0"/>
                          <a:ea typeface="Verdana" panose="020B0604030504040204" pitchFamily="34" charset="0"/>
                        </a:rPr>
                        <a:t>ASR</a:t>
                      </a:r>
                    </a:p>
                  </a:txBody>
                  <a:tcPr marL="91429" marR="91429" marT="45719" marB="45719"/>
                </a:tc>
                <a:tc>
                  <a:txBody>
                    <a:bodyPr/>
                    <a:lstStyle/>
                    <a:p>
                      <a:r>
                        <a:rPr lang="fr-BE" sz="1200" b="0" dirty="0" err="1">
                          <a:latin typeface="Verdana" panose="020B0604030504040204" pitchFamily="34" charset="0"/>
                          <a:ea typeface="Verdana" panose="020B0604030504040204" pitchFamily="34" charset="0"/>
                        </a:rPr>
                        <a:t>Annual</a:t>
                      </a:r>
                      <a:r>
                        <a:rPr lang="fr-BE" sz="1200" b="0" dirty="0">
                          <a:latin typeface="Verdana" panose="020B0604030504040204" pitchFamily="34" charset="0"/>
                          <a:ea typeface="Verdana" panose="020B0604030504040204" pitchFamily="34" charset="0"/>
                        </a:rPr>
                        <a:t> Safety Report</a:t>
                      </a:r>
                    </a:p>
                  </a:txBody>
                  <a:tcPr marL="91429" marR="91429" marT="45719" marB="45719"/>
                </a:tc>
                <a:extLst>
                  <a:ext uri="{0D108BD9-81ED-4DB2-BD59-A6C34878D82A}">
                    <a16:rowId xmlns:a16="http://schemas.microsoft.com/office/drawing/2014/main" val="3615902292"/>
                  </a:ext>
                </a:extLst>
              </a:tr>
              <a:tr h="277811">
                <a:tc>
                  <a:txBody>
                    <a:bodyPr/>
                    <a:lstStyle/>
                    <a:p>
                      <a:r>
                        <a:rPr lang="fr-BE" sz="1200" b="0" dirty="0">
                          <a:latin typeface="Verdana" panose="020B0604030504040204" pitchFamily="34" charset="0"/>
                          <a:ea typeface="Verdana" panose="020B0604030504040204" pitchFamily="34" charset="0"/>
                        </a:rPr>
                        <a:t>ATMP</a:t>
                      </a:r>
                    </a:p>
                  </a:txBody>
                  <a:tcPr marL="91429" marR="91429" marT="45719" marB="45719"/>
                </a:tc>
                <a:tc>
                  <a:txBody>
                    <a:bodyPr/>
                    <a:lstStyle/>
                    <a:p>
                      <a:r>
                        <a:rPr lang="fr-BE" sz="1200" b="0" dirty="0">
                          <a:latin typeface="Verdana" panose="020B0604030504040204" pitchFamily="34" charset="0"/>
                          <a:ea typeface="Verdana" panose="020B0604030504040204" pitchFamily="34" charset="0"/>
                        </a:rPr>
                        <a:t>Advanced </a:t>
                      </a:r>
                      <a:r>
                        <a:rPr lang="fr-BE" sz="1200" b="0" dirty="0" err="1">
                          <a:latin typeface="Verdana" panose="020B0604030504040204" pitchFamily="34" charset="0"/>
                          <a:ea typeface="Verdana" panose="020B0604030504040204" pitchFamily="34" charset="0"/>
                        </a:rPr>
                        <a:t>Therapy</a:t>
                      </a:r>
                      <a:r>
                        <a:rPr lang="fr-BE" sz="1200" b="0" dirty="0">
                          <a:latin typeface="Verdana" panose="020B0604030504040204" pitchFamily="34" charset="0"/>
                          <a:ea typeface="Verdana" panose="020B0604030504040204" pitchFamily="34" charset="0"/>
                        </a:rPr>
                        <a:t> </a:t>
                      </a:r>
                      <a:r>
                        <a:rPr lang="fr-BE" sz="1200" b="0" dirty="0" err="1">
                          <a:latin typeface="Verdana" panose="020B0604030504040204" pitchFamily="34" charset="0"/>
                          <a:ea typeface="Verdana" panose="020B0604030504040204" pitchFamily="34" charset="0"/>
                        </a:rPr>
                        <a:t>Medicinal</a:t>
                      </a:r>
                      <a:r>
                        <a:rPr lang="fr-BE" sz="1200" b="0" dirty="0">
                          <a:latin typeface="Verdana" panose="020B0604030504040204" pitchFamily="34" charset="0"/>
                          <a:ea typeface="Verdana" panose="020B0604030504040204" pitchFamily="34" charset="0"/>
                        </a:rPr>
                        <a:t> Product</a:t>
                      </a:r>
                    </a:p>
                  </a:txBody>
                  <a:tcPr marL="91429" marR="91429" marT="45719" marB="45719"/>
                </a:tc>
                <a:extLst>
                  <a:ext uri="{0D108BD9-81ED-4DB2-BD59-A6C34878D82A}">
                    <a16:rowId xmlns:a16="http://schemas.microsoft.com/office/drawing/2014/main" val="10000"/>
                  </a:ext>
                </a:extLst>
              </a:tr>
              <a:tr h="277811">
                <a:tc>
                  <a:txBody>
                    <a:bodyPr/>
                    <a:lstStyle/>
                    <a:p>
                      <a:r>
                        <a:rPr lang="fr-BE" sz="1200" b="0" dirty="0" err="1">
                          <a:latin typeface="Verdana" panose="020B0604030504040204" pitchFamily="34" charset="0"/>
                          <a:ea typeface="Verdana" panose="020B0604030504040204" pitchFamily="34" charset="0"/>
                        </a:rPr>
                        <a:t>AxMP</a:t>
                      </a:r>
                      <a:endParaRPr lang="fr-BE" sz="1200" b="0" dirty="0">
                        <a:latin typeface="Verdana" panose="020B0604030504040204" pitchFamily="34" charset="0"/>
                        <a:ea typeface="Verdana" panose="020B0604030504040204" pitchFamily="34" charset="0"/>
                      </a:endParaRPr>
                    </a:p>
                  </a:txBody>
                  <a:tcPr marL="91429" marR="91429" marT="45719" marB="45719"/>
                </a:tc>
                <a:tc>
                  <a:txBody>
                    <a:bodyPr/>
                    <a:lstStyle/>
                    <a:p>
                      <a:r>
                        <a:rPr lang="fr-BE" sz="1200" b="0" dirty="0" err="1">
                          <a:latin typeface="Verdana" panose="020B0604030504040204" pitchFamily="34" charset="0"/>
                          <a:ea typeface="Verdana" panose="020B0604030504040204" pitchFamily="34" charset="0"/>
                        </a:rPr>
                        <a:t>Auxiliary</a:t>
                      </a:r>
                      <a:r>
                        <a:rPr lang="fr-BE" sz="1200" b="0" dirty="0">
                          <a:latin typeface="Verdana" panose="020B0604030504040204" pitchFamily="34" charset="0"/>
                          <a:ea typeface="Verdana" panose="020B0604030504040204" pitchFamily="34" charset="0"/>
                        </a:rPr>
                        <a:t> </a:t>
                      </a:r>
                      <a:r>
                        <a:rPr lang="fr-BE" sz="1200" b="0" dirty="0" err="1">
                          <a:latin typeface="Verdana" panose="020B0604030504040204" pitchFamily="34" charset="0"/>
                          <a:ea typeface="Verdana" panose="020B0604030504040204" pitchFamily="34" charset="0"/>
                        </a:rPr>
                        <a:t>Medicinal</a:t>
                      </a:r>
                      <a:r>
                        <a:rPr lang="fr-BE" sz="1200" b="0" dirty="0">
                          <a:latin typeface="Verdana" panose="020B0604030504040204" pitchFamily="34" charset="0"/>
                          <a:ea typeface="Verdana" panose="020B0604030504040204" pitchFamily="34" charset="0"/>
                        </a:rPr>
                        <a:t> Product</a:t>
                      </a:r>
                    </a:p>
                  </a:txBody>
                  <a:tcPr marL="91429" marR="91429" marT="45719" marB="45719"/>
                </a:tc>
                <a:extLst>
                  <a:ext uri="{0D108BD9-81ED-4DB2-BD59-A6C34878D82A}">
                    <a16:rowId xmlns:a16="http://schemas.microsoft.com/office/drawing/2014/main" val="2202298284"/>
                  </a:ext>
                </a:extLst>
              </a:tr>
              <a:tr h="277811">
                <a:tc>
                  <a:txBody>
                    <a:bodyPr/>
                    <a:lstStyle/>
                    <a:p>
                      <a:r>
                        <a:rPr lang="fr-BE" sz="1200" b="0" dirty="0">
                          <a:latin typeface="Verdana" panose="020B0604030504040204" pitchFamily="34" charset="0"/>
                          <a:ea typeface="Verdana" panose="020B0604030504040204" pitchFamily="34" charset="0"/>
                        </a:rPr>
                        <a:t>CCI</a:t>
                      </a:r>
                    </a:p>
                  </a:txBody>
                  <a:tcPr marL="91429" marR="91429" marT="45719" marB="45719"/>
                </a:tc>
                <a:tc>
                  <a:txBody>
                    <a:bodyPr/>
                    <a:lstStyle/>
                    <a:p>
                      <a:r>
                        <a:rPr lang="fr-BE" sz="1200" b="0" dirty="0" err="1">
                          <a:latin typeface="Verdana" panose="020B0604030504040204" pitchFamily="34" charset="0"/>
                          <a:ea typeface="Verdana" panose="020B0604030504040204" pitchFamily="34" charset="0"/>
                        </a:rPr>
                        <a:t>Commercially</a:t>
                      </a:r>
                      <a:r>
                        <a:rPr lang="fr-BE" sz="1200" b="0" dirty="0">
                          <a:latin typeface="Verdana" panose="020B0604030504040204" pitchFamily="34" charset="0"/>
                          <a:ea typeface="Verdana" panose="020B0604030504040204" pitchFamily="34" charset="0"/>
                        </a:rPr>
                        <a:t> </a:t>
                      </a:r>
                      <a:r>
                        <a:rPr lang="fr-BE" sz="1200" b="0" dirty="0" err="1">
                          <a:latin typeface="Verdana" panose="020B0604030504040204" pitchFamily="34" charset="0"/>
                          <a:ea typeface="Verdana" panose="020B0604030504040204" pitchFamily="34" charset="0"/>
                        </a:rPr>
                        <a:t>Confidential</a:t>
                      </a:r>
                      <a:r>
                        <a:rPr lang="fr-BE" sz="1200" b="0" dirty="0">
                          <a:latin typeface="Verdana" panose="020B0604030504040204" pitchFamily="34" charset="0"/>
                          <a:ea typeface="Verdana" panose="020B0604030504040204" pitchFamily="34" charset="0"/>
                        </a:rPr>
                        <a:t> Information</a:t>
                      </a:r>
                    </a:p>
                  </a:txBody>
                  <a:tcPr marL="91429" marR="91429" marT="45719" marB="45719"/>
                </a:tc>
                <a:extLst>
                  <a:ext uri="{0D108BD9-81ED-4DB2-BD59-A6C34878D82A}">
                    <a16:rowId xmlns:a16="http://schemas.microsoft.com/office/drawing/2014/main" val="2703289222"/>
                  </a:ext>
                </a:extLst>
              </a:tr>
              <a:tr h="277811">
                <a:tc>
                  <a:txBody>
                    <a:bodyPr/>
                    <a:lstStyle/>
                    <a:p>
                      <a:r>
                        <a:rPr lang="fr-BE" sz="1200" b="0" dirty="0">
                          <a:latin typeface="Verdana" panose="020B0604030504040204" pitchFamily="34" charset="0"/>
                          <a:ea typeface="Verdana" panose="020B0604030504040204" pitchFamily="34" charset="0"/>
                        </a:rPr>
                        <a:t>CESP</a:t>
                      </a:r>
                    </a:p>
                  </a:txBody>
                  <a:tcPr marL="91429" marR="91429" marT="45719" marB="45719"/>
                </a:tc>
                <a:tc>
                  <a:txBody>
                    <a:bodyPr/>
                    <a:lstStyle/>
                    <a:p>
                      <a:r>
                        <a:rPr lang="fr-BE" sz="1200" b="0" dirty="0">
                          <a:latin typeface="Verdana" panose="020B0604030504040204" pitchFamily="34" charset="0"/>
                          <a:ea typeface="Verdana" panose="020B0604030504040204" pitchFamily="34" charset="0"/>
                        </a:rPr>
                        <a:t>Common Submission </a:t>
                      </a:r>
                      <a:r>
                        <a:rPr lang="fr-BE" sz="1200" b="0" dirty="0" err="1">
                          <a:latin typeface="Verdana" panose="020B0604030504040204" pitchFamily="34" charset="0"/>
                          <a:ea typeface="Verdana" panose="020B0604030504040204" pitchFamily="34" charset="0"/>
                        </a:rPr>
                        <a:t>European</a:t>
                      </a:r>
                      <a:r>
                        <a:rPr lang="fr-BE" sz="1200" b="0" dirty="0">
                          <a:latin typeface="Verdana" panose="020B0604030504040204" pitchFamily="34" charset="0"/>
                          <a:ea typeface="Verdana" panose="020B0604030504040204" pitchFamily="34" charset="0"/>
                        </a:rPr>
                        <a:t> Portal</a:t>
                      </a:r>
                    </a:p>
                  </a:txBody>
                  <a:tcPr marL="91429" marR="91429" marT="45719" marB="45719"/>
                </a:tc>
                <a:extLst>
                  <a:ext uri="{0D108BD9-81ED-4DB2-BD59-A6C34878D82A}">
                    <a16:rowId xmlns:a16="http://schemas.microsoft.com/office/drawing/2014/main" val="2820776165"/>
                  </a:ext>
                </a:extLst>
              </a:tr>
              <a:tr h="277811">
                <a:tc>
                  <a:txBody>
                    <a:bodyPr/>
                    <a:lstStyle/>
                    <a:p>
                      <a:r>
                        <a:rPr lang="fr-BE" sz="1200" b="0" dirty="0">
                          <a:latin typeface="Verdana" panose="020B0604030504040204" pitchFamily="34" charset="0"/>
                          <a:ea typeface="Verdana" panose="020B0604030504040204" pitchFamily="34" charset="0"/>
                        </a:rPr>
                        <a:t>CT</a:t>
                      </a:r>
                    </a:p>
                  </a:txBody>
                  <a:tcPr marL="91429" marR="91429" marT="45719" marB="45719"/>
                </a:tc>
                <a:tc>
                  <a:txBody>
                    <a:bodyPr/>
                    <a:lstStyle/>
                    <a:p>
                      <a:r>
                        <a:rPr lang="fr-BE" sz="1200" b="0" dirty="0">
                          <a:latin typeface="Verdana" panose="020B0604030504040204" pitchFamily="34" charset="0"/>
                          <a:ea typeface="Verdana" panose="020B0604030504040204" pitchFamily="34" charset="0"/>
                        </a:rPr>
                        <a:t>Clinical Trial</a:t>
                      </a:r>
                    </a:p>
                  </a:txBody>
                  <a:tcPr marL="91429" marR="91429" marT="45719" marB="45719"/>
                </a:tc>
                <a:extLst>
                  <a:ext uri="{0D108BD9-81ED-4DB2-BD59-A6C34878D82A}">
                    <a16:rowId xmlns:a16="http://schemas.microsoft.com/office/drawing/2014/main" val="10001"/>
                  </a:ext>
                </a:extLst>
              </a:tr>
              <a:tr h="277811">
                <a:tc>
                  <a:txBody>
                    <a:bodyPr/>
                    <a:lstStyle/>
                    <a:p>
                      <a:r>
                        <a:rPr lang="fr-BE" sz="1200" b="0" dirty="0">
                          <a:latin typeface="Verdana" panose="020B0604030504040204" pitchFamily="34" charset="0"/>
                          <a:ea typeface="Verdana" panose="020B0604030504040204" pitchFamily="34" charset="0"/>
                        </a:rPr>
                        <a:t>CTCG</a:t>
                      </a:r>
                    </a:p>
                  </a:txBody>
                  <a:tcPr marL="91429" marR="91429" marT="45719" marB="45719"/>
                </a:tc>
                <a:tc>
                  <a:txBody>
                    <a:bodyPr/>
                    <a:lstStyle/>
                    <a:p>
                      <a:r>
                        <a:rPr lang="fr-BE" sz="1200" b="0" dirty="0">
                          <a:latin typeface="Verdana" panose="020B0604030504040204" pitchFamily="34" charset="0"/>
                          <a:ea typeface="Verdana" panose="020B0604030504040204" pitchFamily="34" charset="0"/>
                        </a:rPr>
                        <a:t>Clinical Trials Coordination Group</a:t>
                      </a:r>
                    </a:p>
                  </a:txBody>
                  <a:tcPr marL="91429" marR="91429" marT="45719" marB="45719"/>
                </a:tc>
                <a:extLst>
                  <a:ext uri="{0D108BD9-81ED-4DB2-BD59-A6C34878D82A}">
                    <a16:rowId xmlns:a16="http://schemas.microsoft.com/office/drawing/2014/main" val="4291482179"/>
                  </a:ext>
                </a:extLst>
              </a:tr>
              <a:tr h="277811">
                <a:tc>
                  <a:txBody>
                    <a:bodyPr/>
                    <a:lstStyle/>
                    <a:p>
                      <a:r>
                        <a:rPr lang="fr-BE" sz="1200" dirty="0">
                          <a:latin typeface="Verdana" panose="020B0604030504040204" pitchFamily="34" charset="0"/>
                          <a:ea typeface="Verdana" panose="020B0604030504040204" pitchFamily="34" charset="0"/>
                        </a:rPr>
                        <a:t>CTA</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Clinical Trial Application</a:t>
                      </a:r>
                    </a:p>
                  </a:txBody>
                  <a:tcPr marL="91429" marR="91429" marT="45719" marB="45719"/>
                </a:tc>
                <a:extLst>
                  <a:ext uri="{0D108BD9-81ED-4DB2-BD59-A6C34878D82A}">
                    <a16:rowId xmlns:a16="http://schemas.microsoft.com/office/drawing/2014/main" val="10002"/>
                  </a:ext>
                </a:extLst>
              </a:tr>
              <a:tr h="277811">
                <a:tc>
                  <a:txBody>
                    <a:bodyPr/>
                    <a:lstStyle/>
                    <a:p>
                      <a:r>
                        <a:rPr lang="fr-BE" sz="1200" dirty="0">
                          <a:latin typeface="Verdana" panose="020B0604030504040204" pitchFamily="34" charset="0"/>
                          <a:ea typeface="Verdana" panose="020B0604030504040204" pitchFamily="34" charset="0"/>
                        </a:rPr>
                        <a:t>CTD</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Clinical Trial Directive</a:t>
                      </a:r>
                    </a:p>
                  </a:txBody>
                  <a:tcPr marL="91429" marR="91429" marT="45719" marB="45719"/>
                </a:tc>
                <a:extLst>
                  <a:ext uri="{0D108BD9-81ED-4DB2-BD59-A6C34878D82A}">
                    <a16:rowId xmlns:a16="http://schemas.microsoft.com/office/drawing/2014/main" val="10003"/>
                  </a:ext>
                </a:extLst>
              </a:tr>
              <a:tr h="277811">
                <a:tc>
                  <a:txBody>
                    <a:bodyPr/>
                    <a:lstStyle/>
                    <a:p>
                      <a:r>
                        <a:rPr lang="fr-BE" sz="1200" dirty="0">
                          <a:latin typeface="Verdana" panose="020B0604030504040204" pitchFamily="34" charset="0"/>
                          <a:ea typeface="Verdana" panose="020B0604030504040204" pitchFamily="34" charset="0"/>
                        </a:rPr>
                        <a:t>CTIS</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Clinical Trials Information System</a:t>
                      </a:r>
                    </a:p>
                  </a:txBody>
                  <a:tcPr marL="91429" marR="91429" marT="45719" marB="45719"/>
                </a:tc>
                <a:extLst>
                  <a:ext uri="{0D108BD9-81ED-4DB2-BD59-A6C34878D82A}">
                    <a16:rowId xmlns:a16="http://schemas.microsoft.com/office/drawing/2014/main" val="10004"/>
                  </a:ext>
                </a:extLst>
              </a:tr>
              <a:tr h="277811">
                <a:tc>
                  <a:txBody>
                    <a:bodyPr/>
                    <a:lstStyle/>
                    <a:p>
                      <a:r>
                        <a:rPr lang="fr-BE" sz="1200" dirty="0">
                          <a:latin typeface="Verdana" panose="020B0604030504040204" pitchFamily="34" charset="0"/>
                          <a:ea typeface="Verdana" panose="020B0604030504040204" pitchFamily="34" charset="0"/>
                        </a:rPr>
                        <a:t>CTR</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Clinical Trials </a:t>
                      </a:r>
                      <a:r>
                        <a:rPr lang="fr-BE" sz="1200" dirty="0" err="1">
                          <a:latin typeface="Verdana" panose="020B0604030504040204" pitchFamily="34" charset="0"/>
                          <a:ea typeface="Verdana" panose="020B0604030504040204" pitchFamily="34" charset="0"/>
                        </a:rPr>
                        <a:t>Regulation</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0005"/>
                  </a:ext>
                </a:extLst>
              </a:tr>
              <a:tr h="277811">
                <a:tc>
                  <a:txBody>
                    <a:bodyPr/>
                    <a:lstStyle/>
                    <a:p>
                      <a:r>
                        <a:rPr lang="fr-BE" sz="1200" dirty="0">
                          <a:latin typeface="Verdana" panose="020B0604030504040204" pitchFamily="34" charset="0"/>
                          <a:ea typeface="Verdana" panose="020B0604030504040204" pitchFamily="34" charset="0"/>
                        </a:rPr>
                        <a:t>CV</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Curriculum Vitae</a:t>
                      </a:r>
                    </a:p>
                  </a:txBody>
                  <a:tcPr marL="91429" marR="91429" marT="45719" marB="45719"/>
                </a:tc>
                <a:extLst>
                  <a:ext uri="{0D108BD9-81ED-4DB2-BD59-A6C34878D82A}">
                    <a16:rowId xmlns:a16="http://schemas.microsoft.com/office/drawing/2014/main" val="2445938818"/>
                  </a:ext>
                </a:extLst>
              </a:tr>
              <a:tr h="277811">
                <a:tc>
                  <a:txBody>
                    <a:bodyPr/>
                    <a:lstStyle/>
                    <a:p>
                      <a:r>
                        <a:rPr lang="fr-BE" sz="1200" dirty="0">
                          <a:latin typeface="Verdana" panose="020B0604030504040204" pitchFamily="34" charset="0"/>
                          <a:ea typeface="Verdana" panose="020B0604030504040204" pitchFamily="34" charset="0"/>
                        </a:rPr>
                        <a:t>DOI</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Declaration</a:t>
                      </a:r>
                      <a:r>
                        <a:rPr lang="fr-BE" sz="1200" dirty="0">
                          <a:latin typeface="Verdana" panose="020B0604030504040204" pitchFamily="34" charset="0"/>
                          <a:ea typeface="Verdana" panose="020B0604030504040204" pitchFamily="34" charset="0"/>
                        </a:rPr>
                        <a:t> Of </a:t>
                      </a:r>
                      <a:r>
                        <a:rPr lang="fr-BE" sz="1200" dirty="0" err="1">
                          <a:latin typeface="Verdana" panose="020B0604030504040204" pitchFamily="34" charset="0"/>
                          <a:ea typeface="Verdana" panose="020B0604030504040204" pitchFamily="34" charset="0"/>
                        </a:rPr>
                        <a:t>Interest</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2168414021"/>
                  </a:ext>
                </a:extLst>
              </a:tr>
              <a:tr h="277811">
                <a:tc>
                  <a:txBody>
                    <a:bodyPr/>
                    <a:lstStyle/>
                    <a:p>
                      <a:r>
                        <a:rPr lang="fr-BE" sz="1200" dirty="0">
                          <a:latin typeface="Verdana" panose="020B0604030504040204" pitchFamily="34" charset="0"/>
                          <a:ea typeface="Verdana" panose="020B0604030504040204" pitchFamily="34" charset="0"/>
                        </a:rPr>
                        <a:t>EC</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Ethics</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Committee</a:t>
                      </a:r>
                      <a:r>
                        <a:rPr lang="fr-BE" sz="1200" dirty="0">
                          <a:latin typeface="Verdana" panose="020B0604030504040204" pitchFamily="34" charset="0"/>
                          <a:ea typeface="Verdana" panose="020B0604030504040204" pitchFamily="34" charset="0"/>
                        </a:rPr>
                        <a:t> </a:t>
                      </a:r>
                    </a:p>
                  </a:txBody>
                  <a:tcPr marL="91429" marR="91429" marT="45719" marB="45719"/>
                </a:tc>
                <a:extLst>
                  <a:ext uri="{0D108BD9-81ED-4DB2-BD59-A6C34878D82A}">
                    <a16:rowId xmlns:a16="http://schemas.microsoft.com/office/drawing/2014/main" val="10006"/>
                  </a:ext>
                </a:extLst>
              </a:tr>
              <a:tr h="277811">
                <a:tc>
                  <a:txBody>
                    <a:bodyPr/>
                    <a:lstStyle/>
                    <a:p>
                      <a:r>
                        <a:rPr lang="fr-BE" sz="1200" dirty="0">
                          <a:latin typeface="Verdana" panose="020B0604030504040204" pitchFamily="34" charset="0"/>
                          <a:ea typeface="Verdana" panose="020B0604030504040204" pitchFamily="34" charset="0"/>
                        </a:rPr>
                        <a:t>FAMHP</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Federal</a:t>
                      </a:r>
                      <a:r>
                        <a:rPr lang="fr-BE" sz="1200" dirty="0">
                          <a:latin typeface="Verdana" panose="020B0604030504040204" pitchFamily="34" charset="0"/>
                          <a:ea typeface="Verdana" panose="020B0604030504040204" pitchFamily="34" charset="0"/>
                        </a:rPr>
                        <a:t> Agency of </a:t>
                      </a:r>
                      <a:r>
                        <a:rPr lang="fr-BE" sz="1200" dirty="0" err="1">
                          <a:latin typeface="Verdana" panose="020B0604030504040204" pitchFamily="34" charset="0"/>
                          <a:ea typeface="Verdana" panose="020B0604030504040204" pitchFamily="34" charset="0"/>
                        </a:rPr>
                        <a:t>Medicines</a:t>
                      </a:r>
                      <a:r>
                        <a:rPr lang="fr-BE" sz="1200" dirty="0">
                          <a:latin typeface="Verdana" panose="020B0604030504040204" pitchFamily="34" charset="0"/>
                          <a:ea typeface="Verdana" panose="020B0604030504040204" pitchFamily="34" charset="0"/>
                        </a:rPr>
                        <a:t> and </a:t>
                      </a:r>
                      <a:r>
                        <a:rPr lang="fr-BE" sz="1200" dirty="0" err="1">
                          <a:latin typeface="Verdana" panose="020B0604030504040204" pitchFamily="34" charset="0"/>
                          <a:ea typeface="Verdana" panose="020B0604030504040204" pitchFamily="34" charset="0"/>
                        </a:rPr>
                        <a:t>Health</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Products</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0007"/>
                  </a:ext>
                </a:extLst>
              </a:tr>
              <a:tr h="281670">
                <a:tc>
                  <a:txBody>
                    <a:bodyPr/>
                    <a:lstStyle/>
                    <a:p>
                      <a:r>
                        <a:rPr lang="fr-BE" sz="1200" dirty="0">
                          <a:latin typeface="Verdana" panose="020B0604030504040204" pitchFamily="34" charset="0"/>
                          <a:ea typeface="Verdana" panose="020B0604030504040204" pitchFamily="34" charset="0"/>
                        </a:rPr>
                        <a:t>GCP</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Good Clinical Practices</a:t>
                      </a:r>
                    </a:p>
                  </a:txBody>
                  <a:tcPr marL="91429" marR="91429" marT="45719" marB="45719"/>
                </a:tc>
                <a:extLst>
                  <a:ext uri="{0D108BD9-81ED-4DB2-BD59-A6C34878D82A}">
                    <a16:rowId xmlns:a16="http://schemas.microsoft.com/office/drawing/2014/main" val="397552586"/>
                  </a:ext>
                </a:extLst>
              </a:tr>
              <a:tr h="281670">
                <a:tc>
                  <a:txBody>
                    <a:bodyPr/>
                    <a:lstStyle/>
                    <a:p>
                      <a:r>
                        <a:rPr lang="fr-BE" sz="1200" dirty="0">
                          <a:latin typeface="Verdana" panose="020B0604030504040204" pitchFamily="34" charset="0"/>
                          <a:ea typeface="Verdana" panose="020B0604030504040204" pitchFamily="34" charset="0"/>
                        </a:rPr>
                        <a:t>GDPR</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General Data Protection </a:t>
                      </a:r>
                      <a:r>
                        <a:rPr lang="fr-BE" sz="1200" dirty="0" err="1">
                          <a:latin typeface="Verdana" panose="020B0604030504040204" pitchFamily="34" charset="0"/>
                          <a:ea typeface="Verdana" panose="020B0604030504040204" pitchFamily="34" charset="0"/>
                        </a:rPr>
                        <a:t>Regulation</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775825819"/>
                  </a:ext>
                </a:extLst>
              </a:tr>
              <a:tr h="281670">
                <a:tc>
                  <a:txBody>
                    <a:bodyPr/>
                    <a:lstStyle/>
                    <a:p>
                      <a:r>
                        <a:rPr lang="fr-BE" sz="1200" dirty="0">
                          <a:latin typeface="Verdana" panose="020B0604030504040204" pitchFamily="34" charset="0"/>
                          <a:ea typeface="Verdana" panose="020B0604030504040204" pitchFamily="34" charset="0"/>
                        </a:rPr>
                        <a:t>GMO</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Genetically</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Modified</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Organism</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172552390"/>
                  </a:ext>
                </a:extLst>
              </a:tr>
            </a:tbl>
          </a:graphicData>
        </a:graphic>
      </p:graphicFrame>
      <p:graphicFrame>
        <p:nvGraphicFramePr>
          <p:cNvPr id="2" name="Table 4">
            <a:extLst>
              <a:ext uri="{FF2B5EF4-FFF2-40B4-BE49-F238E27FC236}">
                <a16:creationId xmlns:a16="http://schemas.microsoft.com/office/drawing/2014/main" id="{D0E78834-0478-E813-D8DE-EE136D5343C1}"/>
              </a:ext>
            </a:extLst>
          </p:cNvPr>
          <p:cNvGraphicFramePr>
            <a:graphicFrameLocks noGrp="1"/>
          </p:cNvGraphicFramePr>
          <p:nvPr>
            <p:extLst>
              <p:ext uri="{D42A27DB-BD31-4B8C-83A1-F6EECF244321}">
                <p14:modId xmlns:p14="http://schemas.microsoft.com/office/powerpoint/2010/main" val="1246248662"/>
              </p:ext>
            </p:extLst>
          </p:nvPr>
        </p:nvGraphicFramePr>
        <p:xfrm>
          <a:off x="5967257" y="1031302"/>
          <a:ext cx="5683969" cy="5167442"/>
        </p:xfrm>
        <a:graphic>
          <a:graphicData uri="http://schemas.openxmlformats.org/drawingml/2006/table">
            <a:tbl>
              <a:tblPr firstRow="1" bandRow="1">
                <a:tableStyleId>{69CF1AB2-1976-4502-BF36-3FF5EA218861}</a:tableStyleId>
              </a:tblPr>
              <a:tblGrid>
                <a:gridCol w="820905">
                  <a:extLst>
                    <a:ext uri="{9D8B030D-6E8A-4147-A177-3AD203B41FA5}">
                      <a16:colId xmlns:a16="http://schemas.microsoft.com/office/drawing/2014/main" val="20000"/>
                    </a:ext>
                  </a:extLst>
                </a:gridCol>
                <a:gridCol w="4863064">
                  <a:extLst>
                    <a:ext uri="{9D8B030D-6E8A-4147-A177-3AD203B41FA5}">
                      <a16:colId xmlns:a16="http://schemas.microsoft.com/office/drawing/2014/main" val="20001"/>
                    </a:ext>
                  </a:extLst>
                </a:gridCol>
              </a:tblGrid>
              <a:tr h="281906">
                <a:tc>
                  <a:txBody>
                    <a:bodyPr/>
                    <a:lstStyle/>
                    <a:p>
                      <a:r>
                        <a:rPr lang="fr-BE" sz="1200" b="0" dirty="0">
                          <a:latin typeface="Verdana" panose="020B0604030504040204" pitchFamily="34" charset="0"/>
                          <a:ea typeface="Verdana" panose="020B0604030504040204" pitchFamily="34" charset="0"/>
                        </a:rPr>
                        <a:t>GMP</a:t>
                      </a:r>
                    </a:p>
                  </a:txBody>
                  <a:tcPr marL="91429" marR="91429" marT="45719" marB="45719"/>
                </a:tc>
                <a:tc>
                  <a:txBody>
                    <a:bodyPr/>
                    <a:lstStyle/>
                    <a:p>
                      <a:r>
                        <a:rPr lang="fr-BE" sz="1200" b="0" dirty="0">
                          <a:latin typeface="Verdana" panose="020B0604030504040204" pitchFamily="34" charset="0"/>
                          <a:ea typeface="Verdana" panose="020B0604030504040204" pitchFamily="34" charset="0"/>
                        </a:rPr>
                        <a:t>Good </a:t>
                      </a:r>
                      <a:r>
                        <a:rPr lang="fr-BE" sz="1200" b="0" dirty="0" err="1">
                          <a:latin typeface="Verdana" panose="020B0604030504040204" pitchFamily="34" charset="0"/>
                          <a:ea typeface="Verdana" panose="020B0604030504040204" pitchFamily="34" charset="0"/>
                        </a:rPr>
                        <a:t>Manufacturing</a:t>
                      </a:r>
                      <a:r>
                        <a:rPr lang="fr-BE" sz="1200" b="0" dirty="0">
                          <a:latin typeface="Verdana" panose="020B0604030504040204" pitchFamily="34" charset="0"/>
                          <a:ea typeface="Verdana" panose="020B0604030504040204" pitchFamily="34" charset="0"/>
                        </a:rPr>
                        <a:t> Practices</a:t>
                      </a:r>
                    </a:p>
                  </a:txBody>
                  <a:tcPr marL="91429" marR="91429" marT="45719" marB="45719"/>
                </a:tc>
                <a:extLst>
                  <a:ext uri="{0D108BD9-81ED-4DB2-BD59-A6C34878D82A}">
                    <a16:rowId xmlns:a16="http://schemas.microsoft.com/office/drawing/2014/main" val="106590526"/>
                  </a:ext>
                </a:extLst>
              </a:tr>
              <a:tr h="281906">
                <a:tc>
                  <a:txBody>
                    <a:bodyPr/>
                    <a:lstStyle/>
                    <a:p>
                      <a:r>
                        <a:rPr lang="fr-BE" sz="1200" b="0" dirty="0">
                          <a:latin typeface="Verdana" panose="020B0604030504040204" pitchFamily="34" charset="0"/>
                          <a:ea typeface="Verdana" panose="020B0604030504040204" pitchFamily="34" charset="0"/>
                        </a:rPr>
                        <a:t>ICF</a:t>
                      </a:r>
                    </a:p>
                  </a:txBody>
                  <a:tcPr marL="91429" marR="91429" marT="45719" marB="45719"/>
                </a:tc>
                <a:tc>
                  <a:txBody>
                    <a:bodyPr/>
                    <a:lstStyle/>
                    <a:p>
                      <a:r>
                        <a:rPr lang="fr-BE" sz="1200" b="0" dirty="0" err="1">
                          <a:latin typeface="Verdana" panose="020B0604030504040204" pitchFamily="34" charset="0"/>
                          <a:ea typeface="Verdana" panose="020B0604030504040204" pitchFamily="34" charset="0"/>
                        </a:rPr>
                        <a:t>Informed</a:t>
                      </a:r>
                      <a:r>
                        <a:rPr lang="fr-BE" sz="1200" b="0" dirty="0">
                          <a:latin typeface="Verdana" panose="020B0604030504040204" pitchFamily="34" charset="0"/>
                          <a:ea typeface="Verdana" panose="020B0604030504040204" pitchFamily="34" charset="0"/>
                        </a:rPr>
                        <a:t> Consent </a:t>
                      </a:r>
                      <a:r>
                        <a:rPr lang="fr-BE" sz="1200" b="0" dirty="0" err="1">
                          <a:latin typeface="Verdana" panose="020B0604030504040204" pitchFamily="34" charset="0"/>
                          <a:ea typeface="Verdana" panose="020B0604030504040204" pitchFamily="34" charset="0"/>
                        </a:rPr>
                        <a:t>Form</a:t>
                      </a:r>
                      <a:endParaRPr lang="fr-BE" sz="1200" b="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955531231"/>
                  </a:ext>
                </a:extLst>
              </a:tr>
              <a:tr h="285496">
                <a:tc>
                  <a:txBody>
                    <a:bodyPr/>
                    <a:lstStyle/>
                    <a:p>
                      <a:r>
                        <a:rPr lang="fr-BE" sz="1200" dirty="0">
                          <a:latin typeface="Verdana" panose="020B0604030504040204" pitchFamily="34" charset="0"/>
                          <a:ea typeface="Verdana" panose="020B0604030504040204" pitchFamily="34" charset="0"/>
                        </a:rPr>
                        <a:t>IMPD</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Investigational</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Medicinal</a:t>
                      </a:r>
                      <a:r>
                        <a:rPr lang="fr-BE" sz="1200" dirty="0">
                          <a:latin typeface="Verdana" panose="020B0604030504040204" pitchFamily="34" charset="0"/>
                          <a:ea typeface="Verdana" panose="020B0604030504040204" pitchFamily="34" charset="0"/>
                        </a:rPr>
                        <a:t> Product Dossier</a:t>
                      </a:r>
                    </a:p>
                  </a:txBody>
                  <a:tcPr marL="91429" marR="91429" marT="45719" marB="45719"/>
                </a:tc>
                <a:extLst>
                  <a:ext uri="{0D108BD9-81ED-4DB2-BD59-A6C34878D82A}">
                    <a16:rowId xmlns:a16="http://schemas.microsoft.com/office/drawing/2014/main" val="10003"/>
                  </a:ext>
                </a:extLst>
              </a:tr>
              <a:tr h="285496">
                <a:tc>
                  <a:txBody>
                    <a:bodyPr/>
                    <a:lstStyle/>
                    <a:p>
                      <a:r>
                        <a:rPr lang="fr-BE" sz="1200" dirty="0">
                          <a:latin typeface="Verdana" panose="020B0604030504040204" pitchFamily="34" charset="0"/>
                          <a:ea typeface="Verdana" panose="020B0604030504040204" pitchFamily="34" charset="0"/>
                        </a:rPr>
                        <a:t>IVDR</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In Vitro Diagnostics </a:t>
                      </a:r>
                      <a:r>
                        <a:rPr lang="fr-BE" sz="1200" dirty="0" err="1">
                          <a:latin typeface="Verdana" panose="020B0604030504040204" pitchFamily="34" charset="0"/>
                          <a:ea typeface="Verdana" panose="020B0604030504040204" pitchFamily="34" charset="0"/>
                        </a:rPr>
                        <a:t>Regulation</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0004"/>
                  </a:ext>
                </a:extLst>
              </a:tr>
              <a:tr h="285496">
                <a:tc>
                  <a:txBody>
                    <a:bodyPr/>
                    <a:lstStyle/>
                    <a:p>
                      <a:r>
                        <a:rPr lang="fr-BE" sz="1200" dirty="0">
                          <a:latin typeface="Verdana" panose="020B0604030504040204" pitchFamily="34" charset="0"/>
                          <a:ea typeface="Verdana" panose="020B0604030504040204" pitchFamily="34" charset="0"/>
                        </a:rPr>
                        <a:t>MDR</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Medical</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Devices</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Regulation</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0005"/>
                  </a:ext>
                </a:extLst>
              </a:tr>
              <a:tr h="285496">
                <a:tc>
                  <a:txBody>
                    <a:bodyPr/>
                    <a:lstStyle/>
                    <a:p>
                      <a:r>
                        <a:rPr lang="fr-BE" sz="1200" dirty="0">
                          <a:latin typeface="Verdana" panose="020B0604030504040204" pitchFamily="34" charset="0"/>
                          <a:ea typeface="Verdana" panose="020B0604030504040204" pitchFamily="34" charset="0"/>
                        </a:rPr>
                        <a:t>MIA</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Manufacturing</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Investigational</a:t>
                      </a:r>
                      <a:r>
                        <a:rPr lang="fr-BE" sz="1200" dirty="0">
                          <a:latin typeface="Verdana" panose="020B0604030504040204" pitchFamily="34" charset="0"/>
                          <a:ea typeface="Verdana" panose="020B0604030504040204" pitchFamily="34" charset="0"/>
                        </a:rPr>
                        <a:t> products </a:t>
                      </a:r>
                      <a:r>
                        <a:rPr lang="fr-BE" sz="1200" dirty="0" err="1">
                          <a:latin typeface="Verdana" panose="020B0604030504040204" pitchFamily="34" charset="0"/>
                          <a:ea typeface="Verdana" panose="020B0604030504040204" pitchFamily="34" charset="0"/>
                        </a:rPr>
                        <a:t>Authorisation</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0006"/>
                  </a:ext>
                </a:extLst>
              </a:tr>
              <a:tr h="285496">
                <a:tc>
                  <a:txBody>
                    <a:bodyPr/>
                    <a:lstStyle/>
                    <a:p>
                      <a:r>
                        <a:rPr lang="fr-BE" sz="1200" dirty="0">
                          <a:latin typeface="Verdana" panose="020B0604030504040204" pitchFamily="34" charset="0"/>
                          <a:ea typeface="Verdana" panose="020B0604030504040204" pitchFamily="34" charset="0"/>
                        </a:rPr>
                        <a:t>MSC</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Member</a:t>
                      </a:r>
                      <a:r>
                        <a:rPr lang="fr-BE" sz="1200" dirty="0">
                          <a:latin typeface="Verdana" panose="020B0604030504040204" pitchFamily="34" charset="0"/>
                          <a:ea typeface="Verdana" panose="020B0604030504040204" pitchFamily="34" charset="0"/>
                        </a:rPr>
                        <a:t> State </a:t>
                      </a:r>
                      <a:r>
                        <a:rPr lang="fr-BE" sz="1200" dirty="0" err="1">
                          <a:latin typeface="Verdana" panose="020B0604030504040204" pitchFamily="34" charset="0"/>
                          <a:ea typeface="Verdana" panose="020B0604030504040204" pitchFamily="34" charset="0"/>
                        </a:rPr>
                        <a:t>Concerned</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0007"/>
                  </a:ext>
                </a:extLst>
              </a:tr>
              <a:tr h="289462">
                <a:tc>
                  <a:txBody>
                    <a:bodyPr/>
                    <a:lstStyle/>
                    <a:p>
                      <a:r>
                        <a:rPr lang="fr-BE" sz="1200" dirty="0">
                          <a:latin typeface="Verdana" panose="020B0604030504040204" pitchFamily="34" charset="0"/>
                          <a:ea typeface="Verdana" panose="020B0604030504040204" pitchFamily="34" charset="0"/>
                        </a:rPr>
                        <a:t>NCP</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National Contact Point</a:t>
                      </a:r>
                    </a:p>
                  </a:txBody>
                  <a:tcPr marL="91429" marR="91429" marT="45719" marB="45719"/>
                </a:tc>
                <a:extLst>
                  <a:ext uri="{0D108BD9-81ED-4DB2-BD59-A6C34878D82A}">
                    <a16:rowId xmlns:a16="http://schemas.microsoft.com/office/drawing/2014/main" val="10010"/>
                  </a:ext>
                </a:extLst>
              </a:tr>
              <a:tr h="289462">
                <a:tc>
                  <a:txBody>
                    <a:bodyPr/>
                    <a:lstStyle/>
                    <a:p>
                      <a:r>
                        <a:rPr lang="fr-BE" sz="1200" dirty="0">
                          <a:latin typeface="Verdana" panose="020B0604030504040204" pitchFamily="34" charset="0"/>
                          <a:ea typeface="Verdana" panose="020B0604030504040204" pitchFamily="34" charset="0"/>
                        </a:rPr>
                        <a:t>PI</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Principal </a:t>
                      </a:r>
                      <a:r>
                        <a:rPr lang="fr-BE" sz="1200" dirty="0" err="1">
                          <a:latin typeface="Verdana" panose="020B0604030504040204" pitchFamily="34" charset="0"/>
                          <a:ea typeface="Verdana" panose="020B0604030504040204" pitchFamily="34" charset="0"/>
                        </a:rPr>
                        <a:t>Investigator</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6502120"/>
                  </a:ext>
                </a:extLst>
              </a:tr>
              <a:tr h="289462">
                <a:tc>
                  <a:txBody>
                    <a:bodyPr/>
                    <a:lstStyle/>
                    <a:p>
                      <a:r>
                        <a:rPr lang="fr-BE" sz="1200" dirty="0">
                          <a:latin typeface="Verdana" panose="020B0604030504040204" pitchFamily="34" charset="0"/>
                          <a:ea typeface="Verdana" panose="020B0604030504040204" pitchFamily="34" charset="0"/>
                        </a:rPr>
                        <a:t>PO</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Product </a:t>
                      </a:r>
                      <a:r>
                        <a:rPr lang="fr-BE" sz="1200" dirty="0" err="1">
                          <a:latin typeface="Verdana" panose="020B0604030504040204" pitchFamily="34" charset="0"/>
                          <a:ea typeface="Verdana" panose="020B0604030504040204" pitchFamily="34" charset="0"/>
                        </a:rPr>
                        <a:t>Owner</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0011"/>
                  </a:ext>
                </a:extLst>
              </a:tr>
              <a:tr h="289462">
                <a:tc>
                  <a:txBody>
                    <a:bodyPr/>
                    <a:lstStyle/>
                    <a:p>
                      <a:r>
                        <a:rPr lang="fr-BE" sz="1200" dirty="0">
                          <a:latin typeface="Verdana" panose="020B0604030504040204" pitchFamily="34" charset="0"/>
                          <a:ea typeface="Verdana" panose="020B0604030504040204" pitchFamily="34" charset="0"/>
                        </a:rPr>
                        <a:t>QP</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Qualified</a:t>
                      </a:r>
                      <a:r>
                        <a:rPr lang="fr-BE" sz="1200" dirty="0">
                          <a:latin typeface="Verdana" panose="020B0604030504040204" pitchFamily="34" charset="0"/>
                          <a:ea typeface="Verdana" panose="020B0604030504040204" pitchFamily="34" charset="0"/>
                        </a:rPr>
                        <a:t> Person</a:t>
                      </a:r>
                    </a:p>
                  </a:txBody>
                  <a:tcPr marL="91429" marR="91429" marT="45719" marB="45719"/>
                </a:tc>
                <a:extLst>
                  <a:ext uri="{0D108BD9-81ED-4DB2-BD59-A6C34878D82A}">
                    <a16:rowId xmlns:a16="http://schemas.microsoft.com/office/drawing/2014/main" val="1872154553"/>
                  </a:ext>
                </a:extLst>
              </a:tr>
              <a:tr h="289462">
                <a:tc>
                  <a:txBody>
                    <a:bodyPr/>
                    <a:lstStyle/>
                    <a:p>
                      <a:r>
                        <a:rPr lang="fr-BE" sz="1200" dirty="0">
                          <a:latin typeface="Verdana" panose="020B0604030504040204" pitchFamily="34" charset="0"/>
                          <a:ea typeface="Verdana" panose="020B0604030504040204" pitchFamily="34" charset="0"/>
                        </a:rPr>
                        <a:t>RFI</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Request</a:t>
                      </a:r>
                      <a:r>
                        <a:rPr lang="fr-BE" sz="1200" dirty="0">
                          <a:latin typeface="Verdana" panose="020B0604030504040204" pitchFamily="34" charset="0"/>
                          <a:ea typeface="Verdana" panose="020B0604030504040204" pitchFamily="34" charset="0"/>
                        </a:rPr>
                        <a:t> For Information</a:t>
                      </a:r>
                    </a:p>
                  </a:txBody>
                  <a:tcPr marL="91429" marR="91429" marT="45719" marB="45719"/>
                </a:tc>
                <a:extLst>
                  <a:ext uri="{0D108BD9-81ED-4DB2-BD59-A6C34878D82A}">
                    <a16:rowId xmlns:a16="http://schemas.microsoft.com/office/drawing/2014/main" val="3988635797"/>
                  </a:ext>
                </a:extLst>
              </a:tr>
              <a:tr h="289462">
                <a:tc>
                  <a:txBody>
                    <a:bodyPr/>
                    <a:lstStyle/>
                    <a:p>
                      <a:r>
                        <a:rPr lang="fr-BE" sz="1200" dirty="0">
                          <a:latin typeface="Verdana" panose="020B0604030504040204" pitchFamily="34" charset="0"/>
                          <a:ea typeface="Verdana" panose="020B0604030504040204" pitchFamily="34" charset="0"/>
                        </a:rPr>
                        <a:t>RMS</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Reporting</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Member</a:t>
                      </a:r>
                      <a:r>
                        <a:rPr lang="fr-BE" sz="1200" dirty="0">
                          <a:latin typeface="Verdana" panose="020B0604030504040204" pitchFamily="34" charset="0"/>
                          <a:ea typeface="Verdana" panose="020B0604030504040204" pitchFamily="34" charset="0"/>
                        </a:rPr>
                        <a:t> State</a:t>
                      </a:r>
                    </a:p>
                  </a:txBody>
                  <a:tcPr marL="91429" marR="91429" marT="45719" marB="45719"/>
                </a:tc>
                <a:extLst>
                  <a:ext uri="{0D108BD9-81ED-4DB2-BD59-A6C34878D82A}">
                    <a16:rowId xmlns:a16="http://schemas.microsoft.com/office/drawing/2014/main" val="10013"/>
                  </a:ext>
                </a:extLst>
              </a:tr>
              <a:tr h="289462">
                <a:tc>
                  <a:txBody>
                    <a:bodyPr/>
                    <a:lstStyle/>
                    <a:p>
                      <a:r>
                        <a:rPr lang="fr-BE" sz="1200" b="0" dirty="0">
                          <a:latin typeface="Verdana" panose="020B0604030504040204" pitchFamily="34" charset="0"/>
                          <a:ea typeface="Verdana" panose="020B0604030504040204" pitchFamily="34" charset="0"/>
                        </a:rPr>
                        <a:t>RSI</a:t>
                      </a:r>
                    </a:p>
                  </a:txBody>
                  <a:tcPr marL="91429" marR="91429" marT="45719" marB="45719"/>
                </a:tc>
                <a:tc>
                  <a:txBody>
                    <a:bodyPr/>
                    <a:lstStyle/>
                    <a:p>
                      <a:r>
                        <a:rPr lang="fr-BE" sz="1200" b="0" dirty="0">
                          <a:latin typeface="Verdana" panose="020B0604030504040204" pitchFamily="34" charset="0"/>
                          <a:ea typeface="Verdana" panose="020B0604030504040204" pitchFamily="34" charset="0"/>
                        </a:rPr>
                        <a:t>Reference Safety Information</a:t>
                      </a:r>
                    </a:p>
                  </a:txBody>
                  <a:tcPr marL="91429" marR="91429" marT="45719" marB="45719"/>
                </a:tc>
                <a:extLst>
                  <a:ext uri="{0D108BD9-81ED-4DB2-BD59-A6C34878D82A}">
                    <a16:rowId xmlns:a16="http://schemas.microsoft.com/office/drawing/2014/main" val="2971979476"/>
                  </a:ext>
                </a:extLst>
              </a:tr>
              <a:tr h="289462">
                <a:tc>
                  <a:txBody>
                    <a:bodyPr/>
                    <a:lstStyle/>
                    <a:p>
                      <a:r>
                        <a:rPr lang="fr-BE" sz="1200" dirty="0" err="1">
                          <a:latin typeface="Verdana" panose="020B0604030504040204" pitchFamily="34" charset="0"/>
                          <a:ea typeface="Verdana" panose="020B0604030504040204" pitchFamily="34" charset="0"/>
                        </a:rPr>
                        <a:t>saMS</a:t>
                      </a:r>
                      <a:endParaRPr lang="fr-BE" sz="1200" dirty="0">
                        <a:latin typeface="Verdana" panose="020B0604030504040204" pitchFamily="34" charset="0"/>
                        <a:ea typeface="Verdana" panose="020B0604030504040204" pitchFamily="34" charset="0"/>
                      </a:endParaRPr>
                    </a:p>
                  </a:txBody>
                  <a:tcPr marL="91429" marR="91429" marT="45719" marB="45719"/>
                </a:tc>
                <a:tc>
                  <a:txBody>
                    <a:bodyPr/>
                    <a:lstStyle/>
                    <a:p>
                      <a:r>
                        <a:rPr lang="fr-BE" sz="1200" dirty="0">
                          <a:latin typeface="Verdana" panose="020B0604030504040204" pitchFamily="34" charset="0"/>
                          <a:ea typeface="Verdana" panose="020B0604030504040204" pitchFamily="34" charset="0"/>
                        </a:rPr>
                        <a:t>Safety </a:t>
                      </a:r>
                      <a:r>
                        <a:rPr lang="fr-BE" sz="1200" dirty="0" err="1">
                          <a:latin typeface="Verdana" panose="020B0604030504040204" pitchFamily="34" charset="0"/>
                          <a:ea typeface="Verdana" panose="020B0604030504040204" pitchFamily="34" charset="0"/>
                        </a:rPr>
                        <a:t>assessing</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Member</a:t>
                      </a:r>
                      <a:r>
                        <a:rPr lang="fr-BE" sz="1200" dirty="0">
                          <a:latin typeface="Verdana" panose="020B0604030504040204" pitchFamily="34" charset="0"/>
                          <a:ea typeface="Verdana" panose="020B0604030504040204" pitchFamily="34" charset="0"/>
                        </a:rPr>
                        <a:t> State</a:t>
                      </a:r>
                    </a:p>
                  </a:txBody>
                  <a:tcPr marL="91429" marR="91429" marT="45719" marB="45719"/>
                </a:tc>
                <a:extLst>
                  <a:ext uri="{0D108BD9-81ED-4DB2-BD59-A6C34878D82A}">
                    <a16:rowId xmlns:a16="http://schemas.microsoft.com/office/drawing/2014/main" val="10014"/>
                  </a:ext>
                </a:extLst>
              </a:tr>
              <a:tr h="289462">
                <a:tc>
                  <a:txBody>
                    <a:bodyPr/>
                    <a:lstStyle/>
                    <a:p>
                      <a:r>
                        <a:rPr lang="fr-BE" sz="1200" dirty="0">
                          <a:latin typeface="Verdana" panose="020B0604030504040204" pitchFamily="34" charset="0"/>
                          <a:ea typeface="Verdana" panose="020B0604030504040204" pitchFamily="34" charset="0"/>
                        </a:rPr>
                        <a:t>SM</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Substantial</a:t>
                      </a:r>
                      <a:r>
                        <a:rPr lang="fr-BE" sz="1200" dirty="0">
                          <a:latin typeface="Verdana" panose="020B0604030504040204" pitchFamily="34" charset="0"/>
                          <a:ea typeface="Verdana" panose="020B0604030504040204" pitchFamily="34" charset="0"/>
                        </a:rPr>
                        <a:t> Modification</a:t>
                      </a:r>
                    </a:p>
                  </a:txBody>
                  <a:tcPr marL="91429" marR="91429" marT="45719" marB="45719"/>
                </a:tc>
                <a:extLst>
                  <a:ext uri="{0D108BD9-81ED-4DB2-BD59-A6C34878D82A}">
                    <a16:rowId xmlns:a16="http://schemas.microsoft.com/office/drawing/2014/main" val="2989825225"/>
                  </a:ext>
                </a:extLst>
              </a:tr>
              <a:tr h="285496">
                <a:tc>
                  <a:txBody>
                    <a:bodyPr/>
                    <a:lstStyle/>
                    <a:p>
                      <a:r>
                        <a:rPr lang="fr-BE" sz="1200" dirty="0">
                          <a:latin typeface="Verdana" panose="020B0604030504040204" pitchFamily="34" charset="0"/>
                          <a:ea typeface="Verdana" panose="020B0604030504040204" pitchFamily="34" charset="0"/>
                        </a:rPr>
                        <a:t>SUSAR</a:t>
                      </a:r>
                    </a:p>
                  </a:txBody>
                  <a:tcPr marL="91429" marR="91429" marT="45719" marB="45719"/>
                </a:tc>
                <a:tc>
                  <a:txBody>
                    <a:bodyPr/>
                    <a:lstStyle/>
                    <a:p>
                      <a:r>
                        <a:rPr lang="fr-BE" sz="1200" dirty="0" err="1">
                          <a:latin typeface="Verdana" panose="020B0604030504040204" pitchFamily="34" charset="0"/>
                          <a:ea typeface="Verdana" panose="020B0604030504040204" pitchFamily="34" charset="0"/>
                        </a:rPr>
                        <a:t>Suspected</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Unexpected</a:t>
                      </a:r>
                      <a:r>
                        <a:rPr lang="fr-BE" sz="1200" dirty="0">
                          <a:latin typeface="Verdana" panose="020B0604030504040204" pitchFamily="34" charset="0"/>
                          <a:ea typeface="Verdana" panose="020B0604030504040204" pitchFamily="34" charset="0"/>
                        </a:rPr>
                        <a:t> </a:t>
                      </a:r>
                      <a:r>
                        <a:rPr lang="fr-BE" sz="1200" dirty="0" err="1">
                          <a:latin typeface="Verdana" panose="020B0604030504040204" pitchFamily="34" charset="0"/>
                          <a:ea typeface="Verdana" panose="020B0604030504040204" pitchFamily="34" charset="0"/>
                        </a:rPr>
                        <a:t>Serious</a:t>
                      </a:r>
                      <a:r>
                        <a:rPr lang="fr-BE" sz="1200" dirty="0">
                          <a:latin typeface="Verdana" panose="020B0604030504040204" pitchFamily="34" charset="0"/>
                          <a:ea typeface="Verdana" panose="020B0604030504040204" pitchFamily="34" charset="0"/>
                        </a:rPr>
                        <a:t> Adverse </a:t>
                      </a:r>
                      <a:r>
                        <a:rPr lang="fr-BE" sz="1200" dirty="0" err="1">
                          <a:latin typeface="Verdana" panose="020B0604030504040204" pitchFamily="34" charset="0"/>
                          <a:ea typeface="Verdana" panose="020B0604030504040204" pitchFamily="34" charset="0"/>
                        </a:rPr>
                        <a:t>Reaction</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10016"/>
                  </a:ext>
                </a:extLst>
              </a:tr>
              <a:tr h="285496">
                <a:tc>
                  <a:txBody>
                    <a:bodyPr/>
                    <a:lstStyle/>
                    <a:p>
                      <a:r>
                        <a:rPr lang="fr-BE" sz="1200" dirty="0">
                          <a:latin typeface="Verdana" panose="020B0604030504040204" pitchFamily="34" charset="0"/>
                          <a:ea typeface="Verdana" panose="020B0604030504040204" pitchFamily="34" charset="0"/>
                        </a:rPr>
                        <a:t>USM</a:t>
                      </a:r>
                    </a:p>
                  </a:txBody>
                  <a:tcPr marL="91429" marR="91429" marT="45719" marB="45719"/>
                </a:tc>
                <a:tc>
                  <a:txBody>
                    <a:bodyPr/>
                    <a:lstStyle/>
                    <a:p>
                      <a:r>
                        <a:rPr lang="fr-BE" sz="1200" dirty="0">
                          <a:latin typeface="Verdana" panose="020B0604030504040204" pitchFamily="34" charset="0"/>
                          <a:ea typeface="Verdana" panose="020B0604030504040204" pitchFamily="34" charset="0"/>
                        </a:rPr>
                        <a:t>Urgent Safety </a:t>
                      </a:r>
                      <a:r>
                        <a:rPr lang="fr-BE" sz="1200" dirty="0" err="1">
                          <a:latin typeface="Verdana" panose="020B0604030504040204" pitchFamily="34" charset="0"/>
                          <a:ea typeface="Verdana" panose="020B0604030504040204" pitchFamily="34" charset="0"/>
                        </a:rPr>
                        <a:t>Measure</a:t>
                      </a:r>
                      <a:endParaRPr lang="fr-BE" sz="1200" dirty="0">
                        <a:latin typeface="Verdana" panose="020B0604030504040204" pitchFamily="34" charset="0"/>
                        <a:ea typeface="Verdana" panose="020B0604030504040204" pitchFamily="34" charset="0"/>
                      </a:endParaRPr>
                    </a:p>
                  </a:txBody>
                  <a:tcPr marL="91429" marR="91429" marT="45719" marB="45719"/>
                </a:tc>
                <a:extLst>
                  <a:ext uri="{0D108BD9-81ED-4DB2-BD59-A6C34878D82A}">
                    <a16:rowId xmlns:a16="http://schemas.microsoft.com/office/drawing/2014/main" val="58641399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5411-A172-859C-35F2-05C0BDB69655}"/>
              </a:ext>
            </a:extLst>
          </p:cNvPr>
          <p:cNvSpPr>
            <a:spLocks noGrp="1"/>
          </p:cNvSpPr>
          <p:nvPr>
            <p:ph type="title"/>
          </p:nvPr>
        </p:nvSpPr>
        <p:spPr>
          <a:xfrm>
            <a:off x="476250" y="365125"/>
            <a:ext cx="10877550" cy="625475"/>
          </a:xfrm>
        </p:spPr>
        <p:txBody>
          <a:bodyPr>
            <a:normAutofit/>
          </a:bodyPr>
          <a:lstStyle/>
          <a:p>
            <a:pPr>
              <a:spcBef>
                <a:spcPts val="1000"/>
              </a:spcBef>
            </a:pPr>
            <a:r>
              <a:rPr lang="fr-BE" sz="2800" b="1" dirty="0">
                <a:solidFill>
                  <a:srgbClr val="729BC8"/>
                </a:solidFill>
                <a:latin typeface="Verdana" pitchFamily="34" charset="0"/>
                <a:ea typeface="Verdana" pitchFamily="34" charset="0"/>
              </a:rPr>
              <a:t>A </a:t>
            </a:r>
            <a:r>
              <a:rPr lang="fr-BE" sz="2800" b="1" dirty="0" err="1">
                <a:solidFill>
                  <a:srgbClr val="729BC8"/>
                </a:solidFill>
                <a:latin typeface="Verdana" pitchFamily="34" charset="0"/>
                <a:ea typeface="Verdana" pitchFamily="34" charset="0"/>
              </a:rPr>
              <a:t>comparison</a:t>
            </a:r>
            <a:endParaRPr lang="en-US" sz="2800" b="1" dirty="0">
              <a:solidFill>
                <a:srgbClr val="729BC8"/>
              </a:solidFill>
              <a:latin typeface="Verdana" pitchFamily="34" charset="0"/>
              <a:ea typeface="Verdana" pitchFamily="34" charset="0"/>
            </a:endParaRPr>
          </a:p>
        </p:txBody>
      </p:sp>
      <p:sp>
        <p:nvSpPr>
          <p:cNvPr id="3" name="Content Placeholder 2">
            <a:extLst>
              <a:ext uri="{FF2B5EF4-FFF2-40B4-BE49-F238E27FC236}">
                <a16:creationId xmlns:a16="http://schemas.microsoft.com/office/drawing/2014/main" id="{F3E8A33B-4FF0-5C12-9977-C8253BD89BE3}"/>
              </a:ext>
            </a:extLst>
          </p:cNvPr>
          <p:cNvSpPr>
            <a:spLocks noGrp="1"/>
          </p:cNvSpPr>
          <p:nvPr>
            <p:ph sz="half" idx="1"/>
          </p:nvPr>
        </p:nvSpPr>
        <p:spPr>
          <a:xfrm>
            <a:off x="371475" y="1333499"/>
            <a:ext cx="5724525" cy="4843463"/>
          </a:xfrm>
        </p:spPr>
        <p:txBody>
          <a:bodyPr/>
          <a:lstStyle/>
          <a:p>
            <a:pPr marL="0" indent="0">
              <a:buNone/>
            </a:pPr>
            <a:r>
              <a:rPr lang="fr-BE" sz="2000" b="1" dirty="0">
                <a:solidFill>
                  <a:srgbClr val="575757"/>
                </a:solidFill>
                <a:latin typeface="Verdana" panose="020B0604030504040204" pitchFamily="34" charset="0"/>
                <a:ea typeface="Verdana" panose="020B0604030504040204" pitchFamily="34" charset="0"/>
              </a:rPr>
              <a:t>Clinical Trials Directive (CTD)</a:t>
            </a:r>
          </a:p>
          <a:p>
            <a:endParaRPr lang="fr-BE" sz="2000" b="1" dirty="0">
              <a:solidFill>
                <a:srgbClr val="575757"/>
              </a:solidFill>
              <a:latin typeface="Verdana" panose="020B0604030504040204" pitchFamily="34" charset="0"/>
              <a:ea typeface="Verdana" panose="020B0604030504040204" pitchFamily="34" charset="0"/>
            </a:endParaRPr>
          </a:p>
          <a:p>
            <a:r>
              <a:rPr lang="fr-BE" sz="2000" dirty="0">
                <a:solidFill>
                  <a:srgbClr val="575757"/>
                </a:solidFill>
                <a:latin typeface="Verdana" panose="020B0604030504040204" pitchFamily="34" charset="0"/>
                <a:ea typeface="Verdana" panose="020B0604030504040204" pitchFamily="34" charset="0"/>
              </a:rPr>
              <a:t>Application dossier </a:t>
            </a:r>
            <a:r>
              <a:rPr lang="fr-BE" sz="2000" dirty="0" err="1">
                <a:solidFill>
                  <a:srgbClr val="575757"/>
                </a:solidFill>
                <a:latin typeface="Verdana" panose="020B0604030504040204" pitchFamily="34" charset="0"/>
                <a:ea typeface="Verdana" panose="020B0604030504040204" pitchFamily="34" charset="0"/>
              </a:rPr>
              <a:t>submitted</a:t>
            </a:r>
            <a:r>
              <a:rPr lang="fr-BE" sz="2000" dirty="0">
                <a:solidFill>
                  <a:srgbClr val="575757"/>
                </a:solidFill>
                <a:latin typeface="Verdana" panose="020B0604030504040204" pitchFamily="34" charset="0"/>
                <a:ea typeface="Verdana" panose="020B0604030504040204" pitchFamily="34" charset="0"/>
              </a:rPr>
              <a:t> to</a:t>
            </a:r>
          </a:p>
          <a:p>
            <a:pPr lvl="1">
              <a:buFont typeface="Courier New" panose="02070309020205020404" pitchFamily="49" charset="0"/>
              <a:buChar char="o"/>
            </a:pPr>
            <a:r>
              <a:rPr lang="fr-BE" sz="1600" dirty="0">
                <a:solidFill>
                  <a:srgbClr val="575757"/>
                </a:solidFill>
                <a:latin typeface="Verdana" panose="020B0604030504040204" pitchFamily="34" charset="0"/>
                <a:ea typeface="Verdana" panose="020B0604030504040204" pitchFamily="34" charset="0"/>
              </a:rPr>
              <a:t>the national </a:t>
            </a:r>
            <a:r>
              <a:rPr lang="fr-BE" sz="1600" dirty="0" err="1">
                <a:solidFill>
                  <a:srgbClr val="575757"/>
                </a:solidFill>
                <a:latin typeface="Verdana" panose="020B0604030504040204" pitchFamily="34" charset="0"/>
                <a:ea typeface="Verdana" panose="020B0604030504040204" pitchFamily="34" charset="0"/>
              </a:rPr>
              <a:t>competent</a:t>
            </a:r>
            <a:r>
              <a:rPr lang="fr-BE" sz="1600" dirty="0">
                <a:solidFill>
                  <a:srgbClr val="575757"/>
                </a:solidFill>
                <a:latin typeface="Verdana" panose="020B0604030504040204" pitchFamily="34" charset="0"/>
                <a:ea typeface="Verdana" panose="020B0604030504040204" pitchFamily="34" charset="0"/>
              </a:rPr>
              <a:t> </a:t>
            </a:r>
            <a:r>
              <a:rPr lang="fr-BE" sz="1600" dirty="0" err="1">
                <a:solidFill>
                  <a:srgbClr val="575757"/>
                </a:solidFill>
                <a:latin typeface="Verdana" panose="020B0604030504040204" pitchFamily="34" charset="0"/>
                <a:ea typeface="Verdana" panose="020B0604030504040204" pitchFamily="34" charset="0"/>
              </a:rPr>
              <a:t>authority</a:t>
            </a:r>
            <a:r>
              <a:rPr lang="fr-BE" sz="1600" dirty="0">
                <a:solidFill>
                  <a:srgbClr val="575757"/>
                </a:solidFill>
                <a:latin typeface="Verdana" panose="020B0604030504040204" pitchFamily="34" charset="0"/>
                <a:ea typeface="Verdana" panose="020B0604030504040204" pitchFamily="34" charset="0"/>
              </a:rPr>
              <a:t>,</a:t>
            </a:r>
          </a:p>
          <a:p>
            <a:pPr lvl="1">
              <a:buFont typeface="Courier New" panose="02070309020205020404" pitchFamily="49" charset="0"/>
              <a:buChar char="o"/>
            </a:pPr>
            <a:r>
              <a:rPr lang="fr-BE" sz="1600" dirty="0">
                <a:solidFill>
                  <a:srgbClr val="575757"/>
                </a:solidFill>
                <a:latin typeface="Verdana" panose="020B0604030504040204" pitchFamily="34" charset="0"/>
                <a:ea typeface="Verdana" panose="020B0604030504040204" pitchFamily="34" charset="0"/>
              </a:rPr>
              <a:t>the </a:t>
            </a:r>
            <a:r>
              <a:rPr lang="fr-BE" sz="1600" dirty="0" err="1">
                <a:solidFill>
                  <a:srgbClr val="575757"/>
                </a:solidFill>
                <a:latin typeface="Verdana" panose="020B0604030504040204" pitchFamily="34" charset="0"/>
                <a:ea typeface="Verdana" panose="020B0604030504040204" pitchFamily="34" charset="0"/>
              </a:rPr>
              <a:t>ethics</a:t>
            </a:r>
            <a:r>
              <a:rPr lang="fr-BE" sz="1600" dirty="0">
                <a:solidFill>
                  <a:srgbClr val="575757"/>
                </a:solidFill>
                <a:latin typeface="Verdana" panose="020B0604030504040204" pitchFamily="34" charset="0"/>
                <a:ea typeface="Verdana" panose="020B0604030504040204" pitchFamily="34" charset="0"/>
              </a:rPr>
              <a:t> </a:t>
            </a:r>
            <a:r>
              <a:rPr lang="fr-BE" sz="1600" dirty="0" err="1">
                <a:solidFill>
                  <a:srgbClr val="575757"/>
                </a:solidFill>
                <a:latin typeface="Verdana" panose="020B0604030504040204" pitchFamily="34" charset="0"/>
                <a:ea typeface="Verdana" panose="020B0604030504040204" pitchFamily="34" charset="0"/>
              </a:rPr>
              <a:t>committees</a:t>
            </a:r>
            <a:r>
              <a:rPr lang="fr-BE" sz="1600" dirty="0">
                <a:solidFill>
                  <a:srgbClr val="575757"/>
                </a:solidFill>
                <a:latin typeface="Verdana" panose="020B0604030504040204" pitchFamily="34" charset="0"/>
                <a:ea typeface="Verdana" panose="020B0604030504040204" pitchFamily="34" charset="0"/>
              </a:rPr>
              <a:t>,</a:t>
            </a:r>
          </a:p>
          <a:p>
            <a:pPr lvl="1">
              <a:buFont typeface="Courier New" panose="02070309020205020404" pitchFamily="49" charset="0"/>
              <a:buChar char="o"/>
            </a:pPr>
            <a:r>
              <a:rPr lang="fr-BE" sz="1600" dirty="0">
                <a:solidFill>
                  <a:srgbClr val="575757"/>
                </a:solidFill>
                <a:latin typeface="Verdana" panose="020B0604030504040204" pitchFamily="34" charset="0"/>
                <a:ea typeface="Verdana" panose="020B0604030504040204" pitchFamily="34" charset="0"/>
              </a:rPr>
              <a:t>in </a:t>
            </a:r>
            <a:r>
              <a:rPr lang="fr-BE" sz="1600" dirty="0" err="1">
                <a:solidFill>
                  <a:srgbClr val="575757"/>
                </a:solidFill>
                <a:latin typeface="Verdana" panose="020B0604030504040204" pitchFamily="34" charset="0"/>
                <a:ea typeface="Verdana" panose="020B0604030504040204" pitchFamily="34" charset="0"/>
              </a:rPr>
              <a:t>each</a:t>
            </a:r>
            <a:r>
              <a:rPr lang="fr-BE" sz="1600" dirty="0">
                <a:solidFill>
                  <a:srgbClr val="575757"/>
                </a:solidFill>
                <a:latin typeface="Verdana" panose="020B0604030504040204" pitchFamily="34" charset="0"/>
                <a:ea typeface="Verdana" panose="020B0604030504040204" pitchFamily="34" charset="0"/>
              </a:rPr>
              <a:t> </a:t>
            </a:r>
            <a:r>
              <a:rPr lang="fr-BE" sz="1600" dirty="0" err="1">
                <a:solidFill>
                  <a:srgbClr val="575757"/>
                </a:solidFill>
                <a:latin typeface="Verdana" panose="020B0604030504040204" pitchFamily="34" charset="0"/>
                <a:ea typeface="Verdana" panose="020B0604030504040204" pitchFamily="34" charset="0"/>
              </a:rPr>
              <a:t>member</a:t>
            </a:r>
            <a:r>
              <a:rPr lang="fr-BE" sz="1600" dirty="0">
                <a:solidFill>
                  <a:srgbClr val="575757"/>
                </a:solidFill>
                <a:latin typeface="Verdana" panose="020B0604030504040204" pitchFamily="34" charset="0"/>
                <a:ea typeface="Verdana" panose="020B0604030504040204" pitchFamily="34" charset="0"/>
              </a:rPr>
              <a:t> state </a:t>
            </a:r>
            <a:r>
              <a:rPr lang="fr-BE" sz="1600" dirty="0" err="1">
                <a:solidFill>
                  <a:srgbClr val="575757"/>
                </a:solidFill>
                <a:latin typeface="Verdana" panose="020B0604030504040204" pitchFamily="34" charset="0"/>
                <a:ea typeface="Verdana" panose="020B0604030504040204" pitchFamily="34" charset="0"/>
              </a:rPr>
              <a:t>concerned</a:t>
            </a:r>
            <a:r>
              <a:rPr lang="fr-BE" sz="1600" dirty="0">
                <a:solidFill>
                  <a:srgbClr val="575757"/>
                </a:solidFill>
                <a:latin typeface="Verdana" panose="020B0604030504040204" pitchFamily="34" charset="0"/>
                <a:ea typeface="Verdana" panose="020B0604030504040204" pitchFamily="34" charset="0"/>
              </a:rPr>
              <a:t>.</a:t>
            </a:r>
          </a:p>
          <a:p>
            <a:endParaRPr lang="fr-BE" sz="2000" dirty="0">
              <a:solidFill>
                <a:srgbClr val="575757"/>
              </a:solidFill>
              <a:latin typeface="Verdana" panose="020B0604030504040204" pitchFamily="34" charset="0"/>
              <a:ea typeface="Verdana" panose="020B0604030504040204" pitchFamily="34" charset="0"/>
            </a:endParaRPr>
          </a:p>
          <a:p>
            <a:r>
              <a:rPr lang="fr-BE" sz="2000" dirty="0">
                <a:solidFill>
                  <a:srgbClr val="575757"/>
                </a:solidFill>
                <a:latin typeface="Verdana" panose="020B0604030504040204" pitchFamily="34" charset="0"/>
                <a:ea typeface="Verdana" panose="020B0604030504040204" pitchFamily="34" charset="0"/>
              </a:rPr>
              <a:t>No harmonisation </a:t>
            </a:r>
            <a:r>
              <a:rPr lang="fr-BE" sz="2000" dirty="0" err="1">
                <a:solidFill>
                  <a:srgbClr val="575757"/>
                </a:solidFill>
                <a:latin typeface="Verdana" panose="020B0604030504040204" pitchFamily="34" charset="0"/>
                <a:ea typeface="Verdana" panose="020B0604030504040204" pitchFamily="34" charset="0"/>
              </a:rPr>
              <a:t>among</a:t>
            </a:r>
            <a:r>
              <a:rPr lang="fr-BE" sz="2000" dirty="0">
                <a:solidFill>
                  <a:srgbClr val="575757"/>
                </a:solidFill>
                <a:latin typeface="Verdana" panose="020B0604030504040204" pitchFamily="34" charset="0"/>
                <a:ea typeface="Verdana" panose="020B0604030504040204" pitchFamily="34" charset="0"/>
              </a:rPr>
              <a:t> </a:t>
            </a:r>
            <a:r>
              <a:rPr lang="fr-BE" sz="2000" dirty="0" err="1">
                <a:solidFill>
                  <a:srgbClr val="575757"/>
                </a:solidFill>
                <a:latin typeface="Verdana" panose="020B0604030504040204" pitchFamily="34" charset="0"/>
                <a:ea typeface="Verdana" panose="020B0604030504040204" pitchFamily="34" charset="0"/>
              </a:rPr>
              <a:t>member</a:t>
            </a:r>
            <a:r>
              <a:rPr lang="fr-BE" sz="2000" dirty="0">
                <a:solidFill>
                  <a:srgbClr val="575757"/>
                </a:solidFill>
                <a:latin typeface="Verdana" panose="020B0604030504040204" pitchFamily="34" charset="0"/>
                <a:ea typeface="Verdana" panose="020B0604030504040204" pitchFamily="34" charset="0"/>
              </a:rPr>
              <a:t> states.</a:t>
            </a:r>
          </a:p>
          <a:p>
            <a:endParaRPr lang="fr-BE" sz="2000" dirty="0">
              <a:solidFill>
                <a:srgbClr val="575757"/>
              </a:solidFill>
              <a:latin typeface="Verdana" panose="020B0604030504040204" pitchFamily="34" charset="0"/>
              <a:ea typeface="Verdana" panose="020B0604030504040204" pitchFamily="34" charset="0"/>
            </a:endParaRPr>
          </a:p>
          <a:p>
            <a:r>
              <a:rPr lang="fr-BE" sz="2000" dirty="0" err="1">
                <a:solidFill>
                  <a:srgbClr val="575757"/>
                </a:solidFill>
                <a:latin typeface="Verdana" panose="020B0604030504040204" pitchFamily="34" charset="0"/>
                <a:ea typeface="Verdana" panose="020B0604030504040204" pitchFamily="34" charset="0"/>
              </a:rPr>
              <a:t>Two</a:t>
            </a:r>
            <a:r>
              <a:rPr lang="fr-BE" sz="2000" dirty="0">
                <a:solidFill>
                  <a:srgbClr val="575757"/>
                </a:solidFill>
                <a:latin typeface="Verdana" panose="020B0604030504040204" pitchFamily="34" charset="0"/>
                <a:ea typeface="Verdana" panose="020B0604030504040204" pitchFamily="34" charset="0"/>
              </a:rPr>
              <a:t> </a:t>
            </a:r>
            <a:r>
              <a:rPr lang="fr-BE" sz="2000" dirty="0" err="1">
                <a:solidFill>
                  <a:srgbClr val="575757"/>
                </a:solidFill>
                <a:latin typeface="Verdana" panose="020B0604030504040204" pitchFamily="34" charset="0"/>
                <a:ea typeface="Verdana" panose="020B0604030504040204" pitchFamily="34" charset="0"/>
              </a:rPr>
              <a:t>decisions</a:t>
            </a:r>
            <a:r>
              <a:rPr lang="fr-BE" sz="2000" dirty="0">
                <a:solidFill>
                  <a:srgbClr val="575757"/>
                </a:solidFill>
                <a:latin typeface="Verdana" panose="020B0604030504040204" pitchFamily="34" charset="0"/>
                <a:ea typeface="Verdana" panose="020B0604030504040204" pitchFamily="34" charset="0"/>
              </a:rPr>
              <a:t> per </a:t>
            </a:r>
            <a:r>
              <a:rPr lang="fr-BE" sz="2000" dirty="0" err="1">
                <a:solidFill>
                  <a:srgbClr val="575757"/>
                </a:solidFill>
                <a:latin typeface="Verdana" panose="020B0604030504040204" pitchFamily="34" charset="0"/>
                <a:ea typeface="Verdana" panose="020B0604030504040204" pitchFamily="34" charset="0"/>
              </a:rPr>
              <a:t>member</a:t>
            </a:r>
            <a:r>
              <a:rPr lang="fr-BE" sz="2000" dirty="0">
                <a:solidFill>
                  <a:srgbClr val="575757"/>
                </a:solidFill>
                <a:latin typeface="Verdana" panose="020B0604030504040204" pitchFamily="34" charset="0"/>
                <a:ea typeface="Verdana" panose="020B0604030504040204" pitchFamily="34" charset="0"/>
              </a:rPr>
              <a:t> state.</a:t>
            </a:r>
          </a:p>
          <a:p>
            <a:pPr lvl="1">
              <a:buFont typeface="Courier New" panose="02070309020205020404" pitchFamily="49" charset="0"/>
              <a:buChar char="o"/>
            </a:pPr>
            <a:endParaRPr lang="fr-BE" sz="1600" dirty="0">
              <a:solidFill>
                <a:srgbClr val="575757"/>
              </a:solidFill>
              <a:latin typeface="Verdana" panose="020B0604030504040204" pitchFamily="34" charset="0"/>
              <a:ea typeface="Verdana" panose="020B0604030504040204" pitchFamily="34" charset="0"/>
            </a:endParaRPr>
          </a:p>
          <a:p>
            <a:pPr lvl="1">
              <a:buFont typeface="Courier New" panose="02070309020205020404" pitchFamily="49" charset="0"/>
              <a:buChar char="o"/>
            </a:pPr>
            <a:endParaRPr lang="fr-BE" sz="1600" dirty="0">
              <a:solidFill>
                <a:srgbClr val="575757"/>
              </a:solidFill>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1476DFCD-B6C3-F1CE-8D88-44FF59E8A174}"/>
              </a:ext>
            </a:extLst>
          </p:cNvPr>
          <p:cNvSpPr>
            <a:spLocks noGrp="1"/>
          </p:cNvSpPr>
          <p:nvPr>
            <p:ph sz="half" idx="2"/>
          </p:nvPr>
        </p:nvSpPr>
        <p:spPr>
          <a:xfrm>
            <a:off x="6172199" y="1333500"/>
            <a:ext cx="5324475" cy="4843463"/>
          </a:xfrm>
        </p:spPr>
        <p:txBody>
          <a:bodyPr/>
          <a:lstStyle/>
          <a:p>
            <a:pPr marL="0" indent="0">
              <a:buNone/>
            </a:pPr>
            <a:r>
              <a:rPr lang="fr-BE" sz="2000" b="1" dirty="0">
                <a:solidFill>
                  <a:srgbClr val="575757"/>
                </a:solidFill>
                <a:latin typeface="Verdana" panose="020B0604030504040204" pitchFamily="34" charset="0"/>
                <a:ea typeface="Verdana" panose="020B0604030504040204" pitchFamily="34" charset="0"/>
              </a:rPr>
              <a:t>Clinical Trials </a:t>
            </a:r>
            <a:r>
              <a:rPr lang="fr-BE" sz="2000" b="1" dirty="0" err="1">
                <a:solidFill>
                  <a:srgbClr val="575757"/>
                </a:solidFill>
                <a:latin typeface="Verdana" panose="020B0604030504040204" pitchFamily="34" charset="0"/>
                <a:ea typeface="Verdana" panose="020B0604030504040204" pitchFamily="34" charset="0"/>
              </a:rPr>
              <a:t>Regulation</a:t>
            </a:r>
            <a:r>
              <a:rPr lang="fr-BE" sz="2000" b="1" dirty="0">
                <a:solidFill>
                  <a:srgbClr val="575757"/>
                </a:solidFill>
                <a:latin typeface="Verdana" panose="020B0604030504040204" pitchFamily="34" charset="0"/>
                <a:ea typeface="Verdana" panose="020B0604030504040204" pitchFamily="34" charset="0"/>
              </a:rPr>
              <a:t> (CTR)</a:t>
            </a:r>
          </a:p>
          <a:p>
            <a:pPr marL="0" indent="0">
              <a:buNone/>
            </a:pPr>
            <a:endParaRPr lang="fr-BE" sz="2000" b="1" dirty="0">
              <a:solidFill>
                <a:srgbClr val="575757"/>
              </a:solidFill>
              <a:latin typeface="Verdana" panose="020B0604030504040204" pitchFamily="34" charset="0"/>
              <a:ea typeface="Verdana" panose="020B0604030504040204" pitchFamily="34" charset="0"/>
            </a:endParaRPr>
          </a:p>
          <a:p>
            <a:r>
              <a:rPr lang="fr-BE" sz="2000" dirty="0">
                <a:solidFill>
                  <a:srgbClr val="575757"/>
                </a:solidFill>
                <a:latin typeface="Verdana" panose="020B0604030504040204" pitchFamily="34" charset="0"/>
                <a:ea typeface="Verdana" panose="020B0604030504040204" pitchFamily="34" charset="0"/>
              </a:rPr>
              <a:t>One single entry point for the application dossier (Part I &amp; Part II).</a:t>
            </a:r>
          </a:p>
          <a:p>
            <a:endParaRPr lang="fr-BE" sz="2000" dirty="0">
              <a:solidFill>
                <a:srgbClr val="575757"/>
              </a:solidFill>
              <a:latin typeface="Verdana" panose="020B0604030504040204" pitchFamily="34" charset="0"/>
              <a:ea typeface="Verdana" panose="020B0604030504040204" pitchFamily="34" charset="0"/>
            </a:endParaRPr>
          </a:p>
          <a:p>
            <a:r>
              <a:rPr lang="fr-BE" sz="2000" dirty="0" err="1">
                <a:solidFill>
                  <a:srgbClr val="575757"/>
                </a:solidFill>
                <a:latin typeface="Verdana" panose="020B0604030504040204" pitchFamily="34" charset="0"/>
                <a:ea typeface="Verdana" panose="020B0604030504040204" pitchFamily="34" charset="0"/>
              </a:rPr>
              <a:t>Coordinated</a:t>
            </a:r>
            <a:r>
              <a:rPr lang="fr-BE" sz="2000" dirty="0">
                <a:solidFill>
                  <a:srgbClr val="575757"/>
                </a:solidFill>
                <a:latin typeface="Verdana" panose="020B0604030504040204" pitchFamily="34" charset="0"/>
                <a:ea typeface="Verdana" panose="020B0604030504040204" pitchFamily="34" charset="0"/>
              </a:rPr>
              <a:t> </a:t>
            </a:r>
            <a:r>
              <a:rPr lang="fr-BE" sz="2000" dirty="0" err="1">
                <a:solidFill>
                  <a:srgbClr val="575757"/>
                </a:solidFill>
                <a:latin typeface="Verdana" panose="020B0604030504040204" pitchFamily="34" charset="0"/>
                <a:ea typeface="Verdana" panose="020B0604030504040204" pitchFamily="34" charset="0"/>
              </a:rPr>
              <a:t>assessment</a:t>
            </a:r>
            <a:r>
              <a:rPr lang="fr-BE" sz="2000" dirty="0">
                <a:solidFill>
                  <a:srgbClr val="575757"/>
                </a:solidFill>
                <a:latin typeface="Verdana" panose="020B0604030504040204" pitchFamily="34" charset="0"/>
                <a:ea typeface="Verdana" panose="020B0604030504040204" pitchFamily="34" charset="0"/>
              </a:rPr>
              <a:t> of Part I.</a:t>
            </a:r>
          </a:p>
          <a:p>
            <a:endParaRPr lang="fr-BE" sz="2000" dirty="0">
              <a:solidFill>
                <a:srgbClr val="575757"/>
              </a:solidFill>
              <a:latin typeface="Verdana" panose="020B0604030504040204" pitchFamily="34" charset="0"/>
              <a:ea typeface="Verdana" panose="020B0604030504040204" pitchFamily="34" charset="0"/>
            </a:endParaRPr>
          </a:p>
          <a:p>
            <a:r>
              <a:rPr lang="fr-BE" sz="2000" dirty="0">
                <a:solidFill>
                  <a:srgbClr val="575757"/>
                </a:solidFill>
                <a:latin typeface="Verdana" panose="020B0604030504040204" pitchFamily="34" charset="0"/>
                <a:ea typeface="Verdana" panose="020B0604030504040204" pitchFamily="34" charset="0"/>
              </a:rPr>
              <a:t>Driven by a </a:t>
            </a:r>
            <a:r>
              <a:rPr lang="fr-BE" sz="2000" dirty="0" err="1">
                <a:solidFill>
                  <a:srgbClr val="575757"/>
                </a:solidFill>
                <a:latin typeface="Verdana" panose="020B0604030504040204" pitchFamily="34" charset="0"/>
                <a:ea typeface="Verdana" panose="020B0604030504040204" pitchFamily="34" charset="0"/>
              </a:rPr>
              <a:t>Reporting</a:t>
            </a:r>
            <a:r>
              <a:rPr lang="fr-BE" sz="2000" dirty="0">
                <a:solidFill>
                  <a:srgbClr val="575757"/>
                </a:solidFill>
                <a:latin typeface="Verdana" panose="020B0604030504040204" pitchFamily="34" charset="0"/>
                <a:ea typeface="Verdana" panose="020B0604030504040204" pitchFamily="34" charset="0"/>
              </a:rPr>
              <a:t> </a:t>
            </a:r>
            <a:r>
              <a:rPr lang="fr-BE" sz="2000" dirty="0" err="1">
                <a:solidFill>
                  <a:srgbClr val="575757"/>
                </a:solidFill>
                <a:latin typeface="Verdana" panose="020B0604030504040204" pitchFamily="34" charset="0"/>
                <a:ea typeface="Verdana" panose="020B0604030504040204" pitchFamily="34" charset="0"/>
              </a:rPr>
              <a:t>Member</a:t>
            </a:r>
            <a:r>
              <a:rPr lang="fr-BE" sz="2000" dirty="0">
                <a:solidFill>
                  <a:srgbClr val="575757"/>
                </a:solidFill>
                <a:latin typeface="Verdana" panose="020B0604030504040204" pitchFamily="34" charset="0"/>
                <a:ea typeface="Verdana" panose="020B0604030504040204" pitchFamily="34" charset="0"/>
              </a:rPr>
              <a:t> State.</a:t>
            </a:r>
          </a:p>
          <a:p>
            <a:endParaRPr lang="fr-BE" sz="2000" dirty="0">
              <a:solidFill>
                <a:srgbClr val="575757"/>
              </a:solidFill>
              <a:latin typeface="Verdana" panose="020B0604030504040204" pitchFamily="34" charset="0"/>
              <a:ea typeface="Verdana" panose="020B0604030504040204" pitchFamily="34" charset="0"/>
            </a:endParaRPr>
          </a:p>
          <a:p>
            <a:r>
              <a:rPr lang="fr-BE" sz="2000" dirty="0">
                <a:solidFill>
                  <a:srgbClr val="575757"/>
                </a:solidFill>
                <a:latin typeface="Verdana" panose="020B0604030504040204" pitchFamily="34" charset="0"/>
                <a:ea typeface="Verdana" panose="020B0604030504040204" pitchFamily="34" charset="0"/>
              </a:rPr>
              <a:t>One single </a:t>
            </a:r>
            <a:r>
              <a:rPr lang="fr-BE" sz="2000" dirty="0" err="1">
                <a:solidFill>
                  <a:srgbClr val="575757"/>
                </a:solidFill>
                <a:latin typeface="Verdana" panose="020B0604030504040204" pitchFamily="34" charset="0"/>
                <a:ea typeface="Verdana" panose="020B0604030504040204" pitchFamily="34" charset="0"/>
              </a:rPr>
              <a:t>decision</a:t>
            </a:r>
            <a:r>
              <a:rPr lang="fr-BE" sz="2000" dirty="0">
                <a:solidFill>
                  <a:srgbClr val="575757"/>
                </a:solidFill>
                <a:latin typeface="Verdana" panose="020B0604030504040204" pitchFamily="34" charset="0"/>
                <a:ea typeface="Verdana" panose="020B0604030504040204" pitchFamily="34" charset="0"/>
              </a:rPr>
              <a:t> per </a:t>
            </a:r>
            <a:r>
              <a:rPr lang="fr-BE" sz="2000" dirty="0" err="1">
                <a:solidFill>
                  <a:srgbClr val="575757"/>
                </a:solidFill>
                <a:latin typeface="Verdana" panose="020B0604030504040204" pitchFamily="34" charset="0"/>
                <a:ea typeface="Verdana" panose="020B0604030504040204" pitchFamily="34" charset="0"/>
              </a:rPr>
              <a:t>member</a:t>
            </a:r>
            <a:r>
              <a:rPr lang="fr-BE" sz="2000" dirty="0">
                <a:solidFill>
                  <a:srgbClr val="575757"/>
                </a:solidFill>
                <a:latin typeface="Verdana" panose="020B0604030504040204" pitchFamily="34" charset="0"/>
                <a:ea typeface="Verdana" panose="020B0604030504040204" pitchFamily="34" charset="0"/>
              </a:rPr>
              <a:t> state.</a:t>
            </a:r>
          </a:p>
          <a:p>
            <a:endParaRPr lang="en-US" sz="2000" dirty="0">
              <a:solidFill>
                <a:srgbClr val="57575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97962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3">
            <a:extLst>
              <a:ext uri="{FF2B5EF4-FFF2-40B4-BE49-F238E27FC236}">
                <a16:creationId xmlns:a16="http://schemas.microsoft.com/office/drawing/2014/main" id="{6B9C19DD-1847-60AF-F61E-9B60111D754E}"/>
              </a:ext>
            </a:extLst>
          </p:cNvPr>
          <p:cNvSpPr>
            <a:spLocks noGrp="1"/>
          </p:cNvSpPr>
          <p:nvPr>
            <p:ph type="body" sz="quarter" idx="14"/>
          </p:nvPr>
        </p:nvSpPr>
        <p:spPr>
          <a:xfrm>
            <a:off x="2063750" y="765175"/>
            <a:ext cx="8208963" cy="5327650"/>
          </a:xfrm>
        </p:spPr>
        <p:txBody>
          <a:bodyPr/>
          <a:lstStyle/>
          <a:p>
            <a:pPr eaLnBrk="1" hangingPunct="1"/>
            <a:endParaRPr lang="fr-BE" altLang="en-US" sz="2400" u="sng">
              <a:solidFill>
                <a:srgbClr val="FF0000"/>
              </a:solidFill>
            </a:endParaRPr>
          </a:p>
          <a:p>
            <a:pPr eaLnBrk="1" hangingPunct="1">
              <a:lnSpc>
                <a:spcPct val="90000"/>
              </a:lnSpc>
              <a:buFont typeface="Wingdings" panose="05000000000000000000" pitchFamily="2" charset="2"/>
              <a:buChar char="v"/>
            </a:pPr>
            <a:endParaRPr lang="en-US" altLang="en-US"/>
          </a:p>
        </p:txBody>
      </p:sp>
      <p:sp>
        <p:nvSpPr>
          <p:cNvPr id="68611" name="Text Placeholder 1">
            <a:extLst>
              <a:ext uri="{FF2B5EF4-FFF2-40B4-BE49-F238E27FC236}">
                <a16:creationId xmlns:a16="http://schemas.microsoft.com/office/drawing/2014/main" id="{3CC3222A-3D94-56AE-C4B9-4FD64621B183}"/>
              </a:ext>
            </a:extLst>
          </p:cNvPr>
          <p:cNvSpPr>
            <a:spLocks noGrp="1"/>
          </p:cNvSpPr>
          <p:nvPr>
            <p:ph type="body" sz="quarter" idx="15"/>
          </p:nvPr>
        </p:nvSpPr>
        <p:spPr>
          <a:xfrm>
            <a:off x="527050" y="1916113"/>
            <a:ext cx="10272713" cy="3457575"/>
          </a:xfrm>
        </p:spPr>
        <p:txBody>
          <a:bodyPr/>
          <a:lstStyle/>
          <a:p>
            <a:r>
              <a:rPr lang="fr-BE" altLang="en-US" dirty="0"/>
              <a:t>	</a:t>
            </a:r>
            <a:r>
              <a:rPr lang="fr-BE" altLang="en-US" sz="3600" dirty="0" err="1"/>
              <a:t>Thanks</a:t>
            </a:r>
            <a:r>
              <a:rPr lang="fr-BE" altLang="en-US" sz="3600" dirty="0"/>
              <a:t> a lot for </a:t>
            </a:r>
            <a:r>
              <a:rPr lang="fr-BE" altLang="en-US" sz="3600" dirty="0" err="1"/>
              <a:t>your</a:t>
            </a:r>
            <a:r>
              <a:rPr lang="fr-BE" altLang="en-US" sz="3600" dirty="0"/>
              <a:t> attention</a:t>
            </a:r>
          </a:p>
          <a:p>
            <a:endParaRPr lang="fr-BE"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texte 4">
            <a:extLst>
              <a:ext uri="{FF2B5EF4-FFF2-40B4-BE49-F238E27FC236}">
                <a16:creationId xmlns:a16="http://schemas.microsoft.com/office/drawing/2014/main" id="{3D5CE4B9-A016-C523-2163-464A14BBBD73}"/>
              </a:ext>
            </a:extLst>
          </p:cNvPr>
          <p:cNvSpPr>
            <a:spLocks noGrp="1"/>
          </p:cNvSpPr>
          <p:nvPr>
            <p:ph type="body" sz="quarter" idx="4294967295"/>
          </p:nvPr>
        </p:nvSpPr>
        <p:spPr>
          <a:xfrm>
            <a:off x="2022476" y="404813"/>
            <a:ext cx="6564313" cy="576262"/>
          </a:xfrm>
        </p:spPr>
        <p:txBody>
          <a:bodyPr/>
          <a:lstStyle/>
          <a:p>
            <a:pPr marL="0" indent="0">
              <a:buNone/>
            </a:pPr>
            <a:r>
              <a:rPr lang="fr-BE" altLang="en-US" sz="2400" b="1">
                <a:solidFill>
                  <a:srgbClr val="729BC8"/>
                </a:solidFill>
                <a:latin typeface="Verdana" panose="020B0604030504040204" pitchFamily="34" charset="0"/>
              </a:rPr>
              <a:t>Contact</a:t>
            </a:r>
          </a:p>
        </p:txBody>
      </p:sp>
      <p:sp>
        <p:nvSpPr>
          <p:cNvPr id="18435" name="Sous-titre 1">
            <a:extLst>
              <a:ext uri="{FF2B5EF4-FFF2-40B4-BE49-F238E27FC236}">
                <a16:creationId xmlns:a16="http://schemas.microsoft.com/office/drawing/2014/main" id="{0073A062-E2AA-E53E-DE71-5D9E80A9DDCA}"/>
              </a:ext>
            </a:extLst>
          </p:cNvPr>
          <p:cNvSpPr>
            <a:spLocks noGrp="1"/>
          </p:cNvSpPr>
          <p:nvPr>
            <p:ph type="subTitle" idx="4294967295"/>
          </p:nvPr>
        </p:nvSpPr>
        <p:spPr>
          <a:xfrm>
            <a:off x="2279651" y="1052513"/>
            <a:ext cx="7777163" cy="4248150"/>
          </a:xfrm>
        </p:spPr>
        <p:txBody>
          <a:bodyPr>
            <a:normAutofit lnSpcReduction="10000"/>
          </a:bodyPr>
          <a:lstStyle/>
          <a:p>
            <a:pPr marL="0" indent="0" algn="ctr">
              <a:buNone/>
            </a:pPr>
            <a:r>
              <a:rPr lang="fr-BE" altLang="en-US" sz="2000" b="1">
                <a:solidFill>
                  <a:srgbClr val="575757"/>
                </a:solidFill>
                <a:latin typeface="Verdana" panose="020B0604030504040204" pitchFamily="34" charset="0"/>
              </a:rPr>
              <a:t>Federal Agency for Medicines and Health Products – FAMHP</a:t>
            </a:r>
          </a:p>
          <a:p>
            <a:pPr marL="0" indent="0" algn="ctr">
              <a:buNone/>
            </a:pPr>
            <a:endParaRPr lang="fr-BE" altLang="en-US" sz="800">
              <a:solidFill>
                <a:srgbClr val="575757"/>
              </a:solidFill>
              <a:latin typeface="Verdana" panose="020B0604030504040204" pitchFamily="34" charset="0"/>
            </a:endParaRPr>
          </a:p>
          <a:p>
            <a:pPr marL="0" indent="0" algn="ctr">
              <a:buNone/>
            </a:pPr>
            <a:r>
              <a:rPr lang="fr-BE" altLang="en-US" sz="2000">
                <a:solidFill>
                  <a:srgbClr val="575757"/>
                </a:solidFill>
                <a:latin typeface="Verdana" panose="020B0604030504040204" pitchFamily="34" charset="0"/>
              </a:rPr>
              <a:t>Avenue Galilée - Galileelaan 5/03 </a:t>
            </a:r>
          </a:p>
          <a:p>
            <a:pPr marL="0" indent="0" algn="ctr">
              <a:buNone/>
            </a:pPr>
            <a:r>
              <a:rPr lang="fr-BE" altLang="en-US" sz="2000">
                <a:solidFill>
                  <a:srgbClr val="575757"/>
                </a:solidFill>
                <a:latin typeface="Verdana" panose="020B0604030504040204" pitchFamily="34" charset="0"/>
              </a:rPr>
              <a:t>1210 BRUSSELS</a:t>
            </a:r>
          </a:p>
          <a:p>
            <a:pPr marL="0" indent="0" algn="ctr">
              <a:buNone/>
            </a:pPr>
            <a:endParaRPr lang="fr-BE" altLang="en-US" sz="800">
              <a:solidFill>
                <a:srgbClr val="575757"/>
              </a:solidFill>
              <a:latin typeface="Verdana" panose="020B0604030504040204" pitchFamily="34" charset="0"/>
            </a:endParaRPr>
          </a:p>
          <a:p>
            <a:pPr marL="0" indent="0" algn="ctr">
              <a:buNone/>
            </a:pPr>
            <a:r>
              <a:rPr lang="fr-BE" altLang="en-US" sz="2000">
                <a:solidFill>
                  <a:srgbClr val="575757"/>
                </a:solidFill>
                <a:latin typeface="Verdana" panose="020B0604030504040204" pitchFamily="34" charset="0"/>
              </a:rPr>
              <a:t>tel.	+ 32 2 528 40 00</a:t>
            </a:r>
          </a:p>
          <a:p>
            <a:pPr marL="0" indent="0" algn="ctr">
              <a:buNone/>
            </a:pPr>
            <a:r>
              <a:rPr lang="fr-BE" altLang="en-US" sz="2000">
                <a:solidFill>
                  <a:srgbClr val="575757"/>
                </a:solidFill>
                <a:latin typeface="Verdana" panose="020B0604030504040204" pitchFamily="34" charset="0"/>
              </a:rPr>
              <a:t>fax	+ 32 2 528 40 01</a:t>
            </a:r>
          </a:p>
          <a:p>
            <a:pPr marL="0" indent="0" algn="ctr">
              <a:buNone/>
            </a:pPr>
            <a:r>
              <a:rPr lang="fr-BE" altLang="en-US" sz="2000">
                <a:solidFill>
                  <a:srgbClr val="575757"/>
                </a:solidFill>
                <a:latin typeface="Verdana" panose="020B0604030504040204" pitchFamily="34" charset="0"/>
              </a:rPr>
              <a:t>e-mail	</a:t>
            </a:r>
            <a:r>
              <a:rPr lang="fr-BE" altLang="en-US" sz="2000">
                <a:solidFill>
                  <a:srgbClr val="575757"/>
                </a:solidFill>
                <a:latin typeface="Verdana" panose="020B0604030504040204" pitchFamily="34" charset="0"/>
                <a:hlinkClick r:id="rId2"/>
              </a:rPr>
              <a:t>welcome@fagg-afmps.be</a:t>
            </a:r>
            <a:endParaRPr lang="fr-BE" altLang="en-US" sz="2000">
              <a:solidFill>
                <a:srgbClr val="575757"/>
              </a:solidFill>
              <a:latin typeface="Verdana" panose="020B0604030504040204" pitchFamily="34" charset="0"/>
            </a:endParaRPr>
          </a:p>
          <a:p>
            <a:pPr marL="0" indent="0" algn="ctr">
              <a:buNone/>
            </a:pPr>
            <a:endParaRPr lang="fr-BE" altLang="en-US" sz="800" i="1">
              <a:solidFill>
                <a:srgbClr val="575757"/>
              </a:solidFill>
              <a:latin typeface="Verdana" panose="020B0604030504040204" pitchFamily="34" charset="0"/>
              <a:hlinkClick r:id="rId3"/>
            </a:endParaRPr>
          </a:p>
          <a:p>
            <a:pPr marL="0" indent="0" algn="ctr">
              <a:spcBef>
                <a:spcPct val="0"/>
              </a:spcBef>
              <a:buNone/>
            </a:pPr>
            <a:endParaRPr lang="fr-BE" altLang="en-US" sz="800" i="1">
              <a:solidFill>
                <a:srgbClr val="575757"/>
              </a:solidFill>
              <a:latin typeface="Verdana" panose="020B0604030504040204" pitchFamily="34" charset="0"/>
              <a:hlinkClick r:id="rId3"/>
            </a:endParaRPr>
          </a:p>
          <a:p>
            <a:pPr marL="0" indent="0" algn="ctr">
              <a:spcBef>
                <a:spcPct val="0"/>
              </a:spcBef>
              <a:buNone/>
            </a:pPr>
            <a:r>
              <a:rPr lang="fr-BE" altLang="en-US" sz="2000">
                <a:solidFill>
                  <a:srgbClr val="575757"/>
                </a:solidFill>
                <a:latin typeface="Verdana" panose="020B0604030504040204" pitchFamily="34" charset="0"/>
                <a:hlinkClick r:id="rId4"/>
              </a:rPr>
              <a:t>www.famhp.be</a:t>
            </a:r>
            <a:endParaRPr lang="fr-BE" altLang="en-US" sz="2000">
              <a:solidFill>
                <a:srgbClr val="575757"/>
              </a:solidFill>
              <a:latin typeface="Verdana" panose="020B0604030504040204" pitchFamily="34" charset="0"/>
            </a:endParaRPr>
          </a:p>
          <a:p>
            <a:pPr marL="0" indent="0" algn="ctr">
              <a:spcBef>
                <a:spcPct val="0"/>
              </a:spcBef>
              <a:buNone/>
            </a:pPr>
            <a:endParaRPr lang="fr-BE" altLang="en-US" sz="2000">
              <a:solidFill>
                <a:srgbClr val="575757"/>
              </a:solidFill>
              <a:latin typeface="Verdana" panose="020B0604030504040204" pitchFamily="34" charset="0"/>
            </a:endParaRPr>
          </a:p>
          <a:p>
            <a:pPr marL="0" indent="0" algn="ctr">
              <a:spcBef>
                <a:spcPct val="0"/>
              </a:spcBef>
              <a:buNone/>
            </a:pPr>
            <a:r>
              <a:rPr lang="fr-BE" altLang="nl-BE" sz="2000">
                <a:solidFill>
                  <a:srgbClr val="575757"/>
                </a:solidFill>
                <a:latin typeface="Verdana" panose="020B0604030504040204" pitchFamily="34" charset="0"/>
              </a:rPr>
              <a:t>Follow the FAMHP on Facebook, Twitter and LinkedIn</a:t>
            </a:r>
            <a:endParaRPr lang="nl-BE" altLang="nl-BE" sz="2000">
              <a:solidFill>
                <a:srgbClr val="575757"/>
              </a:solidFill>
              <a:latin typeface="Verdana" panose="020B0604030504040204" pitchFamily="34" charset="0"/>
            </a:endParaRPr>
          </a:p>
          <a:p>
            <a:pPr marL="0" indent="0" algn="ctr">
              <a:spcBef>
                <a:spcPct val="0"/>
              </a:spcBef>
              <a:buNone/>
            </a:pPr>
            <a:endParaRPr lang="fr-BE" altLang="en-US" sz="2000">
              <a:solidFill>
                <a:srgbClr val="575757"/>
              </a:solidFill>
              <a:latin typeface="Verdana" panose="020B0604030504040204" pitchFamily="34" charset="0"/>
            </a:endParaRPr>
          </a:p>
          <a:p>
            <a:pPr marL="0" indent="0" algn="ctr">
              <a:spcBef>
                <a:spcPct val="0"/>
              </a:spcBef>
              <a:buNone/>
            </a:pPr>
            <a:endParaRPr lang="fr-BE" altLang="en-US" sz="2000">
              <a:solidFill>
                <a:srgbClr val="575757"/>
              </a:solidFill>
              <a:latin typeface="Verdana" panose="020B0604030504040204" pitchFamily="34" charset="0"/>
            </a:endParaRPr>
          </a:p>
        </p:txBody>
      </p:sp>
      <p:pic>
        <p:nvPicPr>
          <p:cNvPr id="18436" name="Picture 5" descr="Afbeeldingsresultaat voor volg ons op">
            <a:extLst>
              <a:ext uri="{FF2B5EF4-FFF2-40B4-BE49-F238E27FC236}">
                <a16:creationId xmlns:a16="http://schemas.microsoft.com/office/drawing/2014/main" id="{794C364D-DE6F-C18F-4E7C-FEDB60D1D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181" t="29829" r="15189" b="32211"/>
          <a:stretch>
            <a:fillRect/>
          </a:stretch>
        </p:blipFill>
        <p:spPr bwMode="auto">
          <a:xfrm>
            <a:off x="4727575" y="5157788"/>
            <a:ext cx="30241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CTIS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62531" y="781050"/>
            <a:ext cx="11253219"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200000"/>
              </a:lnSpc>
              <a:buNone/>
            </a:pP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 </a:t>
            </a:r>
          </a:p>
          <a:p>
            <a:pPr marL="0" indent="0">
              <a:lnSpc>
                <a:spcPct val="150000"/>
              </a:lnSpc>
              <a:buNone/>
            </a:pPr>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Diagram 2">
            <a:extLst>
              <a:ext uri="{FF2B5EF4-FFF2-40B4-BE49-F238E27FC236}">
                <a16:creationId xmlns:a16="http://schemas.microsoft.com/office/drawing/2014/main" id="{99D0CBB3-6F2B-5D8F-CCBA-1BFCB54769AA}"/>
              </a:ext>
            </a:extLst>
          </p:cNvPr>
          <p:cNvGraphicFramePr/>
          <p:nvPr>
            <p:extLst>
              <p:ext uri="{D42A27DB-BD31-4B8C-83A1-F6EECF244321}">
                <p14:modId xmlns:p14="http://schemas.microsoft.com/office/powerpoint/2010/main" val="256269786"/>
              </p:ext>
            </p:extLst>
          </p:nvPr>
        </p:nvGraphicFramePr>
        <p:xfrm>
          <a:off x="1075928" y="992188"/>
          <a:ext cx="9435874" cy="4924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97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Timelines</a:t>
            </a:r>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62531" y="781050"/>
            <a:ext cx="11253219"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200000"/>
              </a:lnSpc>
              <a:buNone/>
            </a:pP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New harmonised timelines and deadlines </a:t>
            </a:r>
          </a:p>
          <a:p>
            <a:pPr marL="0" indent="0">
              <a:lnSpc>
                <a:spcPct val="150000"/>
              </a:lnSpc>
              <a:buNone/>
            </a:pPr>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BC5B76A8-9708-2D44-A7C7-15346B05E8AF}"/>
              </a:ext>
            </a:extLst>
          </p:cNvPr>
          <p:cNvPicPr>
            <a:picLocks noChangeAspect="1"/>
          </p:cNvPicPr>
          <p:nvPr/>
        </p:nvPicPr>
        <p:blipFill>
          <a:blip r:embed="rId2"/>
          <a:stretch>
            <a:fillRect/>
          </a:stretch>
        </p:blipFill>
        <p:spPr>
          <a:xfrm>
            <a:off x="1070684" y="1558925"/>
            <a:ext cx="8810369" cy="4831248"/>
          </a:xfrm>
          <a:prstGeom prst="rect">
            <a:avLst/>
          </a:prstGeom>
        </p:spPr>
      </p:pic>
    </p:spTree>
    <p:extLst>
      <p:ext uri="{BB962C8B-B14F-4D97-AF65-F5344CB8AC3E}">
        <p14:creationId xmlns:p14="http://schemas.microsoft.com/office/powerpoint/2010/main" val="364628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US" altLang="en-US" dirty="0"/>
              <a:t>Belgian legislation </a:t>
            </a:r>
            <a:endParaRPr lang="en-GB" altLang="en-US" dirty="0"/>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52079" y="356435"/>
            <a:ext cx="10563944"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200000"/>
              </a:lnSpc>
              <a:buNone/>
            </a:pPr>
            <a:r>
              <a:rPr lang="en-GB" altLang="en-US" sz="2000" b="1" dirty="0">
                <a:solidFill>
                  <a:srgbClr val="575757"/>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rPr>
              <a:t>	Directive framework				Regulation framework</a:t>
            </a:r>
          </a:p>
        </p:txBody>
      </p:sp>
      <p:sp>
        <p:nvSpPr>
          <p:cNvPr id="3" name="Flowchart: Connector 2">
            <a:extLst>
              <a:ext uri="{FF2B5EF4-FFF2-40B4-BE49-F238E27FC236}">
                <a16:creationId xmlns:a16="http://schemas.microsoft.com/office/drawing/2014/main" id="{741BF09A-34E2-93FC-A56F-6834B84DEBB8}"/>
              </a:ext>
            </a:extLst>
          </p:cNvPr>
          <p:cNvSpPr/>
          <p:nvPr/>
        </p:nvSpPr>
        <p:spPr>
          <a:xfrm>
            <a:off x="1107758" y="1990002"/>
            <a:ext cx="3200399" cy="28574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a:p>
            <a:pPr algn="ctr"/>
            <a:endParaRPr lang="fr-BE" dirty="0"/>
          </a:p>
          <a:p>
            <a:pPr algn="ctr"/>
            <a:endParaRPr lang="fr-BE" dirty="0"/>
          </a:p>
          <a:p>
            <a:pPr algn="ctr"/>
            <a:endParaRPr lang="fr-BE" dirty="0"/>
          </a:p>
          <a:p>
            <a:pPr algn="ctr"/>
            <a:r>
              <a:rPr lang="fr-BE" dirty="0" err="1"/>
              <a:t>Experiments</a:t>
            </a:r>
            <a:r>
              <a:rPr lang="fr-BE" dirty="0"/>
              <a:t> on </a:t>
            </a:r>
            <a:r>
              <a:rPr lang="fr-BE" dirty="0" err="1"/>
              <a:t>human</a:t>
            </a:r>
            <a:r>
              <a:rPr lang="fr-BE" dirty="0"/>
              <a:t> </a:t>
            </a:r>
            <a:r>
              <a:rPr lang="fr-BE" dirty="0" err="1"/>
              <a:t>beings</a:t>
            </a:r>
            <a:endParaRPr lang="en-US" dirty="0"/>
          </a:p>
        </p:txBody>
      </p:sp>
      <p:sp>
        <p:nvSpPr>
          <p:cNvPr id="4" name="Oval 3">
            <a:extLst>
              <a:ext uri="{FF2B5EF4-FFF2-40B4-BE49-F238E27FC236}">
                <a16:creationId xmlns:a16="http://schemas.microsoft.com/office/drawing/2014/main" id="{B78BDE9F-D565-A512-8BAC-671F067F0930}"/>
              </a:ext>
            </a:extLst>
          </p:cNvPr>
          <p:cNvSpPr/>
          <p:nvPr/>
        </p:nvSpPr>
        <p:spPr>
          <a:xfrm>
            <a:off x="1317307" y="2353256"/>
            <a:ext cx="2781299" cy="91440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BE" b="1" dirty="0"/>
              <a:t>Clinical trials</a:t>
            </a:r>
            <a:endParaRPr lang="en-US" b="1" dirty="0"/>
          </a:p>
        </p:txBody>
      </p:sp>
      <p:sp>
        <p:nvSpPr>
          <p:cNvPr id="6" name="TextBox 5">
            <a:extLst>
              <a:ext uri="{FF2B5EF4-FFF2-40B4-BE49-F238E27FC236}">
                <a16:creationId xmlns:a16="http://schemas.microsoft.com/office/drawing/2014/main" id="{0DF8BC9E-12C3-A409-6A16-45C59EAF570A}"/>
              </a:ext>
            </a:extLst>
          </p:cNvPr>
          <p:cNvSpPr txBox="1"/>
          <p:nvPr/>
        </p:nvSpPr>
        <p:spPr>
          <a:xfrm rot="10800000" flipV="1">
            <a:off x="6457950" y="2950320"/>
            <a:ext cx="4810125" cy="1200329"/>
          </a:xfrm>
          <a:prstGeom prst="rect">
            <a:avLst/>
          </a:prstGeom>
          <a:noFill/>
        </p:spPr>
        <p:txBody>
          <a:bodyPr wrap="square" rtlCol="0">
            <a:spAutoFit/>
          </a:bodyPr>
          <a:lstStyle/>
          <a:p>
            <a:endParaRPr lang="fr-BE" dirty="0">
              <a:solidFill>
                <a:srgbClr val="575757"/>
              </a:solidFill>
              <a:latin typeface="Verdana" panose="020B0604030504040204" pitchFamily="34" charset="0"/>
              <a:ea typeface="Verdana" panose="020B0604030504040204" pitchFamily="34" charset="0"/>
            </a:endParaRPr>
          </a:p>
          <a:p>
            <a:endParaRPr lang="fr-BE" dirty="0">
              <a:solidFill>
                <a:srgbClr val="575757"/>
              </a:solidFill>
              <a:latin typeface="Verdana" panose="020B0604030504040204" pitchFamily="34" charset="0"/>
              <a:ea typeface="Verdana" panose="020B0604030504040204" pitchFamily="34" charset="0"/>
            </a:endParaRPr>
          </a:p>
          <a:p>
            <a:r>
              <a:rPr lang="fr-BE" dirty="0">
                <a:solidFill>
                  <a:srgbClr val="575757"/>
                </a:solidFill>
                <a:latin typeface="Verdana" panose="020B0604030504040204" pitchFamily="34" charset="0"/>
                <a:ea typeface="Verdana" panose="020B0604030504040204" pitchFamily="34" charset="0"/>
              </a:rPr>
              <a:t>Law of May7, 2004, </a:t>
            </a:r>
            <a:r>
              <a:rPr lang="fr-BE" dirty="0" err="1">
                <a:solidFill>
                  <a:srgbClr val="575757"/>
                </a:solidFill>
                <a:latin typeface="Verdana" panose="020B0604030504040204" pitchFamily="34" charset="0"/>
                <a:ea typeface="Verdana" panose="020B0604030504040204" pitchFamily="34" charset="0"/>
              </a:rPr>
              <a:t>law</a:t>
            </a:r>
            <a:r>
              <a:rPr lang="fr-BE" dirty="0">
                <a:solidFill>
                  <a:srgbClr val="575757"/>
                </a:solidFill>
                <a:latin typeface="Verdana" panose="020B0604030504040204" pitchFamily="34" charset="0"/>
                <a:ea typeface="Verdana" panose="020B0604030504040204" pitchFamily="34" charset="0"/>
              </a:rPr>
              <a:t> of </a:t>
            </a:r>
            <a:r>
              <a:rPr lang="fr-BE" dirty="0" err="1">
                <a:solidFill>
                  <a:srgbClr val="575757"/>
                </a:solidFill>
                <a:latin typeface="Verdana" panose="020B0604030504040204" pitchFamily="34" charset="0"/>
                <a:ea typeface="Verdana" panose="020B0604030504040204" pitchFamily="34" charset="0"/>
              </a:rPr>
              <a:t>December</a:t>
            </a:r>
            <a:r>
              <a:rPr lang="fr-BE" dirty="0">
                <a:solidFill>
                  <a:srgbClr val="575757"/>
                </a:solidFill>
                <a:latin typeface="Verdana" panose="020B0604030504040204" pitchFamily="34" charset="0"/>
                <a:ea typeface="Verdana" panose="020B0604030504040204" pitchFamily="34" charset="0"/>
              </a:rPr>
              <a:t> 22, 2020, </a:t>
            </a:r>
            <a:r>
              <a:rPr lang="fr-BE" dirty="0" err="1">
                <a:solidFill>
                  <a:srgbClr val="575757"/>
                </a:solidFill>
                <a:latin typeface="Verdana" panose="020B0604030504040204" pitchFamily="34" charset="0"/>
                <a:ea typeface="Verdana" panose="020B0604030504040204" pitchFamily="34" charset="0"/>
              </a:rPr>
              <a:t>law</a:t>
            </a:r>
            <a:r>
              <a:rPr lang="fr-BE" dirty="0">
                <a:solidFill>
                  <a:srgbClr val="575757"/>
                </a:solidFill>
                <a:latin typeface="Verdana" panose="020B0604030504040204" pitchFamily="34" charset="0"/>
                <a:ea typeface="Verdana" panose="020B0604030504040204" pitchFamily="34" charset="0"/>
              </a:rPr>
              <a:t> of June 15, 2022</a:t>
            </a:r>
            <a:endParaRPr lang="en-US" dirty="0">
              <a:solidFill>
                <a:srgbClr val="575757"/>
              </a:solidFill>
              <a:latin typeface="Verdana" panose="020B0604030504040204" pitchFamily="34" charset="0"/>
              <a:ea typeface="Verdana" panose="020B0604030504040204" pitchFamily="34" charset="0"/>
            </a:endParaRPr>
          </a:p>
        </p:txBody>
      </p:sp>
      <p:sp>
        <p:nvSpPr>
          <p:cNvPr id="7" name="Flowchart: Connector 6">
            <a:extLst>
              <a:ext uri="{FF2B5EF4-FFF2-40B4-BE49-F238E27FC236}">
                <a16:creationId xmlns:a16="http://schemas.microsoft.com/office/drawing/2014/main" id="{5ABE42DE-4B54-92D6-4DF2-795A5077EE64}"/>
              </a:ext>
            </a:extLst>
          </p:cNvPr>
          <p:cNvSpPr/>
          <p:nvPr/>
        </p:nvSpPr>
        <p:spPr>
          <a:xfrm>
            <a:off x="6743699" y="1921661"/>
            <a:ext cx="3438524" cy="14239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Other</a:t>
            </a:r>
            <a:r>
              <a:rPr lang="fr-BE" dirty="0"/>
              <a:t> </a:t>
            </a:r>
            <a:r>
              <a:rPr lang="fr-BE" dirty="0" err="1"/>
              <a:t>experiments</a:t>
            </a:r>
            <a:r>
              <a:rPr lang="fr-BE" dirty="0"/>
              <a:t> on </a:t>
            </a:r>
            <a:r>
              <a:rPr lang="fr-BE" dirty="0" err="1"/>
              <a:t>human</a:t>
            </a:r>
            <a:r>
              <a:rPr lang="fr-BE" dirty="0"/>
              <a:t> </a:t>
            </a:r>
            <a:r>
              <a:rPr lang="fr-BE" dirty="0" err="1"/>
              <a:t>beings</a:t>
            </a:r>
            <a:endParaRPr lang="en-US" dirty="0"/>
          </a:p>
        </p:txBody>
      </p:sp>
      <p:sp>
        <p:nvSpPr>
          <p:cNvPr id="8" name="Oval 7">
            <a:extLst>
              <a:ext uri="{FF2B5EF4-FFF2-40B4-BE49-F238E27FC236}">
                <a16:creationId xmlns:a16="http://schemas.microsoft.com/office/drawing/2014/main" id="{9911032D-7674-573C-E5B7-E4F43CFA3F0E}"/>
              </a:ext>
            </a:extLst>
          </p:cNvPr>
          <p:cNvSpPr/>
          <p:nvPr/>
        </p:nvSpPr>
        <p:spPr>
          <a:xfrm>
            <a:off x="6962773" y="4441528"/>
            <a:ext cx="3381374" cy="8831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t>Clinical trials</a:t>
            </a:r>
            <a:endParaRPr lang="en-US" b="1" dirty="0"/>
          </a:p>
        </p:txBody>
      </p:sp>
      <p:sp>
        <p:nvSpPr>
          <p:cNvPr id="9" name="Rectangle: Rounded Corners 8">
            <a:extLst>
              <a:ext uri="{FF2B5EF4-FFF2-40B4-BE49-F238E27FC236}">
                <a16:creationId xmlns:a16="http://schemas.microsoft.com/office/drawing/2014/main" id="{021F0735-260E-F027-9C53-E6B9475B13B4}"/>
              </a:ext>
            </a:extLst>
          </p:cNvPr>
          <p:cNvSpPr/>
          <p:nvPr/>
        </p:nvSpPr>
        <p:spPr>
          <a:xfrm>
            <a:off x="6743698" y="4319981"/>
            <a:ext cx="3819525" cy="18383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7E6D4AC-CED7-E783-0ECD-A3296DC281FA}"/>
              </a:ext>
            </a:extLst>
          </p:cNvPr>
          <p:cNvSpPr txBox="1"/>
          <p:nvPr/>
        </p:nvSpPr>
        <p:spPr>
          <a:xfrm>
            <a:off x="1223087" y="4981608"/>
            <a:ext cx="3684269" cy="400110"/>
          </a:xfrm>
          <a:prstGeom prst="rect">
            <a:avLst/>
          </a:prstGeom>
          <a:noFill/>
        </p:spPr>
        <p:txBody>
          <a:bodyPr wrap="square" rtlCol="0">
            <a:spAutoFit/>
          </a:bodyPr>
          <a:lstStyle/>
          <a:p>
            <a:r>
              <a:rPr lang="fr-BE" sz="2000" dirty="0">
                <a:solidFill>
                  <a:srgbClr val="575757"/>
                </a:solidFill>
                <a:latin typeface="Verdana" panose="020B0604030504040204" pitchFamily="34" charset="0"/>
                <a:ea typeface="Verdana" panose="020B0604030504040204" pitchFamily="34" charset="0"/>
              </a:rPr>
              <a:t>    </a:t>
            </a:r>
            <a:r>
              <a:rPr lang="fr-BE" dirty="0">
                <a:solidFill>
                  <a:srgbClr val="575757"/>
                </a:solidFill>
                <a:latin typeface="Verdana" panose="020B0604030504040204" pitchFamily="34" charset="0"/>
                <a:ea typeface="Verdana" panose="020B0604030504040204" pitchFamily="34" charset="0"/>
              </a:rPr>
              <a:t>Law of May 7, 2004</a:t>
            </a:r>
            <a:endParaRPr lang="en-US" dirty="0">
              <a:solidFill>
                <a:srgbClr val="575757"/>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13F6E2C6-10CD-CA64-4F61-89AE08A3CE5D}"/>
              </a:ext>
            </a:extLst>
          </p:cNvPr>
          <p:cNvSpPr txBox="1"/>
          <p:nvPr/>
        </p:nvSpPr>
        <p:spPr>
          <a:xfrm>
            <a:off x="7343774" y="5556844"/>
            <a:ext cx="3038475" cy="369332"/>
          </a:xfrm>
          <a:prstGeom prst="rect">
            <a:avLst/>
          </a:prstGeom>
          <a:noFill/>
        </p:spPr>
        <p:txBody>
          <a:bodyPr wrap="square" rtlCol="0">
            <a:spAutoFit/>
          </a:bodyPr>
          <a:lstStyle/>
          <a:p>
            <a:r>
              <a:rPr lang="fr-BE" dirty="0">
                <a:solidFill>
                  <a:srgbClr val="575757"/>
                </a:solidFill>
                <a:latin typeface="Verdana" panose="020B0604030504040204" pitchFamily="34" charset="0"/>
                <a:ea typeface="Verdana" panose="020B0604030504040204" pitchFamily="34" charset="0"/>
              </a:rPr>
              <a:t>Law</a:t>
            </a:r>
            <a:r>
              <a:rPr lang="fr-BE" dirty="0"/>
              <a:t> </a:t>
            </a:r>
            <a:r>
              <a:rPr lang="fr-BE" dirty="0">
                <a:solidFill>
                  <a:srgbClr val="575757"/>
                </a:solidFill>
                <a:latin typeface="Verdana" panose="020B0604030504040204" pitchFamily="34" charset="0"/>
                <a:ea typeface="Verdana" panose="020B0604030504040204" pitchFamily="34" charset="0"/>
              </a:rPr>
              <a:t>of May 7, 2017</a:t>
            </a:r>
            <a:endParaRPr lang="en-US" dirty="0">
              <a:solidFill>
                <a:srgbClr val="57575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8052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4">
            <a:extLst>
              <a:ext uri="{FF2B5EF4-FFF2-40B4-BE49-F238E27FC236}">
                <a16:creationId xmlns:a16="http://schemas.microsoft.com/office/drawing/2014/main" id="{C030EB7D-D8C5-4348-CDFD-FA633B5A7FC5}"/>
              </a:ext>
            </a:extLst>
          </p:cNvPr>
          <p:cNvSpPr>
            <a:spLocks noGrp="1"/>
          </p:cNvSpPr>
          <p:nvPr>
            <p:ph type="body" sz="quarter" idx="15"/>
          </p:nvPr>
        </p:nvSpPr>
        <p:spPr>
          <a:xfrm>
            <a:off x="550863" y="234950"/>
            <a:ext cx="9120187" cy="777875"/>
          </a:xfrm>
        </p:spPr>
        <p:txBody>
          <a:bodyPr/>
          <a:lstStyle/>
          <a:p>
            <a:r>
              <a:rPr lang="en-GB" altLang="en-US" dirty="0"/>
              <a:t>Change in organisation at BE level</a:t>
            </a:r>
          </a:p>
          <a:p>
            <a:endParaRPr lang="en-GB" altLang="en-US" dirty="0"/>
          </a:p>
        </p:txBody>
      </p:sp>
      <p:sp>
        <p:nvSpPr>
          <p:cNvPr id="9219" name="Espace réservé du texte 3">
            <a:extLst>
              <a:ext uri="{FF2B5EF4-FFF2-40B4-BE49-F238E27FC236}">
                <a16:creationId xmlns:a16="http://schemas.microsoft.com/office/drawing/2014/main" id="{97794BB3-C8EC-97D6-2CFE-D4ED8C7E5E0E}"/>
              </a:ext>
            </a:extLst>
          </p:cNvPr>
          <p:cNvSpPr txBox="1">
            <a:spLocks/>
          </p:cNvSpPr>
          <p:nvPr/>
        </p:nvSpPr>
        <p:spPr bwMode="auto">
          <a:xfrm>
            <a:off x="462531" y="800101"/>
            <a:ext cx="10788243"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50000"/>
              </a:lnSpc>
              <a:buNone/>
            </a:pPr>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pPr>
              <a:buFont typeface="Wingdings" panose="05000000000000000000" pitchFamily="2" charset="2"/>
              <a:buChar char="q"/>
            </a:pPr>
            <a:endParaRPr lang="en-GB" altLang="en-US" sz="2000" dirty="0">
              <a:solidFill>
                <a:srgbClr val="575757"/>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6">
            <a:extLst>
              <a:ext uri="{FF2B5EF4-FFF2-40B4-BE49-F238E27FC236}">
                <a16:creationId xmlns:a16="http://schemas.microsoft.com/office/drawing/2014/main" id="{47EFF4CC-6EFB-541F-39F8-D2FB3A938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74" y="1012825"/>
            <a:ext cx="6835775" cy="477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827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4377</Words>
  <Application>Microsoft Office PowerPoint</Application>
  <PresentationFormat>Widescreen</PresentationFormat>
  <Paragraphs>583</Paragraphs>
  <Slides>52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Calibri Light</vt:lpstr>
      <vt:lpstr>Courier New</vt:lpstr>
      <vt:lpstr>Google Sans</vt:lpstr>
      <vt:lpstr>Segoe UI</vt:lpstr>
      <vt:lpstr>Symbol</vt:lpstr>
      <vt:lpstr>Verdana</vt:lpstr>
      <vt:lpstr>Wingdings</vt:lpstr>
      <vt:lpstr>Office Theme</vt:lpstr>
      <vt:lpstr>PowerPoint Presentation</vt:lpstr>
      <vt:lpstr>PowerPoint Presentation</vt:lpstr>
      <vt:lpstr>PowerPoint Presentation</vt:lpstr>
      <vt:lpstr>PowerPoint Presentation</vt:lpstr>
      <vt:lpstr>A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Nele Steens (FAGG - AFMPS)</dc:creator>
  <cp:lastModifiedBy>Ann Eeckhout (FAGG - AFMPS)</cp:lastModifiedBy>
  <cp:revision>114</cp:revision>
  <dcterms:created xsi:type="dcterms:W3CDTF">2023-01-20T19:01:35Z</dcterms:created>
  <dcterms:modified xsi:type="dcterms:W3CDTF">2023-03-23T08:58:40Z</dcterms:modified>
</cp:coreProperties>
</file>